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theme/theme10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2.xml" ContentType="application/vnd.openxmlformats-officedocument.theme+xml"/>
  <Override PartName="/ppt/slideLayouts/slideLayout27.xml" ContentType="application/vnd.openxmlformats-officedocument.presentationml.slideLayout+xml"/>
  <Override PartName="/ppt/theme/theme13.xml" ContentType="application/vnd.openxmlformats-officedocument.theme+xml"/>
  <Override PartName="/ppt/slideLayouts/slideLayout28.xml" ContentType="application/vnd.openxmlformats-officedocument.presentationml.slideLayout+xml"/>
  <Override PartName="/ppt/theme/theme1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6.xml" ContentType="application/vnd.openxmlformats-officedocument.theme+xml"/>
  <Override PartName="/ppt/slideLayouts/slideLayout35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6" r:id="rId3"/>
    <p:sldMasterId id="2147483659" r:id="rId4"/>
    <p:sldMasterId id="2147483662" r:id="rId5"/>
    <p:sldMasterId id="2147483665" r:id="rId6"/>
    <p:sldMasterId id="2147483667" r:id="rId7"/>
    <p:sldMasterId id="2147483670" r:id="rId8"/>
    <p:sldMasterId id="2147483672" r:id="rId9"/>
    <p:sldMasterId id="2147483675" r:id="rId10"/>
    <p:sldMasterId id="2147483677" r:id="rId11"/>
    <p:sldMasterId id="2147483680" r:id="rId12"/>
    <p:sldMasterId id="2147483683" r:id="rId13"/>
    <p:sldMasterId id="2147483685" r:id="rId14"/>
    <p:sldMasterId id="2147483687" r:id="rId15"/>
    <p:sldMasterId id="2147483690" r:id="rId16"/>
    <p:sldMasterId id="2147483695" r:id="rId17"/>
  </p:sldMasterIdLst>
  <p:notesMasterIdLst>
    <p:notesMasterId r:id="rId67"/>
  </p:notesMasterIdLst>
  <p:sldIdLst>
    <p:sldId id="1826" r:id="rId18"/>
    <p:sldId id="2260" r:id="rId19"/>
    <p:sldId id="2298" r:id="rId20"/>
    <p:sldId id="2299" r:id="rId21"/>
    <p:sldId id="2300" r:id="rId22"/>
    <p:sldId id="2377" r:id="rId23"/>
    <p:sldId id="1981" r:id="rId24"/>
    <p:sldId id="2302" r:id="rId25"/>
    <p:sldId id="2309" r:id="rId26"/>
    <p:sldId id="2263" r:id="rId27"/>
    <p:sldId id="2303" r:id="rId28"/>
    <p:sldId id="2318" r:id="rId29"/>
    <p:sldId id="1982" r:id="rId30"/>
    <p:sldId id="2301" r:id="rId31"/>
    <p:sldId id="2305" r:id="rId32"/>
    <p:sldId id="2319" r:id="rId33"/>
    <p:sldId id="2308" r:id="rId34"/>
    <p:sldId id="2307" r:id="rId35"/>
    <p:sldId id="2311" r:id="rId36"/>
    <p:sldId id="2312" r:id="rId37"/>
    <p:sldId id="2313" r:id="rId38"/>
    <p:sldId id="2322" r:id="rId39"/>
    <p:sldId id="2310" r:id="rId40"/>
    <p:sldId id="2314" r:id="rId41"/>
    <p:sldId id="2315" r:id="rId42"/>
    <p:sldId id="2316" r:id="rId43"/>
    <p:sldId id="2320" r:id="rId44"/>
    <p:sldId id="2323" r:id="rId45"/>
    <p:sldId id="2324" r:id="rId46"/>
    <p:sldId id="2325" r:id="rId47"/>
    <p:sldId id="2370" r:id="rId48"/>
    <p:sldId id="2326" r:id="rId49"/>
    <p:sldId id="2327" r:id="rId50"/>
    <p:sldId id="2375" r:id="rId51"/>
    <p:sldId id="1983" r:id="rId52"/>
    <p:sldId id="2328" r:id="rId53"/>
    <p:sldId id="2330" r:id="rId54"/>
    <p:sldId id="2331" r:id="rId55"/>
    <p:sldId id="2376" r:id="rId56"/>
    <p:sldId id="1984" r:id="rId57"/>
    <p:sldId id="2371" r:id="rId58"/>
    <p:sldId id="2372" r:id="rId59"/>
    <p:sldId id="2373" r:id="rId60"/>
    <p:sldId id="2374" r:id="rId61"/>
    <p:sldId id="1985" r:id="rId62"/>
    <p:sldId id="2321" r:id="rId63"/>
    <p:sldId id="2369" r:id="rId64"/>
    <p:sldId id="1827" r:id="rId65"/>
    <p:sldId id="2378" r:id="rId66"/>
  </p:sldIdLst>
  <p:sldSz cx="12192000" cy="6858000"/>
  <p:notesSz cx="6858000" cy="9144000"/>
  <p:embeddedFontLst>
    <p:embeddedFont>
      <p:font typeface="Century Gothic" panose="020B0502020202020204" pitchFamily="34" charset="0"/>
      <p:regular r:id="rId68"/>
      <p:bold r:id="rId69"/>
      <p:italic r:id="rId70"/>
      <p:boldItalic r:id="rId71"/>
    </p:embeddedFont>
    <p:embeddedFont>
      <p:font typeface="Comic Sans MS" panose="030F0702030302020204" pitchFamily="66" charset="0"/>
      <p:regular r:id="rId72"/>
      <p:bold r:id="rId73"/>
      <p:italic r:id="rId74"/>
      <p:boldItalic r:id="rId75"/>
    </p:embeddedFont>
    <p:embeddedFont>
      <p:font typeface="黑体" panose="02010609060101010101" pitchFamily="49" charset="-122"/>
      <p:regular r:id="rId76"/>
    </p:embeddedFont>
    <p:embeddedFont>
      <p:font typeface="华文琥珀" panose="02010800040101010101" pitchFamily="2" charset="-122"/>
      <p:regular r:id="rId77"/>
    </p:embeddedFont>
    <p:embeddedFont>
      <p:font typeface="华文新魏" panose="02010800040101010101" pitchFamily="2" charset="-122"/>
      <p:regular r:id="rId78"/>
    </p:embeddedFont>
    <p:embeddedFont>
      <p:font typeface="华文行楷" panose="02010800040101010101" pitchFamily="2" charset="-122"/>
      <p:regular r:id="rId79"/>
    </p:embeddedFont>
    <p:embeddedFont>
      <p:font typeface="微软雅黑" panose="020B0503020204020204" pitchFamily="34" charset="-122"/>
      <p:regular r:id="rId80"/>
      <p:bold r:id="rId81"/>
    </p:embeddedFont>
    <p:embeddedFont>
      <p:font typeface="微软雅黑 Light" panose="020B0502040204020203" pitchFamily="34" charset="-122"/>
      <p:regular r:id="rId82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CB817F8-E293-46DB-A481-ED82CC1C6A33}">
          <p14:sldIdLst>
            <p14:sldId id="1826"/>
            <p14:sldId id="2260"/>
            <p14:sldId id="2298"/>
            <p14:sldId id="2299"/>
            <p14:sldId id="2300"/>
            <p14:sldId id="2377"/>
          </p14:sldIdLst>
        </p14:section>
        <p14:section name="密码算法实现思路" id="{B239204F-ECA1-4C5D-BC49-B6CE523610A5}">
          <p14:sldIdLst>
            <p14:sldId id="1981"/>
            <p14:sldId id="2302"/>
            <p14:sldId id="2309"/>
            <p14:sldId id="2263"/>
            <p14:sldId id="2303"/>
            <p14:sldId id="2318"/>
          </p14:sldIdLst>
        </p14:section>
        <p14:section name="AES算法软件实现" id="{6DED1DCF-086E-47E6-BBC9-40DFF8BCC04E}">
          <p14:sldIdLst>
            <p14:sldId id="1982"/>
            <p14:sldId id="2301"/>
            <p14:sldId id="2305"/>
            <p14:sldId id="2319"/>
            <p14:sldId id="2308"/>
            <p14:sldId id="2307"/>
            <p14:sldId id="2311"/>
            <p14:sldId id="2312"/>
            <p14:sldId id="2313"/>
            <p14:sldId id="2322"/>
            <p14:sldId id="2310"/>
            <p14:sldId id="2314"/>
            <p14:sldId id="2315"/>
            <p14:sldId id="2316"/>
            <p14:sldId id="2320"/>
            <p14:sldId id="2323"/>
            <p14:sldId id="2324"/>
            <p14:sldId id="2325"/>
            <p14:sldId id="2370"/>
            <p14:sldId id="2326"/>
            <p14:sldId id="2327"/>
            <p14:sldId id="2375"/>
          </p14:sldIdLst>
        </p14:section>
        <p14:section name="AES算法实现优化" id="{EE78B93F-48C7-412F-A717-E53A40EAD154}">
          <p14:sldIdLst>
            <p14:sldId id="1983"/>
            <p14:sldId id="2328"/>
            <p14:sldId id="2330"/>
            <p14:sldId id="2331"/>
            <p14:sldId id="2376"/>
          </p14:sldIdLst>
        </p14:section>
        <p14:section name="分组密码算法工作模式" id="{20EE5296-A4D9-4665-ACF5-19FC79FC55E0}">
          <p14:sldIdLst>
            <p14:sldId id="1984"/>
            <p14:sldId id="2371"/>
            <p14:sldId id="2372"/>
            <p14:sldId id="2373"/>
            <p14:sldId id="2374"/>
          </p14:sldIdLst>
        </p14:section>
        <p14:section name="总结与作业" id="{FE21F4F7-C4BC-45AF-BB02-987817949A0A}">
          <p14:sldIdLst>
            <p14:sldId id="1985"/>
            <p14:sldId id="2321"/>
            <p14:sldId id="2369"/>
            <p14:sldId id="1827"/>
            <p14:sldId id="23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BE6"/>
    <a:srgbClr val="E5F0EB"/>
    <a:srgbClr val="006434"/>
    <a:srgbClr val="006C39"/>
    <a:srgbClr val="008646"/>
    <a:srgbClr val="007E42"/>
    <a:srgbClr val="8E0309"/>
    <a:srgbClr val="A13F0B"/>
    <a:srgbClr val="1943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78886" autoAdjust="0"/>
  </p:normalViewPr>
  <p:slideViewPr>
    <p:cSldViewPr snapToGrid="0">
      <p:cViewPr varScale="1">
        <p:scale>
          <a:sx n="45" d="100"/>
          <a:sy n="45" d="100"/>
        </p:scale>
        <p:origin x="52" y="1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font" Target="fonts/font1.fntdata"/><Relationship Id="rId84" Type="http://schemas.openxmlformats.org/officeDocument/2006/relationships/viewProps" Target="viewProp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61" Type="http://schemas.openxmlformats.org/officeDocument/2006/relationships/slide" Target="slides/slide44.xml"/><Relationship Id="rId8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t>2024/3/11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便于计算机处理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加解密唯一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来源于乘积密码，</a:t>
            </a:r>
            <a:r>
              <a:rPr lang="en-US" altLang="zh-CN" dirty="0"/>
              <a:t>Claude Shannon</a:t>
            </a:r>
            <a:r>
              <a:rPr lang="zh-CN" altLang="en-US" dirty="0"/>
              <a:t>研究了这种加密方式，证实了使用</a:t>
            </a:r>
            <a:r>
              <a:rPr lang="en-US" altLang="zh-CN" dirty="0"/>
              <a:t>SP</a:t>
            </a:r>
            <a:r>
              <a:rPr lang="zh-CN" altLang="en-US" dirty="0"/>
              <a:t>迭代的有效性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为了适应不同的保密要求，</a:t>
            </a:r>
            <a:r>
              <a:rPr lang="en-US" altLang="zh-CN" dirty="0"/>
              <a:t>AES-128</a:t>
            </a:r>
            <a:r>
              <a:rPr lang="zh-CN" altLang="en-US" dirty="0"/>
              <a:t>应用于一般保密文件，机密文件必须使用</a:t>
            </a:r>
            <a:r>
              <a:rPr lang="en-US" altLang="zh-CN" dirty="0"/>
              <a:t>AES-192</a:t>
            </a:r>
            <a:r>
              <a:rPr lang="zh-CN" altLang="en-US" dirty="0"/>
              <a:t>或</a:t>
            </a:r>
            <a:r>
              <a:rPr lang="en-US" altLang="zh-CN" dirty="0"/>
              <a:t>-256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502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421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704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5720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205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288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733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670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72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读经味如稻粱，读史味如肴馔，诸子百家味如醯醢（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xi 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hai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醋 肉酱）</a:t>
            </a:r>
            <a:endParaRPr lang="en-US" altLang="zh-CN" b="1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三味书屋是寿峰岚先生创立的私塾，原名三余书屋，是先生授意儿子寿韵桥把原购房时所带一块“三余书屋”匾上的余字改为味字，这才有了今天的三味书屋。改匾时先生就将这三句话作为私塾的办学方针，以此为世代相传的祖训家规。</a:t>
            </a:r>
            <a:b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三味书屋曾是清末绍兴城里的著名私塾，也是鲁迅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岁至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岁求学的地方。塾师寿镜吾，是一位方正、质朴和博学的人。他的为人和治学精神，给鲁迅留下难忘的印象。寿镜吾在这里坐馆教书达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60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年，从房屋建筑到室内陈设以至周围环境，基本保持当年原面貌。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616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676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211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278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155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2004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011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1072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192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250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137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076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IV</a:t>
            </a:r>
            <a:r>
              <a:rPr lang="zh-CN" altLang="en-US" dirty="0"/>
              <a:t>举例，固定格式文件用词相同，不用</a:t>
            </a:r>
            <a:r>
              <a:rPr lang="en-US" altLang="zh-CN" dirty="0"/>
              <a:t>IV</a:t>
            </a:r>
            <a:r>
              <a:rPr lang="zh-CN" altLang="en-US" dirty="0"/>
              <a:t>密文起始位置相同则代表是同类文件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938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IV</a:t>
            </a:r>
            <a:r>
              <a:rPr lang="zh-CN" altLang="en-US" dirty="0"/>
              <a:t>举例，固定格式文件用词相同，不用</a:t>
            </a:r>
            <a:r>
              <a:rPr lang="en-US" altLang="zh-CN" dirty="0"/>
              <a:t>IV</a:t>
            </a:r>
            <a:r>
              <a:rPr lang="zh-CN" altLang="en-US" dirty="0"/>
              <a:t>密文起始位置相同则代表是同类文件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334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537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256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553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66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环境：安全性决定是否采取保护措施、体系架构决定数据结构、资源配置</a:t>
            </a:r>
            <a:endParaRPr lang="en-US" altLang="zh-C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面向研究，结构清晰、适当资源占用量、可评估</a:t>
            </a:r>
            <a:endParaRPr lang="en-US" altLang="zh-CN" sz="14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面向系统底层服务，稳定、高速、兼容</a:t>
            </a:r>
            <a:endParaRPr lang="en-US" altLang="zh-CN" sz="14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14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263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308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D4CA614B-1A48-427C-8A75-8AC7165C7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9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4940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7146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dirty="0" smtClean="0"/>
              <a:t>​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1471903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4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715" r:id="rId3"/>
    <p:sldLayoutId id="2147483716" r:id="rId4"/>
    <p:sldLayoutId id="2147483717" r:id="rId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2024/3/11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31532;0&#35762;&#65306;AES&#21160;&#30011;.sw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slide" Target="slide23.xml"/><Relationship Id="rId7" Type="http://schemas.openxmlformats.org/officeDocument/2006/relationships/slide" Target="slide2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9.xml"/><Relationship Id="rId5" Type="http://schemas.openxmlformats.org/officeDocument/2006/relationships/slide" Target="slide21.xml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" Target="slide18.xm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6.xm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72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slide" Target="slide3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ojson.com/encrypt.html" TargetMode="Externa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2.gif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sfjs.cacrnet.org.cn/site/term/list_76_1.html" TargetMode="External"/><Relationship Id="rId4" Type="http://schemas.openxmlformats.org/officeDocument/2006/relationships/image" Target="../media/image96.g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gif"/><Relationship Id="rId5" Type="http://schemas.openxmlformats.org/officeDocument/2006/relationships/slide" Target="slide11.xml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1149487" y="4554484"/>
            <a:ext cx="3714570" cy="348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>
                    <a:alpha val="9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丁瑶玲 网络空间安全学院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49487" y="5112604"/>
            <a:ext cx="3714570" cy="348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spc="300" dirty="0">
                <a:solidFill>
                  <a:schemeClr val="bg1">
                    <a:alpha val="9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2024</a:t>
            </a:r>
            <a:r>
              <a:rPr lang="zh-CN" altLang="en-US" sz="2000" spc="300" dirty="0">
                <a:solidFill>
                  <a:schemeClr val="bg1">
                    <a:alpha val="9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年春季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0400" y="2149399"/>
            <a:ext cx="10815591" cy="1757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《</a:t>
            </a:r>
            <a:r>
              <a:rPr lang="zh-CN" altLang="en-US" sz="4800" b="1" spc="300" dirty="0">
                <a:solidFill>
                  <a:schemeClr val="bg1"/>
                </a:solidFill>
                <a:latin typeface="+mn-ea"/>
                <a:ea typeface="+mn-ea"/>
              </a:rPr>
              <a:t>密码工程</a:t>
            </a: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》</a:t>
            </a:r>
          </a:p>
          <a:p>
            <a:pPr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第</a:t>
            </a:r>
            <a:r>
              <a:rPr lang="en-US" altLang="zh-CN" sz="6000" b="1" spc="300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章 分组密码算法软件实现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094A441-7377-4689-8EB1-D145C5F60444}"/>
              </a:ext>
            </a:extLst>
          </p:cNvPr>
          <p:cNvGrpSpPr/>
          <p:nvPr/>
        </p:nvGrpSpPr>
        <p:grpSpPr>
          <a:xfrm>
            <a:off x="660400" y="5112604"/>
            <a:ext cx="324000" cy="324000"/>
            <a:chOff x="25383599" y="3276600"/>
            <a:chExt cx="523125" cy="523125"/>
          </a:xfrm>
          <a:solidFill>
            <a:schemeClr val="bg1"/>
          </a:solidFill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8DDB3D3-CDCB-4FC1-B4E7-8871E557E6CC}"/>
                </a:ext>
              </a:extLst>
            </p:cNvPr>
            <p:cNvSpPr/>
            <p:nvPr/>
          </p:nvSpPr>
          <p:spPr>
            <a:xfrm>
              <a:off x="25383599" y="3276600"/>
              <a:ext cx="523125" cy="523125"/>
            </a:xfrm>
            <a:custGeom>
              <a:avLst/>
              <a:gdLst>
                <a:gd name="connsiteX0" fmla="*/ 269426 w 523125"/>
                <a:gd name="connsiteY0" fmla="*/ 0 h 523125"/>
                <a:gd name="connsiteX1" fmla="*/ 0 w 523125"/>
                <a:gd name="connsiteY1" fmla="*/ 269409 h 523125"/>
                <a:gd name="connsiteX2" fmla="*/ 269426 w 523125"/>
                <a:gd name="connsiteY2" fmla="*/ 538819 h 523125"/>
                <a:gd name="connsiteX3" fmla="*/ 538819 w 523125"/>
                <a:gd name="connsiteY3" fmla="*/ 269409 h 523125"/>
                <a:gd name="connsiteX4" fmla="*/ 269426 w 523125"/>
                <a:gd name="connsiteY4" fmla="*/ 0 h 523125"/>
                <a:gd name="connsiteX5" fmla="*/ 269426 w 523125"/>
                <a:gd name="connsiteY5" fmla="*/ 475605 h 523125"/>
                <a:gd name="connsiteX6" fmla="*/ 63180 w 523125"/>
                <a:gd name="connsiteY6" fmla="*/ 269409 h 523125"/>
                <a:gd name="connsiteX7" fmla="*/ 269426 w 523125"/>
                <a:gd name="connsiteY7" fmla="*/ 63197 h 523125"/>
                <a:gd name="connsiteX8" fmla="*/ 475639 w 523125"/>
                <a:gd name="connsiteY8" fmla="*/ 269409 h 523125"/>
                <a:gd name="connsiteX9" fmla="*/ 269426 w 523125"/>
                <a:gd name="connsiteY9" fmla="*/ 475605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269426" y="0"/>
                  </a:moveTo>
                  <a:cubicBezTo>
                    <a:pt x="120859" y="0"/>
                    <a:pt x="0" y="120859"/>
                    <a:pt x="0" y="269409"/>
                  </a:cubicBezTo>
                  <a:cubicBezTo>
                    <a:pt x="0" y="417960"/>
                    <a:pt x="120859" y="538819"/>
                    <a:pt x="269426" y="538819"/>
                  </a:cubicBezTo>
                  <a:cubicBezTo>
                    <a:pt x="417960" y="538819"/>
                    <a:pt x="538819" y="417960"/>
                    <a:pt x="538819" y="269409"/>
                  </a:cubicBezTo>
                  <a:cubicBezTo>
                    <a:pt x="538819" y="120859"/>
                    <a:pt x="417960" y="0"/>
                    <a:pt x="269426" y="0"/>
                  </a:cubicBezTo>
                  <a:close/>
                  <a:moveTo>
                    <a:pt x="269426" y="475605"/>
                  </a:moveTo>
                  <a:cubicBezTo>
                    <a:pt x="155689" y="475605"/>
                    <a:pt x="63180" y="383147"/>
                    <a:pt x="63180" y="269409"/>
                  </a:cubicBezTo>
                  <a:cubicBezTo>
                    <a:pt x="63180" y="155706"/>
                    <a:pt x="155689" y="63197"/>
                    <a:pt x="269426" y="63197"/>
                  </a:cubicBezTo>
                  <a:cubicBezTo>
                    <a:pt x="383113" y="63197"/>
                    <a:pt x="475639" y="155689"/>
                    <a:pt x="475639" y="269409"/>
                  </a:cubicBezTo>
                  <a:cubicBezTo>
                    <a:pt x="475639" y="383096"/>
                    <a:pt x="383113" y="475605"/>
                    <a:pt x="269426" y="475605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39F1361-E227-421B-AD14-B3DF71F59756}"/>
                </a:ext>
              </a:extLst>
            </p:cNvPr>
            <p:cNvSpPr/>
            <p:nvPr/>
          </p:nvSpPr>
          <p:spPr>
            <a:xfrm>
              <a:off x="25636235" y="3360789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5D35AA03-49FC-40C1-97C5-ADEA2B3E9B3C}"/>
                </a:ext>
              </a:extLst>
            </p:cNvPr>
            <p:cNvSpPr/>
            <p:nvPr/>
          </p:nvSpPr>
          <p:spPr>
            <a:xfrm>
              <a:off x="25636218" y="3695522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7 w 16875"/>
                <a:gd name="connsiteY1" fmla="*/ 33615 h 16875"/>
                <a:gd name="connsiteX2" fmla="*/ 0 w 16875"/>
                <a:gd name="connsiteY2" fmla="*/ 16807 h 16875"/>
                <a:gd name="connsiteX3" fmla="*/ 16807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7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7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4A090EE-2ABE-479C-9D45-AC603E798992}"/>
                </a:ext>
              </a:extLst>
            </p:cNvPr>
            <p:cNvSpPr/>
            <p:nvPr/>
          </p:nvSpPr>
          <p:spPr>
            <a:xfrm>
              <a:off x="25803567" y="3528156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7 w 16875"/>
                <a:gd name="connsiteY1" fmla="*/ 33615 h 16875"/>
                <a:gd name="connsiteX2" fmla="*/ 0 w 16875"/>
                <a:gd name="connsiteY2" fmla="*/ 16807 h 16875"/>
                <a:gd name="connsiteX3" fmla="*/ 16807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7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7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80307E4-BAFB-4C5E-92C9-E63566144E01}"/>
                </a:ext>
              </a:extLst>
            </p:cNvPr>
            <p:cNvSpPr/>
            <p:nvPr/>
          </p:nvSpPr>
          <p:spPr>
            <a:xfrm>
              <a:off x="25468801" y="3528156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8 w 16875"/>
                <a:gd name="connsiteY1" fmla="*/ 33615 h 16875"/>
                <a:gd name="connsiteX2" fmla="*/ 0 w 16875"/>
                <a:gd name="connsiteY2" fmla="*/ 16807 h 16875"/>
                <a:gd name="connsiteX3" fmla="*/ 16808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8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8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CFBEBDA-8F4D-470C-85F2-03C19A46EFC5}"/>
                </a:ext>
              </a:extLst>
            </p:cNvPr>
            <p:cNvSpPr/>
            <p:nvPr/>
          </p:nvSpPr>
          <p:spPr>
            <a:xfrm>
              <a:off x="25754562" y="3409845"/>
              <a:ext cx="16875" cy="16875"/>
            </a:xfrm>
            <a:custGeom>
              <a:avLst/>
              <a:gdLst>
                <a:gd name="connsiteX0" fmla="*/ 33548 w 16875"/>
                <a:gd name="connsiteY0" fmla="*/ 16774 h 16875"/>
                <a:gd name="connsiteX1" fmla="*/ 16774 w 16875"/>
                <a:gd name="connsiteY1" fmla="*/ 33548 h 16875"/>
                <a:gd name="connsiteX2" fmla="*/ 0 w 16875"/>
                <a:gd name="connsiteY2" fmla="*/ 16774 h 16875"/>
                <a:gd name="connsiteX3" fmla="*/ 16774 w 16875"/>
                <a:gd name="connsiteY3" fmla="*/ 0 h 16875"/>
                <a:gd name="connsiteX4" fmla="*/ 33548 w 16875"/>
                <a:gd name="connsiteY4" fmla="*/ 16774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48" y="16774"/>
                  </a:moveTo>
                  <a:cubicBezTo>
                    <a:pt x="33548" y="26038"/>
                    <a:pt x="26038" y="33548"/>
                    <a:pt x="16774" y="33548"/>
                  </a:cubicBezTo>
                  <a:cubicBezTo>
                    <a:pt x="7510" y="33548"/>
                    <a:pt x="0" y="26038"/>
                    <a:pt x="0" y="16774"/>
                  </a:cubicBezTo>
                  <a:cubicBezTo>
                    <a:pt x="0" y="7510"/>
                    <a:pt x="7510" y="0"/>
                    <a:pt x="16774" y="0"/>
                  </a:cubicBezTo>
                  <a:cubicBezTo>
                    <a:pt x="26038" y="0"/>
                    <a:pt x="33548" y="7510"/>
                    <a:pt x="33548" y="1677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898F033-4166-4B0B-A455-55861DF6DE8F}"/>
                </a:ext>
              </a:extLst>
            </p:cNvPr>
            <p:cNvSpPr/>
            <p:nvPr/>
          </p:nvSpPr>
          <p:spPr>
            <a:xfrm>
              <a:off x="25517857" y="3646517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A59014F-D968-4293-8585-C6DAB5DFDA1E}"/>
                </a:ext>
              </a:extLst>
            </p:cNvPr>
            <p:cNvSpPr/>
            <p:nvPr/>
          </p:nvSpPr>
          <p:spPr>
            <a:xfrm>
              <a:off x="25754545" y="3646517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780BC4A-74AC-4A4F-8755-4F59C40E3F56}"/>
                </a:ext>
              </a:extLst>
            </p:cNvPr>
            <p:cNvSpPr/>
            <p:nvPr/>
          </p:nvSpPr>
          <p:spPr>
            <a:xfrm>
              <a:off x="25517857" y="3409828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9CCC60E-7A99-4DFC-AB68-10FBC4D3E21E}"/>
                </a:ext>
              </a:extLst>
            </p:cNvPr>
            <p:cNvSpPr/>
            <p:nvPr/>
          </p:nvSpPr>
          <p:spPr>
            <a:xfrm>
              <a:off x="25606923" y="3422332"/>
              <a:ext cx="168750" cy="168750"/>
            </a:xfrm>
            <a:custGeom>
              <a:avLst/>
              <a:gdLst>
                <a:gd name="connsiteX0" fmla="*/ 160751 w 168750"/>
                <a:gd name="connsiteY0" fmla="*/ 107291 h 168750"/>
                <a:gd name="connsiteX1" fmla="*/ 88931 w 168750"/>
                <a:gd name="connsiteY1" fmla="*/ 107291 h 168750"/>
                <a:gd name="connsiteX2" fmla="*/ 67044 w 168750"/>
                <a:gd name="connsiteY2" fmla="*/ 82637 h 168750"/>
                <a:gd name="connsiteX3" fmla="*/ 67044 w 168750"/>
                <a:gd name="connsiteY3" fmla="*/ 21077 h 168750"/>
                <a:gd name="connsiteX4" fmla="*/ 46086 w 168750"/>
                <a:gd name="connsiteY4" fmla="*/ 0 h 168750"/>
                <a:gd name="connsiteX5" fmla="*/ 25110 w 168750"/>
                <a:gd name="connsiteY5" fmla="*/ 21077 h 168750"/>
                <a:gd name="connsiteX6" fmla="*/ 25110 w 168750"/>
                <a:gd name="connsiteY6" fmla="*/ 82603 h 168750"/>
                <a:gd name="connsiteX7" fmla="*/ 0 w 168750"/>
                <a:gd name="connsiteY7" fmla="*/ 123660 h 168750"/>
                <a:gd name="connsiteX8" fmla="*/ 46119 w 168750"/>
                <a:gd name="connsiteY8" fmla="*/ 170033 h 168750"/>
                <a:gd name="connsiteX9" fmla="*/ 84797 w 168750"/>
                <a:gd name="connsiteY9" fmla="*/ 149192 h 168750"/>
                <a:gd name="connsiteX10" fmla="*/ 160785 w 168750"/>
                <a:gd name="connsiteY10" fmla="*/ 149192 h 168750"/>
                <a:gd name="connsiteX11" fmla="*/ 181828 w 168750"/>
                <a:gd name="connsiteY11" fmla="*/ 128233 h 168750"/>
                <a:gd name="connsiteX12" fmla="*/ 160751 w 168750"/>
                <a:gd name="connsiteY12" fmla="*/ 107291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750" h="168750">
                  <a:moveTo>
                    <a:pt x="160751" y="107291"/>
                  </a:moveTo>
                  <a:lnTo>
                    <a:pt x="88931" y="107291"/>
                  </a:lnTo>
                  <a:cubicBezTo>
                    <a:pt x="84797" y="96120"/>
                    <a:pt x="76798" y="87716"/>
                    <a:pt x="67044" y="82637"/>
                  </a:cubicBezTo>
                  <a:lnTo>
                    <a:pt x="67044" y="21077"/>
                  </a:lnTo>
                  <a:cubicBezTo>
                    <a:pt x="67044" y="9433"/>
                    <a:pt x="57712" y="0"/>
                    <a:pt x="46086" y="0"/>
                  </a:cubicBezTo>
                  <a:cubicBezTo>
                    <a:pt x="34425" y="0"/>
                    <a:pt x="25110" y="9433"/>
                    <a:pt x="25110" y="21077"/>
                  </a:cubicBezTo>
                  <a:lnTo>
                    <a:pt x="25110" y="82603"/>
                  </a:lnTo>
                  <a:cubicBezTo>
                    <a:pt x="9754" y="90264"/>
                    <a:pt x="0" y="105773"/>
                    <a:pt x="0" y="123660"/>
                  </a:cubicBezTo>
                  <a:cubicBezTo>
                    <a:pt x="0" y="149124"/>
                    <a:pt x="20638" y="170033"/>
                    <a:pt x="46119" y="170033"/>
                  </a:cubicBezTo>
                  <a:cubicBezTo>
                    <a:pt x="62319" y="170033"/>
                    <a:pt x="76579" y="161781"/>
                    <a:pt x="84797" y="149192"/>
                  </a:cubicBezTo>
                  <a:lnTo>
                    <a:pt x="160785" y="149192"/>
                  </a:lnTo>
                  <a:cubicBezTo>
                    <a:pt x="172395" y="149192"/>
                    <a:pt x="181828" y="139894"/>
                    <a:pt x="181828" y="128233"/>
                  </a:cubicBezTo>
                  <a:cubicBezTo>
                    <a:pt x="181811" y="116623"/>
                    <a:pt x="172378" y="107291"/>
                    <a:pt x="160751" y="10729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设计总体框架和数据结构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E1550A-E73B-40D8-9455-64DC0D70D8E2}"/>
              </a:ext>
            </a:extLst>
          </p:cNvPr>
          <p:cNvGrpSpPr/>
          <p:nvPr/>
        </p:nvGrpSpPr>
        <p:grpSpPr>
          <a:xfrm>
            <a:off x="660400" y="1243872"/>
            <a:ext cx="10925908" cy="2229897"/>
            <a:chOff x="660400" y="1243872"/>
            <a:chExt cx="10925908" cy="2229897"/>
          </a:xfrm>
        </p:grpSpPr>
        <p:sp>
          <p:nvSpPr>
            <p:cNvPr id="19" name="矩形 18"/>
            <p:cNvSpPr/>
            <p:nvPr/>
          </p:nvSpPr>
          <p:spPr>
            <a:xfrm>
              <a:off x="660400" y="1243872"/>
              <a:ext cx="10858499" cy="2229897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文本框 21">
              <a:hlinkClick r:id="rId3" action="ppaction://hlinksldjump"/>
            </p:cNvPr>
            <p:cNvSpPr txBox="1"/>
            <p:nvPr/>
          </p:nvSpPr>
          <p:spPr>
            <a:xfrm>
              <a:off x="3043811" y="1420262"/>
              <a:ext cx="56728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spc="300" dirty="0">
                  <a:solidFill>
                    <a:schemeClr val="tx2"/>
                  </a:solidFill>
                  <a:latin typeface="微软雅黑" panose="020B0503020204020204" pitchFamily="34" charset="-122"/>
                </a:rPr>
                <a:t>总体框架</a:t>
              </a:r>
              <a:endParaRPr lang="zh-CN" altLang="en-US" sz="28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130846" y="2088822"/>
              <a:ext cx="8455462" cy="1045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加密：白话密钥层、轮函数、迭代次数、每轮结构是否一致</a:t>
              </a:r>
              <a:endPara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密钥扩展：随轮扩展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独立扩展</a:t>
              </a:r>
              <a:endPara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解密：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SPN</a:t>
              </a: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结构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/Feistel</a:t>
              </a: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结构、加解密轮函数结构是否相似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/</a:t>
              </a: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通用</a:t>
              </a:r>
              <a:endPara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31"/>
            <p:cNvSpPr/>
            <p:nvPr/>
          </p:nvSpPr>
          <p:spPr>
            <a:xfrm>
              <a:off x="10797420" y="1251226"/>
              <a:ext cx="379826" cy="562932"/>
            </a:xfrm>
            <a:custGeom>
              <a:avLst/>
              <a:gdLst>
                <a:gd name="connsiteX0" fmla="*/ 0 w 540000"/>
                <a:gd name="connsiteY0" fmla="*/ 0 h 997105"/>
                <a:gd name="connsiteX1" fmla="*/ 540000 w 540000"/>
                <a:gd name="connsiteY1" fmla="*/ 0 h 997105"/>
                <a:gd name="connsiteX2" fmla="*/ 540000 w 540000"/>
                <a:gd name="connsiteY2" fmla="*/ 997105 h 997105"/>
                <a:gd name="connsiteX3" fmla="*/ 270000 w 540000"/>
                <a:gd name="connsiteY3" fmla="*/ 763105 h 997105"/>
                <a:gd name="connsiteX4" fmla="*/ 0 w 540000"/>
                <a:gd name="connsiteY4" fmla="*/ 997105 h 99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0" h="997105">
                  <a:moveTo>
                    <a:pt x="0" y="0"/>
                  </a:moveTo>
                  <a:lnTo>
                    <a:pt x="540000" y="0"/>
                  </a:lnTo>
                  <a:lnTo>
                    <a:pt x="540000" y="997105"/>
                  </a:lnTo>
                  <a:lnTo>
                    <a:pt x="270000" y="763105"/>
                  </a:lnTo>
                  <a:lnTo>
                    <a:pt x="0" y="997105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7EAC178-BA36-48F0-A59D-2B288CB3C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480" y="1642625"/>
              <a:ext cx="1512475" cy="1512475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CCF0627-0D60-4952-9EF4-9E79D778AF91}"/>
              </a:ext>
            </a:extLst>
          </p:cNvPr>
          <p:cNvGrpSpPr/>
          <p:nvPr/>
        </p:nvGrpSpPr>
        <p:grpSpPr>
          <a:xfrm>
            <a:off x="660400" y="3618652"/>
            <a:ext cx="10858499" cy="2229897"/>
            <a:chOff x="660400" y="3618652"/>
            <a:chExt cx="10858499" cy="2229897"/>
          </a:xfrm>
        </p:grpSpPr>
        <p:sp>
          <p:nvSpPr>
            <p:cNvPr id="9" name="矩形 8"/>
            <p:cNvSpPr/>
            <p:nvPr/>
          </p:nvSpPr>
          <p:spPr>
            <a:xfrm>
              <a:off x="660400" y="3618652"/>
              <a:ext cx="10858499" cy="2229897"/>
            </a:xfrm>
            <a:prstGeom prst="rec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081911" y="3769642"/>
              <a:ext cx="56728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spc="3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数据结构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130846" y="4292862"/>
              <a:ext cx="8164608" cy="14053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E0309"/>
                </a:buClr>
                <a:buFont typeface="Arial" panose="020B0604020202020204" pitchFamily="34" charset="0"/>
                <a:buChar char="•"/>
              </a:pP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中间状态如何存储：</a:t>
              </a:r>
              <a:r>
                <a:rPr lang="zh-CN" altLang="en-US" spc="300" dirty="0">
                  <a:latin typeface="微软雅黑" panose="020B0503020204020204" pitchFamily="34" charset="-122"/>
                </a:rPr>
                <a:t>数组</a:t>
              </a: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、链表、堆栈</a:t>
              </a: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b="1" spc="3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队列</a:t>
              </a: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、结构体、类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pPr marL="285750" indent="-285750"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E0309"/>
                </a:buClr>
                <a:buFont typeface="Arial" panose="020B0604020202020204" pitchFamily="34" charset="0"/>
                <a:buChar char="•"/>
              </a:pP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变量数据类型：</a:t>
              </a:r>
              <a:r>
                <a:rPr lang="zh-CN" altLang="en-US" spc="300" dirty="0">
                  <a:latin typeface="微软雅黑" panose="020B0503020204020204" pitchFamily="34" charset="-122"/>
                </a:rPr>
                <a:t>无符号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/</a:t>
              </a: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有符号、</a:t>
              </a:r>
              <a:r>
                <a:rPr lang="zh-CN" altLang="en-US" spc="300" dirty="0">
                  <a:latin typeface="微软雅黑" panose="020B0503020204020204" pitchFamily="34" charset="-122"/>
                </a:rPr>
                <a:t>字符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/</a:t>
              </a: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整型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/</a:t>
              </a: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长整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/</a:t>
              </a: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浮点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……</a:t>
              </a:r>
              <a:endParaRPr lang="en-US" altLang="zh-CN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E0309"/>
                </a:buClr>
                <a:buFont typeface="Arial" panose="020B0604020202020204" pitchFamily="34" charset="0"/>
                <a:buChar char="•"/>
              </a:pP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计数器范围：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pc="300" baseline="30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</a:t>
              </a:r>
              <a:r>
                <a:rPr lang="en-US" altLang="zh-CN" spc="300" baseline="30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/2</a:t>
              </a:r>
              <a:r>
                <a:rPr lang="en-US" altLang="zh-CN" spc="300" baseline="30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</a:p>
            <a:p>
              <a:pPr marL="285750" indent="-285750"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E0309"/>
                </a:buClr>
                <a:buFont typeface="Arial" panose="020B0604020202020204" pitchFamily="34" charset="0"/>
                <a:buChar char="•"/>
              </a:pPr>
              <a:r>
                <a:rPr lang="zh-CN" altLang="en-US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接口：版本、明文、密钥、加密模式</a:t>
              </a:r>
              <a:r>
                <a:rPr lang="en-US" altLang="zh-CN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18" name="任意多边形: 形状 31"/>
            <p:cNvSpPr/>
            <p:nvPr/>
          </p:nvSpPr>
          <p:spPr>
            <a:xfrm>
              <a:off x="10797420" y="3626006"/>
              <a:ext cx="379826" cy="562932"/>
            </a:xfrm>
            <a:custGeom>
              <a:avLst/>
              <a:gdLst>
                <a:gd name="connsiteX0" fmla="*/ 0 w 540000"/>
                <a:gd name="connsiteY0" fmla="*/ 0 h 997105"/>
                <a:gd name="connsiteX1" fmla="*/ 540000 w 540000"/>
                <a:gd name="connsiteY1" fmla="*/ 0 h 997105"/>
                <a:gd name="connsiteX2" fmla="*/ 540000 w 540000"/>
                <a:gd name="connsiteY2" fmla="*/ 997105 h 997105"/>
                <a:gd name="connsiteX3" fmla="*/ 270000 w 540000"/>
                <a:gd name="connsiteY3" fmla="*/ 763105 h 997105"/>
                <a:gd name="connsiteX4" fmla="*/ 0 w 540000"/>
                <a:gd name="connsiteY4" fmla="*/ 997105 h 99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0" h="997105">
                  <a:moveTo>
                    <a:pt x="0" y="0"/>
                  </a:moveTo>
                  <a:lnTo>
                    <a:pt x="540000" y="0"/>
                  </a:lnTo>
                  <a:lnTo>
                    <a:pt x="540000" y="997105"/>
                  </a:lnTo>
                  <a:lnTo>
                    <a:pt x="270000" y="763105"/>
                  </a:lnTo>
                  <a:lnTo>
                    <a:pt x="0" y="997105"/>
                  </a:lnTo>
                  <a:close/>
                </a:path>
              </a:pathLst>
            </a:cu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8DB3DA4-A5AD-408B-97FF-DA9A101CC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480" y="3936162"/>
              <a:ext cx="1620088" cy="1620088"/>
            </a:xfrm>
            <a:prstGeom prst="rect">
              <a:avLst/>
            </a:prstGeom>
          </p:spPr>
        </p:pic>
      </p:grpSp>
      <p:sp>
        <p:nvSpPr>
          <p:cNvPr id="35" name="动作按钮: 后退或前一项 3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654CA7EE-5AE9-4EB8-95B9-7479B69A1820}"/>
              </a:ext>
            </a:extLst>
          </p:cNvPr>
          <p:cNvSpPr/>
          <p:nvPr/>
        </p:nvSpPr>
        <p:spPr>
          <a:xfrm>
            <a:off x="10987333" y="5858061"/>
            <a:ext cx="549668" cy="51370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727D4-32F3-4BCC-9AA9-16FD98D3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36F827-8A6C-4A99-B81D-8D98DFE6A559}"/>
              </a:ext>
            </a:extLst>
          </p:cNvPr>
          <p:cNvGrpSpPr/>
          <p:nvPr/>
        </p:nvGrpSpPr>
        <p:grpSpPr>
          <a:xfrm>
            <a:off x="322766" y="983101"/>
            <a:ext cx="4276758" cy="498861"/>
            <a:chOff x="2679879" y="918042"/>
            <a:chExt cx="4276758" cy="498861"/>
          </a:xfrm>
        </p:grpSpPr>
        <p:sp>
          <p:nvSpPr>
            <p:cNvPr id="4" name="ïṡḷiḑé">
              <a:extLst>
                <a:ext uri="{FF2B5EF4-FFF2-40B4-BE49-F238E27FC236}">
                  <a16:creationId xmlns:a16="http://schemas.microsoft.com/office/drawing/2014/main" id="{3483A06C-35D7-40FD-8A9D-644F01C7A206}"/>
                </a:ext>
              </a:extLst>
            </p:cNvPr>
            <p:cNvSpPr/>
            <p:nvPr/>
          </p:nvSpPr>
          <p:spPr>
            <a:xfrm>
              <a:off x="3260177" y="918042"/>
              <a:ext cx="3696460" cy="498861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/>
            <a:p>
              <a:pPr lvl="0"/>
              <a:r>
                <a:rPr lang="zh-CN" altLang="en-US" sz="2400" b="1" spc="100" dirty="0">
                  <a:solidFill>
                    <a:schemeClr val="accent4"/>
                  </a:solidFill>
                </a:rPr>
                <a:t>编程第一步做什么？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9958AAB-39C8-4CF8-AB9D-5AE0DE69CC53}"/>
                </a:ext>
              </a:extLst>
            </p:cNvPr>
            <p:cNvGrpSpPr/>
            <p:nvPr/>
          </p:nvGrpSpPr>
          <p:grpSpPr>
            <a:xfrm>
              <a:off x="2679879" y="1011593"/>
              <a:ext cx="364488" cy="352730"/>
              <a:chOff x="2523160" y="2467128"/>
              <a:chExt cx="523125" cy="506250"/>
            </a:xfrm>
            <a:solidFill>
              <a:schemeClr val="accent4"/>
            </a:solidFill>
          </p:grpSpPr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6DDBB5B8-A25B-4F82-859C-C5A6D5533DAA}"/>
                  </a:ext>
                </a:extLst>
              </p:cNvPr>
              <p:cNvSpPr/>
              <p:nvPr/>
            </p:nvSpPr>
            <p:spPr>
              <a:xfrm>
                <a:off x="2753308" y="2698109"/>
                <a:ext cx="16875" cy="16875"/>
              </a:xfrm>
              <a:custGeom>
                <a:avLst/>
                <a:gdLst>
                  <a:gd name="connsiteX0" fmla="*/ 0 w 0"/>
                  <a:gd name="connsiteY0" fmla="*/ 0 h 0"/>
                  <a:gd name="connsiteX1" fmla="*/ 68 w 0"/>
                  <a:gd name="connsiteY1" fmla="*/ 253 h 0"/>
                  <a:gd name="connsiteX2" fmla="*/ 135 w 0"/>
                  <a:gd name="connsiteY2" fmla="*/ 253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7" y="84"/>
                      <a:pt x="34" y="186"/>
                      <a:pt x="68" y="253"/>
                    </a:cubicBezTo>
                    <a:lnTo>
                      <a:pt x="135" y="253"/>
                    </a:lnTo>
                    <a:cubicBezTo>
                      <a:pt x="84" y="253"/>
                      <a:pt x="34" y="152"/>
                      <a:pt x="0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975BE49E-1D3B-42C6-9755-9AAEEE939B0F}"/>
                  </a:ext>
                </a:extLst>
              </p:cNvPr>
              <p:cNvSpPr/>
              <p:nvPr/>
            </p:nvSpPr>
            <p:spPr>
              <a:xfrm>
                <a:off x="2753055" y="2697046"/>
                <a:ext cx="16875" cy="16875"/>
              </a:xfrm>
              <a:custGeom>
                <a:avLst/>
                <a:gdLst>
                  <a:gd name="connsiteX0" fmla="*/ 253 w 0"/>
                  <a:gd name="connsiteY0" fmla="*/ 1063 h 0"/>
                  <a:gd name="connsiteX1" fmla="*/ 0 w 0"/>
                  <a:gd name="connsiteY1" fmla="*/ 0 h 0"/>
                  <a:gd name="connsiteX2" fmla="*/ 253 w 0"/>
                  <a:gd name="connsiteY2" fmla="*/ 10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253" y="1063"/>
                    </a:moveTo>
                    <a:cubicBezTo>
                      <a:pt x="186" y="709"/>
                      <a:pt x="118" y="304"/>
                      <a:pt x="0" y="0"/>
                    </a:cubicBezTo>
                    <a:cubicBezTo>
                      <a:pt x="118" y="338"/>
                      <a:pt x="186" y="776"/>
                      <a:pt x="253" y="106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260B9BA0-9C26-45A9-BED1-068CCCC4CCD7}"/>
                  </a:ext>
                </a:extLst>
              </p:cNvPr>
              <p:cNvSpPr/>
              <p:nvPr/>
            </p:nvSpPr>
            <p:spPr>
              <a:xfrm>
                <a:off x="2960550" y="2698345"/>
                <a:ext cx="16875" cy="16875"/>
              </a:xfrm>
              <a:custGeom>
                <a:avLst/>
                <a:gdLst>
                  <a:gd name="connsiteX0" fmla="*/ 0 w 0"/>
                  <a:gd name="connsiteY0" fmla="*/ 17 h 0"/>
                  <a:gd name="connsiteX1" fmla="*/ 34 w 0"/>
                  <a:gd name="connsiteY1" fmla="*/ 17 h 0"/>
                  <a:gd name="connsiteX2" fmla="*/ 34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17"/>
                    </a:moveTo>
                    <a:lnTo>
                      <a:pt x="34" y="17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32F67E23-4361-4A4F-AC7A-CC84082F31E9}"/>
                  </a:ext>
                </a:extLst>
              </p:cNvPr>
              <p:cNvSpPr/>
              <p:nvPr/>
            </p:nvSpPr>
            <p:spPr>
              <a:xfrm>
                <a:off x="2960584" y="2698235"/>
                <a:ext cx="16875" cy="16875"/>
              </a:xfrm>
              <a:custGeom>
                <a:avLst/>
                <a:gdLst>
                  <a:gd name="connsiteX0" fmla="*/ 0 w 0"/>
                  <a:gd name="connsiteY0" fmla="*/ 110 h 0"/>
                  <a:gd name="connsiteX1" fmla="*/ 0 w 0"/>
                  <a:gd name="connsiteY1" fmla="*/ 110 h 0"/>
                  <a:gd name="connsiteX2" fmla="*/ 0 w 0"/>
                  <a:gd name="connsiteY2" fmla="*/ 11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110"/>
                    </a:moveTo>
                    <a:cubicBezTo>
                      <a:pt x="67" y="59"/>
                      <a:pt x="67" y="-110"/>
                      <a:pt x="0" y="110"/>
                    </a:cubicBezTo>
                    <a:lnTo>
                      <a:pt x="0" y="11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F1D8D2F2-B707-4F0E-A6B1-3920FD7436FE}"/>
                  </a:ext>
                </a:extLst>
              </p:cNvPr>
              <p:cNvSpPr/>
              <p:nvPr/>
            </p:nvSpPr>
            <p:spPr>
              <a:xfrm>
                <a:off x="2523160" y="2467128"/>
                <a:ext cx="523125" cy="506250"/>
              </a:xfrm>
              <a:custGeom>
                <a:avLst/>
                <a:gdLst>
                  <a:gd name="connsiteX0" fmla="*/ 495694 w 523125"/>
                  <a:gd name="connsiteY0" fmla="*/ 72778 h 506250"/>
                  <a:gd name="connsiteX1" fmla="*/ 215383 w 523125"/>
                  <a:gd name="connsiteY1" fmla="*/ 10914 h 506250"/>
                  <a:gd name="connsiteX2" fmla="*/ 37655 w 523125"/>
                  <a:gd name="connsiteY2" fmla="*/ 239840 h 506250"/>
                  <a:gd name="connsiteX3" fmla="*/ 30568 w 523125"/>
                  <a:gd name="connsiteY3" fmla="*/ 266823 h 506250"/>
                  <a:gd name="connsiteX4" fmla="*/ 1813 w 523125"/>
                  <a:gd name="connsiteY4" fmla="*/ 325531 h 506250"/>
                  <a:gd name="connsiteX5" fmla="*/ 1391 w 523125"/>
                  <a:gd name="connsiteY5" fmla="*/ 340297 h 506250"/>
                  <a:gd name="connsiteX6" fmla="*/ 12242 w 523125"/>
                  <a:gd name="connsiteY6" fmla="*/ 350321 h 506250"/>
                  <a:gd name="connsiteX7" fmla="*/ 21624 w 523125"/>
                  <a:gd name="connsiteY7" fmla="*/ 353476 h 506250"/>
                  <a:gd name="connsiteX8" fmla="*/ 34939 w 523125"/>
                  <a:gd name="connsiteY8" fmla="*/ 372410 h 506250"/>
                  <a:gd name="connsiteX9" fmla="*/ 157063 w 523125"/>
                  <a:gd name="connsiteY9" fmla="*/ 513384 h 506250"/>
                  <a:gd name="connsiteX10" fmla="*/ 420566 w 523125"/>
                  <a:gd name="connsiteY10" fmla="*/ 402043 h 506250"/>
                  <a:gd name="connsiteX11" fmla="*/ 495694 w 523125"/>
                  <a:gd name="connsiteY11" fmla="*/ 72778 h 506250"/>
                  <a:gd name="connsiteX12" fmla="*/ 464795 w 523125"/>
                  <a:gd name="connsiteY12" fmla="*/ 218662 h 506250"/>
                  <a:gd name="connsiteX13" fmla="*/ 451903 w 523125"/>
                  <a:gd name="connsiteY13" fmla="*/ 231234 h 506250"/>
                  <a:gd name="connsiteX14" fmla="*/ 437424 w 523125"/>
                  <a:gd name="connsiteY14" fmla="*/ 231234 h 506250"/>
                  <a:gd name="connsiteX15" fmla="*/ 437390 w 523125"/>
                  <a:gd name="connsiteY15" fmla="*/ 231369 h 506250"/>
                  <a:gd name="connsiteX16" fmla="*/ 425510 w 523125"/>
                  <a:gd name="connsiteY16" fmla="*/ 260174 h 506250"/>
                  <a:gd name="connsiteX17" fmla="*/ 435635 w 523125"/>
                  <a:gd name="connsiteY17" fmla="*/ 270384 h 506250"/>
                  <a:gd name="connsiteX18" fmla="*/ 435635 w 523125"/>
                  <a:gd name="connsiteY18" fmla="*/ 288727 h 506250"/>
                  <a:gd name="connsiteX19" fmla="*/ 417005 w 523125"/>
                  <a:gd name="connsiteY19" fmla="*/ 307391 h 506250"/>
                  <a:gd name="connsiteX20" fmla="*/ 398679 w 523125"/>
                  <a:gd name="connsiteY20" fmla="*/ 307391 h 506250"/>
                  <a:gd name="connsiteX21" fmla="*/ 388520 w 523125"/>
                  <a:gd name="connsiteY21" fmla="*/ 297215 h 506250"/>
                  <a:gd name="connsiteX22" fmla="*/ 360407 w 523125"/>
                  <a:gd name="connsiteY22" fmla="*/ 308926 h 506250"/>
                  <a:gd name="connsiteX23" fmla="*/ 360238 w 523125"/>
                  <a:gd name="connsiteY23" fmla="*/ 323338 h 506250"/>
                  <a:gd name="connsiteX24" fmla="*/ 347295 w 523125"/>
                  <a:gd name="connsiteY24" fmla="*/ 336163 h 506250"/>
                  <a:gd name="connsiteX25" fmla="*/ 320919 w 523125"/>
                  <a:gd name="connsiteY25" fmla="*/ 336163 h 506250"/>
                  <a:gd name="connsiteX26" fmla="*/ 311722 w 523125"/>
                  <a:gd name="connsiteY26" fmla="*/ 332349 h 506250"/>
                  <a:gd name="connsiteX27" fmla="*/ 307959 w 523125"/>
                  <a:gd name="connsiteY27" fmla="*/ 323135 h 506250"/>
                  <a:gd name="connsiteX28" fmla="*/ 308111 w 523125"/>
                  <a:gd name="connsiteY28" fmla="*/ 309163 h 506250"/>
                  <a:gd name="connsiteX29" fmla="*/ 279086 w 523125"/>
                  <a:gd name="connsiteY29" fmla="*/ 297215 h 506250"/>
                  <a:gd name="connsiteX30" fmla="*/ 268978 w 523125"/>
                  <a:gd name="connsiteY30" fmla="*/ 307391 h 506250"/>
                  <a:gd name="connsiteX31" fmla="*/ 259798 w 523125"/>
                  <a:gd name="connsiteY31" fmla="*/ 311204 h 506250"/>
                  <a:gd name="connsiteX32" fmla="*/ 250635 w 523125"/>
                  <a:gd name="connsiteY32" fmla="*/ 307391 h 506250"/>
                  <a:gd name="connsiteX33" fmla="*/ 231920 w 523125"/>
                  <a:gd name="connsiteY33" fmla="*/ 288744 h 506250"/>
                  <a:gd name="connsiteX34" fmla="*/ 228157 w 523125"/>
                  <a:gd name="connsiteY34" fmla="*/ 279581 h 506250"/>
                  <a:gd name="connsiteX35" fmla="*/ 231920 w 523125"/>
                  <a:gd name="connsiteY35" fmla="*/ 270418 h 506250"/>
                  <a:gd name="connsiteX36" fmla="*/ 242079 w 523125"/>
                  <a:gd name="connsiteY36" fmla="*/ 260276 h 506250"/>
                  <a:gd name="connsiteX37" fmla="*/ 230233 w 523125"/>
                  <a:gd name="connsiteY37" fmla="*/ 231571 h 506250"/>
                  <a:gd name="connsiteX38" fmla="*/ 230165 w 523125"/>
                  <a:gd name="connsiteY38" fmla="*/ 231251 h 506250"/>
                  <a:gd name="connsiteX39" fmla="*/ 216159 w 523125"/>
                  <a:gd name="connsiteY39" fmla="*/ 231251 h 506250"/>
                  <a:gd name="connsiteX40" fmla="*/ 203334 w 523125"/>
                  <a:gd name="connsiteY40" fmla="*/ 218679 h 506250"/>
                  <a:gd name="connsiteX41" fmla="*/ 203334 w 523125"/>
                  <a:gd name="connsiteY41" fmla="*/ 192253 h 506250"/>
                  <a:gd name="connsiteX42" fmla="*/ 216227 w 523125"/>
                  <a:gd name="connsiteY42" fmla="*/ 179293 h 506250"/>
                  <a:gd name="connsiteX43" fmla="*/ 230368 w 523125"/>
                  <a:gd name="connsiteY43" fmla="*/ 179293 h 506250"/>
                  <a:gd name="connsiteX44" fmla="*/ 230385 w 523125"/>
                  <a:gd name="connsiteY44" fmla="*/ 179259 h 506250"/>
                  <a:gd name="connsiteX45" fmla="*/ 242113 w 523125"/>
                  <a:gd name="connsiteY45" fmla="*/ 150926 h 506250"/>
                  <a:gd name="connsiteX46" fmla="*/ 231920 w 523125"/>
                  <a:gd name="connsiteY46" fmla="*/ 140750 h 506250"/>
                  <a:gd name="connsiteX47" fmla="*/ 231920 w 523125"/>
                  <a:gd name="connsiteY47" fmla="*/ 122424 h 506250"/>
                  <a:gd name="connsiteX48" fmla="*/ 250618 w 523125"/>
                  <a:gd name="connsiteY48" fmla="*/ 103743 h 506250"/>
                  <a:gd name="connsiteX49" fmla="*/ 259798 w 523125"/>
                  <a:gd name="connsiteY49" fmla="*/ 99963 h 506250"/>
                  <a:gd name="connsiteX50" fmla="*/ 268978 w 523125"/>
                  <a:gd name="connsiteY50" fmla="*/ 103743 h 506250"/>
                  <a:gd name="connsiteX51" fmla="*/ 279103 w 523125"/>
                  <a:gd name="connsiteY51" fmla="*/ 113885 h 506250"/>
                  <a:gd name="connsiteX52" fmla="*/ 308162 w 523125"/>
                  <a:gd name="connsiteY52" fmla="*/ 101887 h 506250"/>
                  <a:gd name="connsiteX53" fmla="*/ 307976 w 523125"/>
                  <a:gd name="connsiteY53" fmla="*/ 87729 h 506250"/>
                  <a:gd name="connsiteX54" fmla="*/ 311790 w 523125"/>
                  <a:gd name="connsiteY54" fmla="*/ 78515 h 506250"/>
                  <a:gd name="connsiteX55" fmla="*/ 320987 w 523125"/>
                  <a:gd name="connsiteY55" fmla="*/ 74718 h 506250"/>
                  <a:gd name="connsiteX56" fmla="*/ 347345 w 523125"/>
                  <a:gd name="connsiteY56" fmla="*/ 74718 h 506250"/>
                  <a:gd name="connsiteX57" fmla="*/ 360305 w 523125"/>
                  <a:gd name="connsiteY57" fmla="*/ 87560 h 506250"/>
                  <a:gd name="connsiteX58" fmla="*/ 360474 w 523125"/>
                  <a:gd name="connsiteY58" fmla="*/ 102208 h 506250"/>
                  <a:gd name="connsiteX59" fmla="*/ 388554 w 523125"/>
                  <a:gd name="connsiteY59" fmla="*/ 113936 h 506250"/>
                  <a:gd name="connsiteX60" fmla="*/ 398730 w 523125"/>
                  <a:gd name="connsiteY60" fmla="*/ 103760 h 506250"/>
                  <a:gd name="connsiteX61" fmla="*/ 407910 w 523125"/>
                  <a:gd name="connsiteY61" fmla="*/ 99963 h 506250"/>
                  <a:gd name="connsiteX62" fmla="*/ 417073 w 523125"/>
                  <a:gd name="connsiteY62" fmla="*/ 103743 h 506250"/>
                  <a:gd name="connsiteX63" fmla="*/ 435770 w 523125"/>
                  <a:gd name="connsiteY63" fmla="*/ 122424 h 506250"/>
                  <a:gd name="connsiteX64" fmla="*/ 435770 w 523125"/>
                  <a:gd name="connsiteY64" fmla="*/ 140733 h 506250"/>
                  <a:gd name="connsiteX65" fmla="*/ 425578 w 523125"/>
                  <a:gd name="connsiteY65" fmla="*/ 150909 h 506250"/>
                  <a:gd name="connsiteX66" fmla="*/ 437340 w 523125"/>
                  <a:gd name="connsiteY66" fmla="*/ 179411 h 506250"/>
                  <a:gd name="connsiteX67" fmla="*/ 437374 w 523125"/>
                  <a:gd name="connsiteY67" fmla="*/ 179647 h 506250"/>
                  <a:gd name="connsiteX68" fmla="*/ 451970 w 523125"/>
                  <a:gd name="connsiteY68" fmla="*/ 179647 h 506250"/>
                  <a:gd name="connsiteX69" fmla="*/ 464846 w 523125"/>
                  <a:gd name="connsiteY69" fmla="*/ 192253 h 506250"/>
                  <a:gd name="connsiteX70" fmla="*/ 464846 w 523125"/>
                  <a:gd name="connsiteY70" fmla="*/ 218662 h 506250"/>
                  <a:gd name="connsiteX71" fmla="*/ 464795 w 523125"/>
                  <a:gd name="connsiteY71" fmla="*/ 218662 h 50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23125" h="506250">
                    <a:moveTo>
                      <a:pt x="495694" y="72778"/>
                    </a:moveTo>
                    <a:cubicBezTo>
                      <a:pt x="450485" y="18541"/>
                      <a:pt x="323012" y="-19782"/>
                      <a:pt x="215383" y="10914"/>
                    </a:cubicBezTo>
                    <a:cubicBezTo>
                      <a:pt x="102084" y="43213"/>
                      <a:pt x="45131" y="114256"/>
                      <a:pt x="37655" y="239840"/>
                    </a:cubicBezTo>
                    <a:cubicBezTo>
                      <a:pt x="37099" y="249189"/>
                      <a:pt x="34685" y="258419"/>
                      <a:pt x="30568" y="266823"/>
                    </a:cubicBezTo>
                    <a:lnTo>
                      <a:pt x="1813" y="325531"/>
                    </a:lnTo>
                    <a:cubicBezTo>
                      <a:pt x="-448" y="330138"/>
                      <a:pt x="-600" y="335555"/>
                      <a:pt x="1391" y="340297"/>
                    </a:cubicBezTo>
                    <a:cubicBezTo>
                      <a:pt x="3399" y="345039"/>
                      <a:pt x="7348" y="348701"/>
                      <a:pt x="12242" y="350321"/>
                    </a:cubicBezTo>
                    <a:lnTo>
                      <a:pt x="21624" y="353476"/>
                    </a:lnTo>
                    <a:cubicBezTo>
                      <a:pt x="29758" y="356176"/>
                      <a:pt x="35141" y="363838"/>
                      <a:pt x="34939" y="372410"/>
                    </a:cubicBezTo>
                    <a:cubicBezTo>
                      <a:pt x="32407" y="484747"/>
                      <a:pt x="38212" y="513384"/>
                      <a:pt x="157063" y="513384"/>
                    </a:cubicBezTo>
                    <a:cubicBezTo>
                      <a:pt x="283744" y="513384"/>
                      <a:pt x="267493" y="420217"/>
                      <a:pt x="420566" y="402043"/>
                    </a:cubicBezTo>
                    <a:cubicBezTo>
                      <a:pt x="533730" y="388559"/>
                      <a:pt x="573268" y="165877"/>
                      <a:pt x="495694" y="72778"/>
                    </a:cubicBezTo>
                    <a:close/>
                    <a:moveTo>
                      <a:pt x="464795" y="218662"/>
                    </a:moveTo>
                    <a:cubicBezTo>
                      <a:pt x="464795" y="225817"/>
                      <a:pt x="459075" y="231234"/>
                      <a:pt x="451903" y="231234"/>
                    </a:cubicBezTo>
                    <a:lnTo>
                      <a:pt x="437424" y="231234"/>
                    </a:lnTo>
                    <a:cubicBezTo>
                      <a:pt x="437407" y="231284"/>
                      <a:pt x="437390" y="231318"/>
                      <a:pt x="437390" y="231369"/>
                    </a:cubicBezTo>
                    <a:cubicBezTo>
                      <a:pt x="434809" y="241595"/>
                      <a:pt x="430775" y="251332"/>
                      <a:pt x="425510" y="260174"/>
                    </a:cubicBezTo>
                    <a:lnTo>
                      <a:pt x="435635" y="270384"/>
                    </a:lnTo>
                    <a:cubicBezTo>
                      <a:pt x="440732" y="275429"/>
                      <a:pt x="440732" y="283664"/>
                      <a:pt x="435635" y="288727"/>
                    </a:cubicBezTo>
                    <a:lnTo>
                      <a:pt x="417005" y="307391"/>
                    </a:lnTo>
                    <a:cubicBezTo>
                      <a:pt x="411943" y="312453"/>
                      <a:pt x="403759" y="312453"/>
                      <a:pt x="398679" y="307391"/>
                    </a:cubicBezTo>
                    <a:lnTo>
                      <a:pt x="388520" y="297215"/>
                    </a:lnTo>
                    <a:cubicBezTo>
                      <a:pt x="379880" y="302413"/>
                      <a:pt x="370447" y="306361"/>
                      <a:pt x="360407" y="308926"/>
                    </a:cubicBezTo>
                    <a:cubicBezTo>
                      <a:pt x="360373" y="308926"/>
                      <a:pt x="360339" y="316284"/>
                      <a:pt x="360238" y="323338"/>
                    </a:cubicBezTo>
                    <a:cubicBezTo>
                      <a:pt x="360204" y="330459"/>
                      <a:pt x="354416" y="336163"/>
                      <a:pt x="347295" y="336163"/>
                    </a:cubicBezTo>
                    <a:lnTo>
                      <a:pt x="320919" y="336163"/>
                    </a:lnTo>
                    <a:cubicBezTo>
                      <a:pt x="317460" y="336163"/>
                      <a:pt x="314203" y="334813"/>
                      <a:pt x="311722" y="332349"/>
                    </a:cubicBezTo>
                    <a:cubicBezTo>
                      <a:pt x="309275" y="329885"/>
                      <a:pt x="307909" y="326578"/>
                      <a:pt x="307959" y="323135"/>
                    </a:cubicBezTo>
                    <a:lnTo>
                      <a:pt x="308111" y="309163"/>
                    </a:lnTo>
                    <a:cubicBezTo>
                      <a:pt x="297750" y="306598"/>
                      <a:pt x="288030" y="302531"/>
                      <a:pt x="279086" y="297215"/>
                    </a:cubicBezTo>
                    <a:lnTo>
                      <a:pt x="268978" y="307391"/>
                    </a:lnTo>
                    <a:cubicBezTo>
                      <a:pt x="266531" y="309838"/>
                      <a:pt x="263240" y="311204"/>
                      <a:pt x="259798" y="311204"/>
                    </a:cubicBezTo>
                    <a:cubicBezTo>
                      <a:pt x="256355" y="311204"/>
                      <a:pt x="253065" y="309838"/>
                      <a:pt x="250635" y="307391"/>
                    </a:cubicBezTo>
                    <a:lnTo>
                      <a:pt x="231920" y="288744"/>
                    </a:lnTo>
                    <a:cubicBezTo>
                      <a:pt x="229507" y="286297"/>
                      <a:pt x="228157" y="283023"/>
                      <a:pt x="228157" y="279581"/>
                    </a:cubicBezTo>
                    <a:cubicBezTo>
                      <a:pt x="228157" y="276138"/>
                      <a:pt x="229507" y="272864"/>
                      <a:pt x="231920" y="270418"/>
                    </a:cubicBezTo>
                    <a:lnTo>
                      <a:pt x="242079" y="260276"/>
                    </a:lnTo>
                    <a:cubicBezTo>
                      <a:pt x="236814" y="251450"/>
                      <a:pt x="232781" y="241814"/>
                      <a:pt x="230233" y="231571"/>
                    </a:cubicBezTo>
                    <a:cubicBezTo>
                      <a:pt x="230199" y="231470"/>
                      <a:pt x="230182" y="231369"/>
                      <a:pt x="230165" y="231251"/>
                    </a:cubicBezTo>
                    <a:lnTo>
                      <a:pt x="216159" y="231251"/>
                    </a:lnTo>
                    <a:cubicBezTo>
                      <a:pt x="209021" y="231251"/>
                      <a:pt x="203334" y="225817"/>
                      <a:pt x="203334" y="218679"/>
                    </a:cubicBezTo>
                    <a:lnTo>
                      <a:pt x="203334" y="192253"/>
                    </a:lnTo>
                    <a:cubicBezTo>
                      <a:pt x="203334" y="185098"/>
                      <a:pt x="209089" y="179293"/>
                      <a:pt x="216227" y="179293"/>
                    </a:cubicBezTo>
                    <a:lnTo>
                      <a:pt x="230368" y="179293"/>
                    </a:lnTo>
                    <a:cubicBezTo>
                      <a:pt x="230368" y="179293"/>
                      <a:pt x="230351" y="179293"/>
                      <a:pt x="230385" y="179259"/>
                    </a:cubicBezTo>
                    <a:cubicBezTo>
                      <a:pt x="232916" y="169168"/>
                      <a:pt x="236915" y="159633"/>
                      <a:pt x="242113" y="150926"/>
                    </a:cubicBezTo>
                    <a:lnTo>
                      <a:pt x="231920" y="140750"/>
                    </a:lnTo>
                    <a:cubicBezTo>
                      <a:pt x="226892" y="135688"/>
                      <a:pt x="226892" y="127503"/>
                      <a:pt x="231920" y="122424"/>
                    </a:cubicBezTo>
                    <a:lnTo>
                      <a:pt x="250618" y="103743"/>
                    </a:lnTo>
                    <a:cubicBezTo>
                      <a:pt x="253065" y="101313"/>
                      <a:pt x="256355" y="99963"/>
                      <a:pt x="259798" y="99963"/>
                    </a:cubicBezTo>
                    <a:cubicBezTo>
                      <a:pt x="263240" y="99963"/>
                      <a:pt x="266531" y="101330"/>
                      <a:pt x="268978" y="103743"/>
                    </a:cubicBezTo>
                    <a:lnTo>
                      <a:pt x="279103" y="113885"/>
                    </a:lnTo>
                    <a:cubicBezTo>
                      <a:pt x="288047" y="108536"/>
                      <a:pt x="297767" y="104081"/>
                      <a:pt x="308162" y="101887"/>
                    </a:cubicBezTo>
                    <a:lnTo>
                      <a:pt x="307976" y="87729"/>
                    </a:lnTo>
                    <a:cubicBezTo>
                      <a:pt x="307959" y="84253"/>
                      <a:pt x="309309" y="80979"/>
                      <a:pt x="311790" y="78515"/>
                    </a:cubicBezTo>
                    <a:cubicBezTo>
                      <a:pt x="314237" y="76068"/>
                      <a:pt x="317494" y="74718"/>
                      <a:pt x="320987" y="74718"/>
                    </a:cubicBezTo>
                    <a:lnTo>
                      <a:pt x="347345" y="74718"/>
                    </a:lnTo>
                    <a:cubicBezTo>
                      <a:pt x="354467" y="74718"/>
                      <a:pt x="360272" y="80439"/>
                      <a:pt x="360305" y="87560"/>
                    </a:cubicBezTo>
                    <a:cubicBezTo>
                      <a:pt x="360373" y="94732"/>
                      <a:pt x="360407" y="102191"/>
                      <a:pt x="360474" y="102208"/>
                    </a:cubicBezTo>
                    <a:cubicBezTo>
                      <a:pt x="370498" y="104756"/>
                      <a:pt x="379914" y="108755"/>
                      <a:pt x="388554" y="113936"/>
                    </a:cubicBezTo>
                    <a:lnTo>
                      <a:pt x="398730" y="103760"/>
                    </a:lnTo>
                    <a:cubicBezTo>
                      <a:pt x="401194" y="101330"/>
                      <a:pt x="404467" y="99963"/>
                      <a:pt x="407910" y="99963"/>
                    </a:cubicBezTo>
                    <a:cubicBezTo>
                      <a:pt x="411352" y="99963"/>
                      <a:pt x="414626" y="101330"/>
                      <a:pt x="417073" y="103743"/>
                    </a:cubicBezTo>
                    <a:lnTo>
                      <a:pt x="435770" y="122424"/>
                    </a:lnTo>
                    <a:cubicBezTo>
                      <a:pt x="440782" y="127486"/>
                      <a:pt x="440799" y="135671"/>
                      <a:pt x="435770" y="140733"/>
                    </a:cubicBezTo>
                    <a:lnTo>
                      <a:pt x="425578" y="150909"/>
                    </a:lnTo>
                    <a:cubicBezTo>
                      <a:pt x="430792" y="159616"/>
                      <a:pt x="434809" y="169319"/>
                      <a:pt x="437340" y="179411"/>
                    </a:cubicBezTo>
                    <a:cubicBezTo>
                      <a:pt x="437357" y="179444"/>
                      <a:pt x="437357" y="179647"/>
                      <a:pt x="437374" y="179647"/>
                    </a:cubicBezTo>
                    <a:lnTo>
                      <a:pt x="451970" y="179647"/>
                    </a:lnTo>
                    <a:cubicBezTo>
                      <a:pt x="459125" y="179647"/>
                      <a:pt x="464846" y="185098"/>
                      <a:pt x="464846" y="192253"/>
                    </a:cubicBezTo>
                    <a:lnTo>
                      <a:pt x="464846" y="218662"/>
                    </a:lnTo>
                    <a:lnTo>
                      <a:pt x="464795" y="218662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E8E2DE85-0FFA-4135-AC63-88384F54267E}"/>
                  </a:ext>
                </a:extLst>
              </p:cNvPr>
              <p:cNvSpPr/>
              <p:nvPr/>
            </p:nvSpPr>
            <p:spPr>
              <a:xfrm>
                <a:off x="2820538" y="2636262"/>
                <a:ext cx="67500" cy="67500"/>
              </a:xfrm>
              <a:custGeom>
                <a:avLst/>
                <a:gdLst>
                  <a:gd name="connsiteX0" fmla="*/ 72866 w 67500"/>
                  <a:gd name="connsiteY0" fmla="*/ 36433 h 67500"/>
                  <a:gd name="connsiteX1" fmla="*/ 36433 w 67500"/>
                  <a:gd name="connsiteY1" fmla="*/ 72866 h 67500"/>
                  <a:gd name="connsiteX2" fmla="*/ 0 w 67500"/>
                  <a:gd name="connsiteY2" fmla="*/ 36433 h 67500"/>
                  <a:gd name="connsiteX3" fmla="*/ 36433 w 67500"/>
                  <a:gd name="connsiteY3" fmla="*/ 0 h 67500"/>
                  <a:gd name="connsiteX4" fmla="*/ 72866 w 67500"/>
                  <a:gd name="connsiteY4" fmla="*/ 36433 h 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0" h="67500">
                    <a:moveTo>
                      <a:pt x="72866" y="36433"/>
                    </a:moveTo>
                    <a:cubicBezTo>
                      <a:pt x="72866" y="56555"/>
                      <a:pt x="56555" y="72866"/>
                      <a:pt x="36433" y="72866"/>
                    </a:cubicBezTo>
                    <a:cubicBezTo>
                      <a:pt x="16312" y="72866"/>
                      <a:pt x="0" y="56555"/>
                      <a:pt x="0" y="36433"/>
                    </a:cubicBezTo>
                    <a:cubicBezTo>
                      <a:pt x="0" y="16312"/>
                      <a:pt x="16312" y="0"/>
                      <a:pt x="36433" y="0"/>
                    </a:cubicBezTo>
                    <a:cubicBezTo>
                      <a:pt x="56555" y="0"/>
                      <a:pt x="72866" y="16312"/>
                      <a:pt x="72866" y="3643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94172FE-375A-4C18-879D-BF40472F3D3D}"/>
              </a:ext>
            </a:extLst>
          </p:cNvPr>
          <p:cNvSpPr txBox="1"/>
          <p:nvPr/>
        </p:nvSpPr>
        <p:spPr>
          <a:xfrm>
            <a:off x="4539299" y="839266"/>
            <a:ext cx="1785309" cy="505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pitchFamily="34" charset="-122"/>
              </a:rPr>
              <a:t>画流程图</a:t>
            </a:r>
            <a:endParaRPr lang="zh-CN" altLang="en-US" sz="2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BC22618-928F-4752-AACC-11140420D0E2}"/>
              </a:ext>
            </a:extLst>
          </p:cNvPr>
          <p:cNvCxnSpPr>
            <a:cxnSpLocks/>
          </p:cNvCxnSpPr>
          <p:nvPr/>
        </p:nvCxnSpPr>
        <p:spPr>
          <a:xfrm>
            <a:off x="3781367" y="1366467"/>
            <a:ext cx="3301174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53612B5-51D0-4B0F-8F02-C465D0559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724742"/>
              </p:ext>
            </p:extLst>
          </p:nvPr>
        </p:nvGraphicFramePr>
        <p:xfrm>
          <a:off x="362360" y="1776836"/>
          <a:ext cx="6720181" cy="4380211"/>
        </p:xfrm>
        <a:graphic>
          <a:graphicData uri="http://schemas.openxmlformats.org/drawingml/2006/table">
            <a:tbl>
              <a:tblPr/>
              <a:tblGrid>
                <a:gridCol w="1221873">
                  <a:extLst>
                    <a:ext uri="{9D8B030D-6E8A-4147-A177-3AD203B41FA5}">
                      <a16:colId xmlns:a16="http://schemas.microsoft.com/office/drawing/2014/main" val="3231048787"/>
                    </a:ext>
                  </a:extLst>
                </a:gridCol>
                <a:gridCol w="2374765">
                  <a:extLst>
                    <a:ext uri="{9D8B030D-6E8A-4147-A177-3AD203B41FA5}">
                      <a16:colId xmlns:a16="http://schemas.microsoft.com/office/drawing/2014/main" val="3615454598"/>
                    </a:ext>
                  </a:extLst>
                </a:gridCol>
                <a:gridCol w="3123543">
                  <a:extLst>
                    <a:ext uri="{9D8B030D-6E8A-4147-A177-3AD203B41FA5}">
                      <a16:colId xmlns:a16="http://schemas.microsoft.com/office/drawing/2014/main" val="132849225"/>
                    </a:ext>
                  </a:extLst>
                </a:gridCol>
              </a:tblGrid>
              <a:tr h="672430"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effectLst/>
                      </a:endParaRP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Century Gothic" panose="020B0502020202020204" pitchFamily="34" charset="0"/>
                        </a:rPr>
                        <a:t>流程符号</a:t>
                      </a:r>
                      <a:endParaRPr lang="en-US" altLang="zh-CN" sz="1600" b="1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Flowline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表示过程次序，由一个符号连到另一个符号。如果不是标准的上至下、左至右图就会</a:t>
                      </a:r>
                      <a:r>
                        <a:rPr lang="zh-CN" altLang="en-US" sz="14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加上箭头</a:t>
                      </a:r>
                      <a:r>
                        <a:rPr lang="zh-CN" altLang="en-US" sz="1400" dirty="0">
                          <a:effectLst/>
                        </a:rPr>
                        <a:t>。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183489"/>
                  </a:ext>
                </a:extLst>
              </a:tr>
              <a:tr h="672430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effectLst/>
                      </a:endParaRP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Century Gothic" panose="020B0502020202020204" pitchFamily="34" charset="0"/>
                        </a:rPr>
                        <a:t>起止符号</a:t>
                      </a:r>
                      <a:endParaRPr lang="en-US" altLang="zh-CN" sz="1600" b="1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Terminal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用来表示程序的开始与完结，通常里面会标上“开始”或“结束”，建议写</a:t>
                      </a:r>
                      <a:r>
                        <a:rPr lang="zh-CN" altLang="en-US" sz="14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模块功能</a:t>
                      </a:r>
                      <a:r>
                        <a:rPr lang="zh-CN" altLang="en-US" sz="1400" dirty="0">
                          <a:effectLst/>
                        </a:rPr>
                        <a:t>。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248372"/>
                  </a:ext>
                </a:extLst>
              </a:tr>
              <a:tr h="601295"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effectLst/>
                      </a:endParaRP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Century Gothic" panose="020B0502020202020204" pitchFamily="34" charset="0"/>
                        </a:rPr>
                        <a:t>程序</a:t>
                      </a:r>
                      <a:endParaRPr lang="en-US" altLang="zh-CN" sz="1600" b="1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Process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代表一系列操作，改变量值、形式、数据的位置。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87662"/>
                  </a:ext>
                </a:extLst>
              </a:tr>
              <a:tr h="60129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effectLst/>
                      </a:endParaRP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Century Gothic" panose="020B0502020202020204" pitchFamily="34" charset="0"/>
                        </a:rPr>
                        <a:t>决策判断</a:t>
                      </a:r>
                      <a:endParaRPr lang="en-US" altLang="zh-CN" sz="1600" b="1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Decision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表示条件进程，用来按情况去决定下一步走向，通常以“是</a:t>
                      </a:r>
                      <a:r>
                        <a:rPr lang="en-US" altLang="zh-CN" sz="1400" dirty="0">
                          <a:effectLst/>
                        </a:rPr>
                        <a:t>/</a:t>
                      </a:r>
                      <a:r>
                        <a:rPr lang="zh-CN" altLang="en-US" sz="1400" dirty="0">
                          <a:effectLst/>
                        </a:rPr>
                        <a:t>否”指示方向。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97082"/>
                  </a:ext>
                </a:extLst>
              </a:tr>
              <a:tr h="601295"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effectLst/>
                      </a:endParaRP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Century Gothic" panose="020B0502020202020204" pitchFamily="34" charset="0"/>
                        </a:rPr>
                        <a:t>输入</a:t>
                      </a:r>
                      <a:r>
                        <a:rPr lang="en-US" altLang="zh-CN" sz="1600" b="1" dirty="0">
                          <a:effectLst/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zh-CN" altLang="en-US" sz="1600" b="1" dirty="0">
                          <a:effectLst/>
                          <a:latin typeface="Century Gothic" panose="020B0502020202020204" pitchFamily="34" charset="0"/>
                        </a:rPr>
                        <a:t>输出</a:t>
                      </a:r>
                      <a:endParaRPr lang="en-US" altLang="zh-CN" sz="1600" b="1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Input/Output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标示数据输入或输出的过程，即填入数据或显示工作结果的步骤。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804236"/>
                  </a:ext>
                </a:extLst>
              </a:tr>
              <a:tr h="60129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effectLst/>
                      </a:endParaRP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effectLst/>
                          <a:latin typeface="Century Gothic" panose="020B0502020202020204" pitchFamily="34" charset="0"/>
                        </a:rPr>
                        <a:t>注解</a:t>
                      </a:r>
                    </a:p>
                    <a:p>
                      <a:pPr algn="ctr"/>
                      <a:r>
                        <a:rPr lang="fr-FR" sz="1600" dirty="0">
                          <a:effectLst/>
                          <a:latin typeface="Century Gothic" panose="020B0502020202020204" pitchFamily="34" charset="0"/>
                        </a:rPr>
                        <a:t>Annotation(Comment)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用来补充某步骤的额外信息，可不写。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190055"/>
                  </a:ext>
                </a:extLst>
              </a:tr>
              <a:tr h="601295"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effectLst/>
                      </a:endParaRP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Century Gothic" panose="020B0502020202020204" pitchFamily="34" charset="0"/>
                        </a:rPr>
                        <a:t>已定义流程</a:t>
                      </a:r>
                      <a:endParaRPr lang="en-US" altLang="zh-CN" sz="1600" b="1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Predefined Process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表示一个已在其他地方定义了的过程，建议写</a:t>
                      </a:r>
                      <a:r>
                        <a:rPr lang="zh-CN" altLang="en-US" sz="14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子模块名</a:t>
                      </a:r>
                      <a:r>
                        <a:rPr lang="zh-CN" altLang="en-US" sz="1400" dirty="0">
                          <a:effectLst/>
                        </a:rPr>
                        <a:t>。</a:t>
                      </a:r>
                    </a:p>
                  </a:txBody>
                  <a:tcPr marL="46789" marR="46789" marT="23394" marB="23394" anchor="ctr">
                    <a:lnL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293112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E399A7BD-1097-4273-A3A3-7DDE43D7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91" y="2022398"/>
            <a:ext cx="809625" cy="1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281D318E-C6E9-4AA8-8097-8B6BC4554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8" y="2583632"/>
            <a:ext cx="704850" cy="4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1A8E60C-DBAD-445E-A10B-E64E50B5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3" y="3225678"/>
            <a:ext cx="723900" cy="4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22881259-F083-42D2-820D-44ACCACF8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64" y="3791331"/>
            <a:ext cx="952278" cy="5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BD6F04C-6868-4E2C-8203-0F02B7392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8" y="4430803"/>
            <a:ext cx="704850" cy="4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384BDF57-C3A6-45AF-9452-D3935AC5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3" y="5030225"/>
            <a:ext cx="762000" cy="4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38AAC19-E3D2-434D-94F9-15D0727F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8" y="5638311"/>
            <a:ext cx="723900" cy="4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0E59D11-022F-468B-8FD3-4C93CC9B6EAB}"/>
              </a:ext>
            </a:extLst>
          </p:cNvPr>
          <p:cNvGrpSpPr/>
          <p:nvPr/>
        </p:nvGrpSpPr>
        <p:grpSpPr>
          <a:xfrm>
            <a:off x="7343117" y="1490803"/>
            <a:ext cx="3001372" cy="1309934"/>
            <a:chOff x="7343117" y="1490803"/>
            <a:chExt cx="3001372" cy="1309934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1EF70F8-DA32-4B0A-A2A0-54865FD1F378}"/>
                </a:ext>
              </a:extLst>
            </p:cNvPr>
            <p:cNvSpPr txBox="1"/>
            <p:nvPr/>
          </p:nvSpPr>
          <p:spPr>
            <a:xfrm>
              <a:off x="7343117" y="2022398"/>
              <a:ext cx="1296947" cy="3243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zh-CN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顺序</a:t>
              </a:r>
              <a:endPara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81FCBDA-EFF2-4725-A1E3-FF021CF8AD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03" r="21939" b="11054"/>
            <a:stretch/>
          </p:blipFill>
          <p:spPr bwMode="auto">
            <a:xfrm>
              <a:off x="9588606" y="1490803"/>
              <a:ext cx="755883" cy="13099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EB270B6-6FB2-44EA-A7C2-9F1DF0FAE558}"/>
              </a:ext>
            </a:extLst>
          </p:cNvPr>
          <p:cNvGrpSpPr/>
          <p:nvPr/>
        </p:nvGrpSpPr>
        <p:grpSpPr>
          <a:xfrm>
            <a:off x="7343117" y="2929525"/>
            <a:ext cx="3644903" cy="1586258"/>
            <a:chOff x="7343117" y="2929525"/>
            <a:chExt cx="3644903" cy="158625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CD3E0D5-8D5C-4C7C-BF1F-8E69EF514360}"/>
                </a:ext>
              </a:extLst>
            </p:cNvPr>
            <p:cNvSpPr txBox="1"/>
            <p:nvPr/>
          </p:nvSpPr>
          <p:spPr>
            <a:xfrm>
              <a:off x="7343117" y="3598253"/>
              <a:ext cx="1129218" cy="32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zh-CN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选择</a:t>
              </a:r>
              <a:endPara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F291CABA-AA86-4CD6-8475-BFA7696E7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549" y="2929525"/>
              <a:ext cx="2052471" cy="15862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CF487FD-1A77-425D-855D-37D9A310DF41}"/>
              </a:ext>
            </a:extLst>
          </p:cNvPr>
          <p:cNvGrpSpPr/>
          <p:nvPr/>
        </p:nvGrpSpPr>
        <p:grpSpPr>
          <a:xfrm>
            <a:off x="7343117" y="4653412"/>
            <a:ext cx="4021323" cy="1548861"/>
            <a:chOff x="7343117" y="4653412"/>
            <a:chExt cx="4021323" cy="1548861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AA13D5D-6812-4D7B-B8A8-CF87C7FC214D}"/>
                </a:ext>
              </a:extLst>
            </p:cNvPr>
            <p:cNvSpPr txBox="1"/>
            <p:nvPr/>
          </p:nvSpPr>
          <p:spPr>
            <a:xfrm>
              <a:off x="7343117" y="5174109"/>
              <a:ext cx="1232019" cy="324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ü"/>
              </a:pPr>
              <a:r>
                <a:rPr lang="zh-CN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循环</a:t>
              </a:r>
              <a:endPara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0FA0A650-9FCB-43D4-8FCF-CEE8BAC0A3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6" r="7498"/>
            <a:stretch/>
          </p:blipFill>
          <p:spPr bwMode="auto">
            <a:xfrm>
              <a:off x="8605008" y="4653412"/>
              <a:ext cx="1236965" cy="15488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C9941A9D-8984-48DC-BFCB-015420BD45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7537"/>
            <a:stretch/>
          </p:blipFill>
          <p:spPr bwMode="auto">
            <a:xfrm>
              <a:off x="10193666" y="4657643"/>
              <a:ext cx="1170774" cy="15446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54B3C0B-CD1A-4470-9A4A-156B52B4E67D}"/>
              </a:ext>
            </a:extLst>
          </p:cNvPr>
          <p:cNvGrpSpPr/>
          <p:nvPr/>
        </p:nvGrpSpPr>
        <p:grpSpPr>
          <a:xfrm>
            <a:off x="7634714" y="6293183"/>
            <a:ext cx="3603207" cy="498861"/>
            <a:chOff x="3479334" y="6289539"/>
            <a:chExt cx="3603207" cy="498861"/>
          </a:xfrm>
        </p:grpSpPr>
        <p:sp>
          <p:nvSpPr>
            <p:cNvPr id="37" name="ïṡḷiḑé">
              <a:extLst>
                <a:ext uri="{FF2B5EF4-FFF2-40B4-BE49-F238E27FC236}">
                  <a16:creationId xmlns:a16="http://schemas.microsoft.com/office/drawing/2014/main" id="{1AC7B348-D2EB-4C94-82FC-733CAB17F3E9}"/>
                </a:ext>
              </a:extLst>
            </p:cNvPr>
            <p:cNvSpPr/>
            <p:nvPr/>
          </p:nvSpPr>
          <p:spPr>
            <a:xfrm>
              <a:off x="3940265" y="6289539"/>
              <a:ext cx="3142276" cy="498861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/>
            <a:p>
              <a:pPr lvl="0"/>
              <a:r>
                <a:rPr lang="zh-CN" altLang="en-US" sz="2400" b="1" spc="100" dirty="0">
                  <a:solidFill>
                    <a:schemeClr val="accent4"/>
                  </a:solidFill>
                </a:rPr>
                <a:t>自顶向下、逐步细化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595CD07-06CB-4352-9C33-8A2D8E4B3043}"/>
                </a:ext>
              </a:extLst>
            </p:cNvPr>
            <p:cNvGrpSpPr/>
            <p:nvPr/>
          </p:nvGrpSpPr>
          <p:grpSpPr>
            <a:xfrm>
              <a:off x="3479334" y="6342563"/>
              <a:ext cx="392811" cy="392811"/>
              <a:chOff x="10271261" y="3276600"/>
              <a:chExt cx="523125" cy="523125"/>
            </a:xfrm>
            <a:solidFill>
              <a:schemeClr val="accent4"/>
            </a:solidFill>
          </p:grpSpPr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8C96DB72-8FE2-4FE8-8D42-9C3CE572D0BF}"/>
                  </a:ext>
                </a:extLst>
              </p:cNvPr>
              <p:cNvSpPr/>
              <p:nvPr/>
            </p:nvSpPr>
            <p:spPr>
              <a:xfrm>
                <a:off x="10271261" y="3276600"/>
                <a:ext cx="523125" cy="523125"/>
              </a:xfrm>
              <a:custGeom>
                <a:avLst/>
                <a:gdLst>
                  <a:gd name="connsiteX0" fmla="*/ 262339 w 523125"/>
                  <a:gd name="connsiteY0" fmla="*/ 14816 h 523125"/>
                  <a:gd name="connsiteX1" fmla="*/ 149293 w 523125"/>
                  <a:gd name="connsiteY1" fmla="*/ 40449 h 523125"/>
                  <a:gd name="connsiteX2" fmla="*/ 144197 w 523125"/>
                  <a:gd name="connsiteY2" fmla="*/ 15323 h 523125"/>
                  <a:gd name="connsiteX3" fmla="*/ 116151 w 523125"/>
                  <a:gd name="connsiteY3" fmla="*/ 23693 h 523125"/>
                  <a:gd name="connsiteX4" fmla="*/ 127491 w 523125"/>
                  <a:gd name="connsiteY4" fmla="*/ 52211 h 523125"/>
                  <a:gd name="connsiteX5" fmla="*/ 126968 w 523125"/>
                  <a:gd name="connsiteY5" fmla="*/ 52515 h 523125"/>
                  <a:gd name="connsiteX6" fmla="*/ 95091 w 523125"/>
                  <a:gd name="connsiteY6" fmla="*/ 0 h 523125"/>
                  <a:gd name="connsiteX7" fmla="*/ 65289 w 523125"/>
                  <a:gd name="connsiteY7" fmla="*/ 22663 h 523125"/>
                  <a:gd name="connsiteX8" fmla="*/ 106414 w 523125"/>
                  <a:gd name="connsiteY8" fmla="*/ 66319 h 523125"/>
                  <a:gd name="connsiteX9" fmla="*/ 0 w 523125"/>
                  <a:gd name="connsiteY9" fmla="*/ 277155 h 523125"/>
                  <a:gd name="connsiteX10" fmla="*/ 262339 w 523125"/>
                  <a:gd name="connsiteY10" fmla="*/ 539511 h 523125"/>
                  <a:gd name="connsiteX11" fmla="*/ 524661 w 523125"/>
                  <a:gd name="connsiteY11" fmla="*/ 277155 h 523125"/>
                  <a:gd name="connsiteX12" fmla="*/ 262339 w 523125"/>
                  <a:gd name="connsiteY12" fmla="*/ 14816 h 523125"/>
                  <a:gd name="connsiteX13" fmla="*/ 262339 w 523125"/>
                  <a:gd name="connsiteY13" fmla="*/ 475605 h 523125"/>
                  <a:gd name="connsiteX14" fmla="*/ 63923 w 523125"/>
                  <a:gd name="connsiteY14" fmla="*/ 277155 h 523125"/>
                  <a:gd name="connsiteX15" fmla="*/ 68479 w 523125"/>
                  <a:gd name="connsiteY15" fmla="*/ 234816 h 523125"/>
                  <a:gd name="connsiteX16" fmla="*/ 195159 w 523125"/>
                  <a:gd name="connsiteY16" fmla="*/ 234816 h 523125"/>
                  <a:gd name="connsiteX17" fmla="*/ 194670 w 523125"/>
                  <a:gd name="connsiteY17" fmla="*/ 181406 h 523125"/>
                  <a:gd name="connsiteX18" fmla="*/ 249261 w 523125"/>
                  <a:gd name="connsiteY18" fmla="*/ 234816 h 523125"/>
                  <a:gd name="connsiteX19" fmla="*/ 456199 w 523125"/>
                  <a:gd name="connsiteY19" fmla="*/ 234816 h 523125"/>
                  <a:gd name="connsiteX20" fmla="*/ 460755 w 523125"/>
                  <a:gd name="connsiteY20" fmla="*/ 277155 h 523125"/>
                  <a:gd name="connsiteX21" fmla="*/ 262339 w 523125"/>
                  <a:gd name="connsiteY21" fmla="*/ 475605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125" h="523125">
                    <a:moveTo>
                      <a:pt x="262339" y="14816"/>
                    </a:moveTo>
                    <a:cubicBezTo>
                      <a:pt x="221889" y="14816"/>
                      <a:pt x="183549" y="24013"/>
                      <a:pt x="149293" y="40449"/>
                    </a:cubicBezTo>
                    <a:lnTo>
                      <a:pt x="144197" y="15323"/>
                    </a:lnTo>
                    <a:lnTo>
                      <a:pt x="116151" y="23693"/>
                    </a:lnTo>
                    <a:lnTo>
                      <a:pt x="127491" y="52211"/>
                    </a:lnTo>
                    <a:cubicBezTo>
                      <a:pt x="127322" y="52313"/>
                      <a:pt x="127136" y="52397"/>
                      <a:pt x="126968" y="52515"/>
                    </a:cubicBezTo>
                    <a:lnTo>
                      <a:pt x="95091" y="0"/>
                    </a:lnTo>
                    <a:lnTo>
                      <a:pt x="65289" y="22663"/>
                    </a:lnTo>
                    <a:lnTo>
                      <a:pt x="106414" y="66319"/>
                    </a:lnTo>
                    <a:cubicBezTo>
                      <a:pt x="41901" y="114176"/>
                      <a:pt x="0" y="190873"/>
                      <a:pt x="0" y="277155"/>
                    </a:cubicBezTo>
                    <a:cubicBezTo>
                      <a:pt x="0" y="421824"/>
                      <a:pt x="117686" y="539511"/>
                      <a:pt x="262339" y="539511"/>
                    </a:cubicBezTo>
                    <a:cubicBezTo>
                      <a:pt x="406991" y="539511"/>
                      <a:pt x="524661" y="421824"/>
                      <a:pt x="524661" y="277155"/>
                    </a:cubicBezTo>
                    <a:cubicBezTo>
                      <a:pt x="524678" y="132503"/>
                      <a:pt x="407008" y="14816"/>
                      <a:pt x="262339" y="14816"/>
                    </a:cubicBezTo>
                    <a:close/>
                    <a:moveTo>
                      <a:pt x="262339" y="475605"/>
                    </a:moveTo>
                    <a:cubicBezTo>
                      <a:pt x="152921" y="475605"/>
                      <a:pt x="63923" y="386623"/>
                      <a:pt x="63923" y="277155"/>
                    </a:cubicBezTo>
                    <a:cubicBezTo>
                      <a:pt x="63923" y="262643"/>
                      <a:pt x="65492" y="248468"/>
                      <a:pt x="68479" y="234816"/>
                    </a:cubicBezTo>
                    <a:lnTo>
                      <a:pt x="195159" y="234816"/>
                    </a:lnTo>
                    <a:lnTo>
                      <a:pt x="194670" y="181406"/>
                    </a:lnTo>
                    <a:lnTo>
                      <a:pt x="249261" y="234816"/>
                    </a:lnTo>
                    <a:lnTo>
                      <a:pt x="456199" y="234816"/>
                    </a:lnTo>
                    <a:cubicBezTo>
                      <a:pt x="459169" y="248468"/>
                      <a:pt x="460755" y="262643"/>
                      <a:pt x="460755" y="277155"/>
                    </a:cubicBezTo>
                    <a:cubicBezTo>
                      <a:pt x="460755" y="386573"/>
                      <a:pt x="371756" y="475605"/>
                      <a:pt x="262339" y="475605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3E72E679-2999-4AED-A615-3F5458AF6BBF}"/>
                  </a:ext>
                </a:extLst>
              </p:cNvPr>
              <p:cNvSpPr/>
              <p:nvPr/>
            </p:nvSpPr>
            <p:spPr>
              <a:xfrm>
                <a:off x="10430578" y="3546212"/>
                <a:ext cx="50625" cy="50625"/>
              </a:xfrm>
              <a:custGeom>
                <a:avLst/>
                <a:gdLst>
                  <a:gd name="connsiteX0" fmla="*/ 57037 w 50625"/>
                  <a:gd name="connsiteY0" fmla="*/ 28519 h 50625"/>
                  <a:gd name="connsiteX1" fmla="*/ 28519 w 50625"/>
                  <a:gd name="connsiteY1" fmla="*/ 57038 h 50625"/>
                  <a:gd name="connsiteX2" fmla="*/ 0 w 50625"/>
                  <a:gd name="connsiteY2" fmla="*/ 28519 h 50625"/>
                  <a:gd name="connsiteX3" fmla="*/ 28519 w 50625"/>
                  <a:gd name="connsiteY3" fmla="*/ 0 h 50625"/>
                  <a:gd name="connsiteX4" fmla="*/ 57037 w 50625"/>
                  <a:gd name="connsiteY4" fmla="*/ 28519 h 5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625" h="50625">
                    <a:moveTo>
                      <a:pt x="57037" y="28519"/>
                    </a:moveTo>
                    <a:cubicBezTo>
                      <a:pt x="57037" y="44269"/>
                      <a:pt x="44269" y="57038"/>
                      <a:pt x="28519" y="57038"/>
                    </a:cubicBezTo>
                    <a:cubicBezTo>
                      <a:pt x="12768" y="57038"/>
                      <a:pt x="0" y="44269"/>
                      <a:pt x="0" y="28519"/>
                    </a:cubicBezTo>
                    <a:cubicBezTo>
                      <a:pt x="0" y="12768"/>
                      <a:pt x="12768" y="0"/>
                      <a:pt x="28519" y="0"/>
                    </a:cubicBezTo>
                    <a:cubicBezTo>
                      <a:pt x="44269" y="0"/>
                      <a:pt x="57037" y="12768"/>
                      <a:pt x="57037" y="28519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188254A2-E49E-4593-A309-C4B03B10DD0A}"/>
                  </a:ext>
                </a:extLst>
              </p:cNvPr>
              <p:cNvSpPr/>
              <p:nvPr/>
            </p:nvSpPr>
            <p:spPr>
              <a:xfrm>
                <a:off x="10590992" y="3546212"/>
                <a:ext cx="50625" cy="50625"/>
              </a:xfrm>
              <a:custGeom>
                <a:avLst/>
                <a:gdLst>
                  <a:gd name="connsiteX0" fmla="*/ 57038 w 50625"/>
                  <a:gd name="connsiteY0" fmla="*/ 28519 h 50625"/>
                  <a:gd name="connsiteX1" fmla="*/ 28519 w 50625"/>
                  <a:gd name="connsiteY1" fmla="*/ 57038 h 50625"/>
                  <a:gd name="connsiteX2" fmla="*/ 0 w 50625"/>
                  <a:gd name="connsiteY2" fmla="*/ 28519 h 50625"/>
                  <a:gd name="connsiteX3" fmla="*/ 28519 w 50625"/>
                  <a:gd name="connsiteY3" fmla="*/ 0 h 50625"/>
                  <a:gd name="connsiteX4" fmla="*/ 57038 w 50625"/>
                  <a:gd name="connsiteY4" fmla="*/ 28519 h 5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625" h="50625">
                    <a:moveTo>
                      <a:pt x="57038" y="28519"/>
                    </a:moveTo>
                    <a:cubicBezTo>
                      <a:pt x="57038" y="44269"/>
                      <a:pt x="44269" y="57038"/>
                      <a:pt x="28519" y="57038"/>
                    </a:cubicBezTo>
                    <a:cubicBezTo>
                      <a:pt x="12768" y="57038"/>
                      <a:pt x="0" y="44269"/>
                      <a:pt x="0" y="28519"/>
                    </a:cubicBezTo>
                    <a:cubicBezTo>
                      <a:pt x="0" y="12768"/>
                      <a:pt x="12768" y="0"/>
                      <a:pt x="28519" y="0"/>
                    </a:cubicBezTo>
                    <a:cubicBezTo>
                      <a:pt x="44269" y="0"/>
                      <a:pt x="57038" y="12768"/>
                      <a:pt x="57038" y="28519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2C57BA04-DAC2-4307-89F3-580E8CA91CCC}"/>
                  </a:ext>
                </a:extLst>
              </p:cNvPr>
              <p:cNvSpPr/>
              <p:nvPr/>
            </p:nvSpPr>
            <p:spPr>
              <a:xfrm>
                <a:off x="10468344" y="3635768"/>
                <a:ext cx="135000" cy="50625"/>
              </a:xfrm>
              <a:custGeom>
                <a:avLst/>
                <a:gdLst>
                  <a:gd name="connsiteX0" fmla="*/ 70841 w 135000"/>
                  <a:gd name="connsiteY0" fmla="*/ 53663 h 50625"/>
                  <a:gd name="connsiteX1" fmla="*/ 141682 w 135000"/>
                  <a:gd name="connsiteY1" fmla="*/ 0 h 50625"/>
                  <a:gd name="connsiteX2" fmla="*/ 0 w 135000"/>
                  <a:gd name="connsiteY2" fmla="*/ 0 h 50625"/>
                  <a:gd name="connsiteX3" fmla="*/ 70841 w 135000"/>
                  <a:gd name="connsiteY3" fmla="*/ 53663 h 5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00" h="50625">
                    <a:moveTo>
                      <a:pt x="70841" y="53663"/>
                    </a:moveTo>
                    <a:cubicBezTo>
                      <a:pt x="104608" y="53663"/>
                      <a:pt x="132772" y="30645"/>
                      <a:pt x="141682" y="0"/>
                    </a:cubicBezTo>
                    <a:lnTo>
                      <a:pt x="0" y="0"/>
                    </a:lnTo>
                    <a:cubicBezTo>
                      <a:pt x="8910" y="30645"/>
                      <a:pt x="37074" y="53663"/>
                      <a:pt x="70841" y="5366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92908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33AC4-00D5-4400-BB71-D3E0E162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B1E7162-81F8-4919-9AE2-B0A1224D62E0}"/>
              </a:ext>
            </a:extLst>
          </p:cNvPr>
          <p:cNvGrpSpPr/>
          <p:nvPr/>
        </p:nvGrpSpPr>
        <p:grpSpPr>
          <a:xfrm>
            <a:off x="1411090" y="1001686"/>
            <a:ext cx="216000" cy="5003800"/>
            <a:chOff x="5984443" y="987610"/>
            <a:chExt cx="216000" cy="500380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F0D4083-C336-4B1E-84A9-10D7E41324D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87610"/>
              <a:ext cx="0" cy="500380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674078E-6AA2-47AA-9767-21A82653EF7E}"/>
                </a:ext>
              </a:extLst>
            </p:cNvPr>
            <p:cNvSpPr/>
            <p:nvPr/>
          </p:nvSpPr>
          <p:spPr>
            <a:xfrm>
              <a:off x="5984443" y="1452664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1E2C28D-EBA7-4313-9BE2-DB66EFABDE1E}"/>
                </a:ext>
              </a:extLst>
            </p:cNvPr>
            <p:cNvSpPr/>
            <p:nvPr/>
          </p:nvSpPr>
          <p:spPr>
            <a:xfrm>
              <a:off x="5984443" y="3143128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E281E86-243D-49F9-954A-719C072DC0DF}"/>
                </a:ext>
              </a:extLst>
            </p:cNvPr>
            <p:cNvSpPr/>
            <p:nvPr/>
          </p:nvSpPr>
          <p:spPr>
            <a:xfrm>
              <a:off x="5984443" y="4833593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379BD2A-A6E4-43AC-A377-C4B89691E4F0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1411090" y="1568338"/>
            <a:ext cx="1127557" cy="6402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0A3880C-2A1A-435E-A89E-B5CC8FD738C6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27090" y="3265204"/>
            <a:ext cx="911557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25A3B99-D47B-40BD-9691-F2E9123FCFF4}"/>
              </a:ext>
            </a:extLst>
          </p:cNvPr>
          <p:cNvSpPr txBox="1"/>
          <p:nvPr/>
        </p:nvSpPr>
        <p:spPr>
          <a:xfrm>
            <a:off x="3102940" y="1333705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7BAE23-E878-495C-8E98-A38446B0C67E}"/>
              </a:ext>
            </a:extLst>
          </p:cNvPr>
          <p:cNvSpPr txBox="1"/>
          <p:nvPr/>
        </p:nvSpPr>
        <p:spPr>
          <a:xfrm>
            <a:off x="3102940" y="1873144"/>
            <a:ext cx="6262896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测试向量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：算法文档提供的（明文，密钥，密文）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48351C-A421-4A9E-BFCE-2CCB1DB72831}"/>
              </a:ext>
            </a:extLst>
          </p:cNvPr>
          <p:cNvSpPr txBox="1"/>
          <p:nvPr/>
        </p:nvSpPr>
        <p:spPr>
          <a:xfrm>
            <a:off x="3102940" y="2998113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吞吐率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4B35BD-A04A-4B5D-8D51-4C44F5196DA5}"/>
              </a:ext>
            </a:extLst>
          </p:cNvPr>
          <p:cNvSpPr txBox="1"/>
          <p:nvPr/>
        </p:nvSpPr>
        <p:spPr>
          <a:xfrm>
            <a:off x="3102940" y="3537552"/>
            <a:ext cx="5218344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285750" indent="-285750" algn="l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单位时间加密次数</a:t>
            </a:r>
            <a:endParaRPr lang="en-US" altLang="zh-CN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单位时间加密数据量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例如：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Mbps)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80F792-06DF-40FA-90A7-00A2858BA214}"/>
              </a:ext>
            </a:extLst>
          </p:cNvPr>
          <p:cNvSpPr txBox="1"/>
          <p:nvPr/>
        </p:nvSpPr>
        <p:spPr>
          <a:xfrm>
            <a:off x="3102940" y="4687791"/>
            <a:ext cx="3273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资源占用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816B8B-FC43-498E-A596-A1FAE4D1BDD5}"/>
              </a:ext>
            </a:extLst>
          </p:cNvPr>
          <p:cNvSpPr txBox="1"/>
          <p:nvPr/>
        </p:nvSpPr>
        <p:spPr>
          <a:xfrm>
            <a:off x="3102940" y="5227230"/>
            <a:ext cx="3273369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285750" indent="-285750" algn="l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动态分配空间回收</a:t>
            </a:r>
            <a:endParaRPr lang="en-US" altLang="zh-CN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硬件编程布线面积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A767746-100F-42D2-B4A1-018112D4C075}"/>
              </a:ext>
            </a:extLst>
          </p:cNvPr>
          <p:cNvGrpSpPr/>
          <p:nvPr/>
        </p:nvGrpSpPr>
        <p:grpSpPr>
          <a:xfrm>
            <a:off x="2113959" y="2999586"/>
            <a:ext cx="504000" cy="504000"/>
            <a:chOff x="7982080" y="4240456"/>
            <a:chExt cx="504000" cy="504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082A1B5-C34C-4131-9C59-725732AC6A4D}"/>
                </a:ext>
              </a:extLst>
            </p:cNvPr>
            <p:cNvSpPr/>
            <p:nvPr/>
          </p:nvSpPr>
          <p:spPr>
            <a:xfrm>
              <a:off x="7982080" y="4240456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108">
              <a:extLst>
                <a:ext uri="{FF2B5EF4-FFF2-40B4-BE49-F238E27FC236}">
                  <a16:creationId xmlns:a16="http://schemas.microsoft.com/office/drawing/2014/main" id="{91EE9D5E-54B2-4564-AF88-91B8284D66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54080" y="4382788"/>
              <a:ext cx="360000" cy="219337"/>
            </a:xfrm>
            <a:custGeom>
              <a:avLst/>
              <a:gdLst>
                <a:gd name="T0" fmla="*/ 126 w 128"/>
                <a:gd name="T1" fmla="*/ 74 h 78"/>
                <a:gd name="T2" fmla="*/ 114 w 128"/>
                <a:gd name="T3" fmla="*/ 74 h 78"/>
                <a:gd name="T4" fmla="*/ 114 w 128"/>
                <a:gd name="T5" fmla="*/ 50 h 78"/>
                <a:gd name="T6" fmla="*/ 108 w 128"/>
                <a:gd name="T7" fmla="*/ 44 h 78"/>
                <a:gd name="T8" fmla="*/ 94 w 128"/>
                <a:gd name="T9" fmla="*/ 44 h 78"/>
                <a:gd name="T10" fmla="*/ 88 w 128"/>
                <a:gd name="T11" fmla="*/ 50 h 78"/>
                <a:gd name="T12" fmla="*/ 88 w 128"/>
                <a:gd name="T13" fmla="*/ 74 h 78"/>
                <a:gd name="T14" fmla="*/ 77 w 128"/>
                <a:gd name="T15" fmla="*/ 74 h 78"/>
                <a:gd name="T16" fmla="*/ 77 w 128"/>
                <a:gd name="T17" fmla="*/ 6 h 78"/>
                <a:gd name="T18" fmla="*/ 71 w 128"/>
                <a:gd name="T19" fmla="*/ 0 h 78"/>
                <a:gd name="T20" fmla="*/ 57 w 128"/>
                <a:gd name="T21" fmla="*/ 0 h 78"/>
                <a:gd name="T22" fmla="*/ 51 w 128"/>
                <a:gd name="T23" fmla="*/ 6 h 78"/>
                <a:gd name="T24" fmla="*/ 51 w 128"/>
                <a:gd name="T25" fmla="*/ 74 h 78"/>
                <a:gd name="T26" fmla="*/ 40 w 128"/>
                <a:gd name="T27" fmla="*/ 74 h 78"/>
                <a:gd name="T28" fmla="*/ 40 w 128"/>
                <a:gd name="T29" fmla="*/ 35 h 78"/>
                <a:gd name="T30" fmla="*/ 34 w 128"/>
                <a:gd name="T31" fmla="*/ 29 h 78"/>
                <a:gd name="T32" fmla="*/ 20 w 128"/>
                <a:gd name="T33" fmla="*/ 29 h 78"/>
                <a:gd name="T34" fmla="*/ 14 w 128"/>
                <a:gd name="T35" fmla="*/ 35 h 78"/>
                <a:gd name="T36" fmla="*/ 14 w 128"/>
                <a:gd name="T37" fmla="*/ 74 h 78"/>
                <a:gd name="T38" fmla="*/ 2 w 128"/>
                <a:gd name="T39" fmla="*/ 74 h 78"/>
                <a:gd name="T40" fmla="*/ 0 w 128"/>
                <a:gd name="T41" fmla="*/ 76 h 78"/>
                <a:gd name="T42" fmla="*/ 2 w 128"/>
                <a:gd name="T43" fmla="*/ 78 h 78"/>
                <a:gd name="T44" fmla="*/ 126 w 128"/>
                <a:gd name="T45" fmla="*/ 78 h 78"/>
                <a:gd name="T46" fmla="*/ 128 w 128"/>
                <a:gd name="T47" fmla="*/ 76 h 78"/>
                <a:gd name="T48" fmla="*/ 126 w 128"/>
                <a:gd name="T49" fmla="*/ 74 h 78"/>
                <a:gd name="T50" fmla="*/ 36 w 128"/>
                <a:gd name="T51" fmla="*/ 74 h 78"/>
                <a:gd name="T52" fmla="*/ 18 w 128"/>
                <a:gd name="T53" fmla="*/ 74 h 78"/>
                <a:gd name="T54" fmla="*/ 18 w 128"/>
                <a:gd name="T55" fmla="*/ 34 h 78"/>
                <a:gd name="T56" fmla="*/ 36 w 128"/>
                <a:gd name="T57" fmla="*/ 34 h 78"/>
                <a:gd name="T58" fmla="*/ 36 w 128"/>
                <a:gd name="T59" fmla="*/ 74 h 78"/>
                <a:gd name="T60" fmla="*/ 73 w 128"/>
                <a:gd name="T61" fmla="*/ 74 h 78"/>
                <a:gd name="T62" fmla="*/ 55 w 128"/>
                <a:gd name="T63" fmla="*/ 74 h 78"/>
                <a:gd name="T64" fmla="*/ 55 w 128"/>
                <a:gd name="T65" fmla="*/ 4 h 78"/>
                <a:gd name="T66" fmla="*/ 73 w 128"/>
                <a:gd name="T67" fmla="*/ 4 h 78"/>
                <a:gd name="T68" fmla="*/ 73 w 128"/>
                <a:gd name="T69" fmla="*/ 74 h 78"/>
                <a:gd name="T70" fmla="*/ 110 w 128"/>
                <a:gd name="T71" fmla="*/ 74 h 78"/>
                <a:gd name="T72" fmla="*/ 92 w 128"/>
                <a:gd name="T73" fmla="*/ 74 h 78"/>
                <a:gd name="T74" fmla="*/ 92 w 128"/>
                <a:gd name="T75" fmla="*/ 49 h 78"/>
                <a:gd name="T76" fmla="*/ 110 w 128"/>
                <a:gd name="T77" fmla="*/ 49 h 78"/>
                <a:gd name="T78" fmla="*/ 110 w 128"/>
                <a:gd name="T7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78">
                  <a:moveTo>
                    <a:pt x="126" y="74"/>
                  </a:moveTo>
                  <a:cubicBezTo>
                    <a:pt x="114" y="74"/>
                    <a:pt x="114" y="74"/>
                    <a:pt x="114" y="74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4" y="47"/>
                    <a:pt x="112" y="44"/>
                    <a:pt x="108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0" y="44"/>
                    <a:pt x="88" y="47"/>
                    <a:pt x="88" y="50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2"/>
                    <a:pt x="75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1" y="2"/>
                    <a:pt x="51" y="6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2"/>
                    <a:pt x="38" y="29"/>
                    <a:pt x="34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6" y="29"/>
                    <a:pt x="14" y="32"/>
                    <a:pt x="14" y="3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0" y="75"/>
                    <a:pt x="0" y="76"/>
                  </a:cubicBezTo>
                  <a:cubicBezTo>
                    <a:pt x="0" y="77"/>
                    <a:pt x="1" y="78"/>
                    <a:pt x="2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8" y="77"/>
                    <a:pt x="128" y="76"/>
                  </a:cubicBezTo>
                  <a:cubicBezTo>
                    <a:pt x="128" y="75"/>
                    <a:pt x="127" y="74"/>
                    <a:pt x="126" y="74"/>
                  </a:cubicBezTo>
                  <a:close/>
                  <a:moveTo>
                    <a:pt x="36" y="74"/>
                  </a:moveTo>
                  <a:cubicBezTo>
                    <a:pt x="18" y="74"/>
                    <a:pt x="18" y="74"/>
                    <a:pt x="18" y="7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36" y="34"/>
                    <a:pt x="36" y="34"/>
                    <a:pt x="36" y="34"/>
                  </a:cubicBezTo>
                  <a:lnTo>
                    <a:pt x="36" y="74"/>
                  </a:lnTo>
                  <a:close/>
                  <a:moveTo>
                    <a:pt x="73" y="74"/>
                  </a:moveTo>
                  <a:cubicBezTo>
                    <a:pt x="55" y="74"/>
                    <a:pt x="55" y="74"/>
                    <a:pt x="55" y="7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lnTo>
                    <a:pt x="73" y="74"/>
                  </a:lnTo>
                  <a:close/>
                  <a:moveTo>
                    <a:pt x="110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10" y="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EE445F9-876C-429A-87D8-A5EAA6BC86FE}"/>
              </a:ext>
            </a:extLst>
          </p:cNvPr>
          <p:cNvGrpSpPr/>
          <p:nvPr/>
        </p:nvGrpSpPr>
        <p:grpSpPr>
          <a:xfrm>
            <a:off x="2113959" y="1307454"/>
            <a:ext cx="504000" cy="504000"/>
            <a:chOff x="4613213" y="4247997"/>
            <a:chExt cx="504000" cy="504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92A4E05-C1F9-43CB-980D-F1428677D144}"/>
                </a:ext>
              </a:extLst>
            </p:cNvPr>
            <p:cNvSpPr/>
            <p:nvPr/>
          </p:nvSpPr>
          <p:spPr>
            <a:xfrm>
              <a:off x="4613213" y="4247997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499AAD09-7B56-481D-9A1B-F4BD60FDB2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03213" y="4337463"/>
              <a:ext cx="324000" cy="325068"/>
            </a:xfrm>
            <a:custGeom>
              <a:avLst/>
              <a:gdLst>
                <a:gd name="T0" fmla="*/ 111 w 128"/>
                <a:gd name="T1" fmla="*/ 62 h 128"/>
                <a:gd name="T2" fmla="*/ 68 w 128"/>
                <a:gd name="T3" fmla="*/ 17 h 128"/>
                <a:gd name="T4" fmla="*/ 66 w 128"/>
                <a:gd name="T5" fmla="*/ 2 h 128"/>
                <a:gd name="T6" fmla="*/ 62 w 128"/>
                <a:gd name="T7" fmla="*/ 2 h 128"/>
                <a:gd name="T8" fmla="*/ 60 w 128"/>
                <a:gd name="T9" fmla="*/ 17 h 128"/>
                <a:gd name="T10" fmla="*/ 17 w 128"/>
                <a:gd name="T11" fmla="*/ 62 h 128"/>
                <a:gd name="T12" fmla="*/ 0 w 128"/>
                <a:gd name="T13" fmla="*/ 64 h 128"/>
                <a:gd name="T14" fmla="*/ 17 w 128"/>
                <a:gd name="T15" fmla="*/ 66 h 128"/>
                <a:gd name="T16" fmla="*/ 60 w 128"/>
                <a:gd name="T17" fmla="*/ 111 h 128"/>
                <a:gd name="T18" fmla="*/ 62 w 128"/>
                <a:gd name="T19" fmla="*/ 126 h 128"/>
                <a:gd name="T20" fmla="*/ 66 w 128"/>
                <a:gd name="T21" fmla="*/ 126 h 128"/>
                <a:gd name="T22" fmla="*/ 68 w 128"/>
                <a:gd name="T23" fmla="*/ 111 h 128"/>
                <a:gd name="T24" fmla="*/ 111 w 128"/>
                <a:gd name="T25" fmla="*/ 66 h 128"/>
                <a:gd name="T26" fmla="*/ 128 w 128"/>
                <a:gd name="T27" fmla="*/ 64 h 128"/>
                <a:gd name="T28" fmla="*/ 62 w 128"/>
                <a:gd name="T29" fmla="*/ 106 h 128"/>
                <a:gd name="T30" fmla="*/ 48 w 128"/>
                <a:gd name="T31" fmla="*/ 103 h 128"/>
                <a:gd name="T32" fmla="*/ 25 w 128"/>
                <a:gd name="T33" fmla="*/ 80 h 128"/>
                <a:gd name="T34" fmla="*/ 22 w 128"/>
                <a:gd name="T35" fmla="*/ 66 h 128"/>
                <a:gd name="T36" fmla="*/ 62 w 128"/>
                <a:gd name="T37" fmla="*/ 106 h 128"/>
                <a:gd name="T38" fmla="*/ 22 w 128"/>
                <a:gd name="T39" fmla="*/ 62 h 128"/>
                <a:gd name="T40" fmla="*/ 25 w 128"/>
                <a:gd name="T41" fmla="*/ 48 h 128"/>
                <a:gd name="T42" fmla="*/ 48 w 128"/>
                <a:gd name="T43" fmla="*/ 25 h 128"/>
                <a:gd name="T44" fmla="*/ 62 w 128"/>
                <a:gd name="T45" fmla="*/ 22 h 128"/>
                <a:gd name="T46" fmla="*/ 106 w 128"/>
                <a:gd name="T47" fmla="*/ 68 h 128"/>
                <a:gd name="T48" fmla="*/ 94 w 128"/>
                <a:gd name="T49" fmla="*/ 94 h 128"/>
                <a:gd name="T50" fmla="*/ 68 w 128"/>
                <a:gd name="T51" fmla="*/ 106 h 128"/>
                <a:gd name="T52" fmla="*/ 66 w 128"/>
                <a:gd name="T53" fmla="*/ 66 h 128"/>
                <a:gd name="T54" fmla="*/ 106 w 128"/>
                <a:gd name="T55" fmla="*/ 68 h 128"/>
                <a:gd name="T56" fmla="*/ 66 w 128"/>
                <a:gd name="T57" fmla="*/ 22 h 128"/>
                <a:gd name="T58" fmla="*/ 80 w 128"/>
                <a:gd name="T59" fmla="*/ 25 h 128"/>
                <a:gd name="T60" fmla="*/ 103 w 128"/>
                <a:gd name="T61" fmla="*/ 48 h 128"/>
                <a:gd name="T62" fmla="*/ 106 w 128"/>
                <a:gd name="T63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28">
                  <a:moveTo>
                    <a:pt x="126" y="62"/>
                  </a:moveTo>
                  <a:cubicBezTo>
                    <a:pt x="111" y="62"/>
                    <a:pt x="111" y="62"/>
                    <a:pt x="111" y="62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09" y="38"/>
                    <a:pt x="90" y="19"/>
                    <a:pt x="68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3" y="0"/>
                    <a:pt x="62" y="1"/>
                    <a:pt x="62" y="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38" y="19"/>
                    <a:pt x="19" y="38"/>
                    <a:pt x="17" y="60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0" y="63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90"/>
                    <a:pt x="38" y="109"/>
                    <a:pt x="60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3" y="128"/>
                    <a:pt x="64" y="128"/>
                  </a:cubicBezTo>
                  <a:cubicBezTo>
                    <a:pt x="65" y="128"/>
                    <a:pt x="66" y="127"/>
                    <a:pt x="66" y="126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90" y="109"/>
                    <a:pt x="109" y="90"/>
                    <a:pt x="111" y="68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7" y="66"/>
                    <a:pt x="128" y="65"/>
                    <a:pt x="128" y="64"/>
                  </a:cubicBezTo>
                  <a:cubicBezTo>
                    <a:pt x="128" y="63"/>
                    <a:pt x="127" y="62"/>
                    <a:pt x="126" y="62"/>
                  </a:cubicBezTo>
                  <a:close/>
                  <a:moveTo>
                    <a:pt x="62" y="106"/>
                  </a:moveTo>
                  <a:cubicBezTo>
                    <a:pt x="60" y="106"/>
                    <a:pt x="60" y="106"/>
                    <a:pt x="60" y="106"/>
                  </a:cubicBezTo>
                  <a:cubicBezTo>
                    <a:pt x="56" y="106"/>
                    <a:pt x="52" y="105"/>
                    <a:pt x="48" y="103"/>
                  </a:cubicBezTo>
                  <a:cubicBezTo>
                    <a:pt x="43" y="101"/>
                    <a:pt x="38" y="98"/>
                    <a:pt x="34" y="94"/>
                  </a:cubicBezTo>
                  <a:cubicBezTo>
                    <a:pt x="30" y="90"/>
                    <a:pt x="27" y="85"/>
                    <a:pt x="25" y="80"/>
                  </a:cubicBezTo>
                  <a:cubicBezTo>
                    <a:pt x="23" y="76"/>
                    <a:pt x="22" y="72"/>
                    <a:pt x="22" y="6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106"/>
                  </a:lnTo>
                  <a:close/>
                  <a:moveTo>
                    <a:pt x="62" y="62"/>
                  </a:moveTo>
                  <a:cubicBezTo>
                    <a:pt x="22" y="62"/>
                    <a:pt x="22" y="62"/>
                    <a:pt x="22" y="62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6"/>
                    <a:pt x="23" y="52"/>
                    <a:pt x="25" y="48"/>
                  </a:cubicBezTo>
                  <a:cubicBezTo>
                    <a:pt x="27" y="43"/>
                    <a:pt x="30" y="38"/>
                    <a:pt x="34" y="34"/>
                  </a:cubicBezTo>
                  <a:cubicBezTo>
                    <a:pt x="38" y="30"/>
                    <a:pt x="43" y="27"/>
                    <a:pt x="48" y="25"/>
                  </a:cubicBezTo>
                  <a:cubicBezTo>
                    <a:pt x="52" y="23"/>
                    <a:pt x="56" y="22"/>
                    <a:pt x="60" y="22"/>
                  </a:cubicBezTo>
                  <a:cubicBezTo>
                    <a:pt x="62" y="22"/>
                    <a:pt x="62" y="22"/>
                    <a:pt x="62" y="22"/>
                  </a:cubicBezTo>
                  <a:lnTo>
                    <a:pt x="62" y="62"/>
                  </a:lnTo>
                  <a:close/>
                  <a:moveTo>
                    <a:pt x="106" y="68"/>
                  </a:moveTo>
                  <a:cubicBezTo>
                    <a:pt x="106" y="72"/>
                    <a:pt x="105" y="76"/>
                    <a:pt x="103" y="80"/>
                  </a:cubicBezTo>
                  <a:cubicBezTo>
                    <a:pt x="101" y="85"/>
                    <a:pt x="98" y="90"/>
                    <a:pt x="94" y="94"/>
                  </a:cubicBezTo>
                  <a:cubicBezTo>
                    <a:pt x="90" y="98"/>
                    <a:pt x="85" y="101"/>
                    <a:pt x="80" y="103"/>
                  </a:cubicBezTo>
                  <a:cubicBezTo>
                    <a:pt x="76" y="105"/>
                    <a:pt x="72" y="106"/>
                    <a:pt x="6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106" y="66"/>
                    <a:pt x="106" y="66"/>
                    <a:pt x="106" y="66"/>
                  </a:cubicBezTo>
                  <a:lnTo>
                    <a:pt x="106" y="68"/>
                  </a:lnTo>
                  <a:close/>
                  <a:moveTo>
                    <a:pt x="66" y="6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72" y="22"/>
                    <a:pt x="76" y="23"/>
                    <a:pt x="80" y="25"/>
                  </a:cubicBezTo>
                  <a:cubicBezTo>
                    <a:pt x="85" y="27"/>
                    <a:pt x="90" y="30"/>
                    <a:pt x="94" y="34"/>
                  </a:cubicBezTo>
                  <a:cubicBezTo>
                    <a:pt x="98" y="38"/>
                    <a:pt x="101" y="43"/>
                    <a:pt x="103" y="48"/>
                  </a:cubicBezTo>
                  <a:cubicBezTo>
                    <a:pt x="105" y="52"/>
                    <a:pt x="106" y="56"/>
                    <a:pt x="106" y="60"/>
                  </a:cubicBezTo>
                  <a:cubicBezTo>
                    <a:pt x="106" y="62"/>
                    <a:pt x="106" y="62"/>
                    <a:pt x="106" y="62"/>
                  </a:cubicBezTo>
                  <a:lnTo>
                    <a:pt x="66" y="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5D00E82-B5AC-45B7-8195-793A3DFAEED0}"/>
              </a:ext>
            </a:extLst>
          </p:cNvPr>
          <p:cNvGrpSpPr/>
          <p:nvPr/>
        </p:nvGrpSpPr>
        <p:grpSpPr>
          <a:xfrm>
            <a:off x="2113959" y="4687791"/>
            <a:ext cx="504000" cy="504000"/>
            <a:chOff x="7982080" y="3120819"/>
            <a:chExt cx="504000" cy="5040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E63745A-8F3F-4898-A3C1-6F66821EDAB7}"/>
                </a:ext>
              </a:extLst>
            </p:cNvPr>
            <p:cNvSpPr/>
            <p:nvPr/>
          </p:nvSpPr>
          <p:spPr>
            <a:xfrm>
              <a:off x="7982080" y="3120819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73">
              <a:extLst>
                <a:ext uri="{FF2B5EF4-FFF2-40B4-BE49-F238E27FC236}">
                  <a16:creationId xmlns:a16="http://schemas.microsoft.com/office/drawing/2014/main" id="{13DF1B89-5C35-4616-A790-DD7A51897CB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2080" y="3190343"/>
              <a:ext cx="324000" cy="364952"/>
            </a:xfrm>
            <a:custGeom>
              <a:avLst/>
              <a:gdLst>
                <a:gd name="T0" fmla="*/ 114 w 114"/>
                <a:gd name="T1" fmla="*/ 95 h 128"/>
                <a:gd name="T2" fmla="*/ 114 w 114"/>
                <a:gd name="T3" fmla="*/ 34 h 128"/>
                <a:gd name="T4" fmla="*/ 112 w 114"/>
                <a:gd name="T5" fmla="*/ 32 h 128"/>
                <a:gd name="T6" fmla="*/ 58 w 114"/>
                <a:gd name="T7" fmla="*/ 1 h 128"/>
                <a:gd name="T8" fmla="*/ 57 w 114"/>
                <a:gd name="T9" fmla="*/ 0 h 128"/>
                <a:gd name="T10" fmla="*/ 56 w 114"/>
                <a:gd name="T11" fmla="*/ 1 h 128"/>
                <a:gd name="T12" fmla="*/ 1 w 114"/>
                <a:gd name="T13" fmla="*/ 32 h 128"/>
                <a:gd name="T14" fmla="*/ 0 w 114"/>
                <a:gd name="T15" fmla="*/ 34 h 128"/>
                <a:gd name="T16" fmla="*/ 0 w 114"/>
                <a:gd name="T17" fmla="*/ 94 h 128"/>
                <a:gd name="T18" fmla="*/ 0 w 114"/>
                <a:gd name="T19" fmla="*/ 95 h 128"/>
                <a:gd name="T20" fmla="*/ 1 w 114"/>
                <a:gd name="T21" fmla="*/ 97 h 128"/>
                <a:gd name="T22" fmla="*/ 56 w 114"/>
                <a:gd name="T23" fmla="*/ 128 h 128"/>
                <a:gd name="T24" fmla="*/ 58 w 114"/>
                <a:gd name="T25" fmla="*/ 128 h 128"/>
                <a:gd name="T26" fmla="*/ 112 w 114"/>
                <a:gd name="T27" fmla="*/ 97 h 128"/>
                <a:gd name="T28" fmla="*/ 114 w 114"/>
                <a:gd name="T29" fmla="*/ 95 h 128"/>
                <a:gd name="T30" fmla="*/ 55 w 114"/>
                <a:gd name="T31" fmla="*/ 122 h 128"/>
                <a:gd name="T32" fmla="*/ 5 w 114"/>
                <a:gd name="T33" fmla="*/ 93 h 128"/>
                <a:gd name="T34" fmla="*/ 5 w 114"/>
                <a:gd name="T35" fmla="*/ 38 h 128"/>
                <a:gd name="T36" fmla="*/ 55 w 114"/>
                <a:gd name="T37" fmla="*/ 67 h 128"/>
                <a:gd name="T38" fmla="*/ 55 w 114"/>
                <a:gd name="T39" fmla="*/ 122 h 128"/>
                <a:gd name="T40" fmla="*/ 57 w 114"/>
                <a:gd name="T41" fmla="*/ 63 h 128"/>
                <a:gd name="T42" fmla="*/ 7 w 114"/>
                <a:gd name="T43" fmla="*/ 34 h 128"/>
                <a:gd name="T44" fmla="*/ 57 w 114"/>
                <a:gd name="T45" fmla="*/ 5 h 128"/>
                <a:gd name="T46" fmla="*/ 107 w 114"/>
                <a:gd name="T47" fmla="*/ 34 h 128"/>
                <a:gd name="T48" fmla="*/ 57 w 114"/>
                <a:gd name="T49" fmla="*/ 63 h 128"/>
                <a:gd name="T50" fmla="*/ 109 w 114"/>
                <a:gd name="T51" fmla="*/ 93 h 128"/>
                <a:gd name="T52" fmla="*/ 59 w 114"/>
                <a:gd name="T53" fmla="*/ 122 h 128"/>
                <a:gd name="T54" fmla="*/ 59 w 114"/>
                <a:gd name="T55" fmla="*/ 67 h 128"/>
                <a:gd name="T56" fmla="*/ 109 w 114"/>
                <a:gd name="T57" fmla="*/ 38 h 128"/>
                <a:gd name="T58" fmla="*/ 109 w 114"/>
                <a:gd name="T59" fmla="*/ 9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128">
                  <a:moveTo>
                    <a:pt x="114" y="95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3" y="32"/>
                    <a:pt x="112" y="3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57" y="0"/>
                    <a:pt x="56" y="0"/>
                    <a:pt x="56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cubicBezTo>
                    <a:pt x="0" y="95"/>
                    <a:pt x="1" y="96"/>
                    <a:pt x="1" y="97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7" y="128"/>
                    <a:pt x="58" y="128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6"/>
                    <a:pt x="114" y="95"/>
                    <a:pt x="114" y="95"/>
                  </a:cubicBezTo>
                  <a:close/>
                  <a:moveTo>
                    <a:pt x="55" y="122"/>
                  </a:moveTo>
                  <a:cubicBezTo>
                    <a:pt x="5" y="93"/>
                    <a:pt x="5" y="93"/>
                    <a:pt x="5" y="93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5" y="67"/>
                    <a:pt x="55" y="67"/>
                    <a:pt x="55" y="67"/>
                  </a:cubicBezTo>
                  <a:lnTo>
                    <a:pt x="55" y="122"/>
                  </a:lnTo>
                  <a:close/>
                  <a:moveTo>
                    <a:pt x="57" y="63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57" y="63"/>
                  </a:lnTo>
                  <a:close/>
                  <a:moveTo>
                    <a:pt x="109" y="93"/>
                  </a:moveTo>
                  <a:cubicBezTo>
                    <a:pt x="59" y="122"/>
                    <a:pt x="59" y="122"/>
                    <a:pt x="59" y="122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109" y="38"/>
                    <a:pt x="109" y="38"/>
                    <a:pt x="109" y="38"/>
                  </a:cubicBezTo>
                  <a:lnTo>
                    <a:pt x="109" y="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0CD4003-3CEA-4EE2-90C6-826B9E1325CA}"/>
              </a:ext>
            </a:extLst>
          </p:cNvPr>
          <p:cNvCxnSpPr>
            <a:cxnSpLocks/>
          </p:cNvCxnSpPr>
          <p:nvPr/>
        </p:nvCxnSpPr>
        <p:spPr>
          <a:xfrm>
            <a:off x="1454402" y="4945077"/>
            <a:ext cx="911557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0536227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574759" y="1181656"/>
            <a:ext cx="6135653" cy="4955643"/>
            <a:chOff x="5936710" y="1353082"/>
            <a:chExt cx="6135653" cy="4955643"/>
          </a:xfrm>
        </p:grpSpPr>
        <p:sp>
          <p:nvSpPr>
            <p:cNvPr id="48" name="文本占位符 11"/>
            <p:cNvSpPr txBox="1"/>
            <p:nvPr/>
          </p:nvSpPr>
          <p:spPr>
            <a:xfrm>
              <a:off x="6909170" y="4065381"/>
              <a:ext cx="4190733" cy="483594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49" name="文本占位符 12"/>
            <p:cNvSpPr txBox="1"/>
            <p:nvPr/>
          </p:nvSpPr>
          <p:spPr>
            <a:xfrm>
              <a:off x="5936710" y="303130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AES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算法软件实现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50" name="books-group_25777"/>
            <p:cNvSpPr>
              <a:spLocks noChangeAspect="1"/>
            </p:cNvSpPr>
            <p:nvPr/>
          </p:nvSpPr>
          <p:spPr bwMode="auto">
            <a:xfrm>
              <a:off x="8462135" y="1353082"/>
              <a:ext cx="1084804" cy="141926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88862 h 440259"/>
                <a:gd name="T57" fmla="*/ 88862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88862 h 440259"/>
                <a:gd name="T63" fmla="*/ 88862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88862 h 440259"/>
                <a:gd name="T71" fmla="*/ 88862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6" h="5092">
                  <a:moveTo>
                    <a:pt x="3542" y="4509"/>
                  </a:moveTo>
                  <a:lnTo>
                    <a:pt x="3260" y="4509"/>
                  </a:lnTo>
                  <a:lnTo>
                    <a:pt x="3181" y="2195"/>
                  </a:lnTo>
                  <a:cubicBezTo>
                    <a:pt x="3180" y="1744"/>
                    <a:pt x="2970" y="1596"/>
                    <a:pt x="2891" y="1540"/>
                  </a:cubicBezTo>
                  <a:cubicBezTo>
                    <a:pt x="2888" y="1538"/>
                    <a:pt x="2579" y="1327"/>
                    <a:pt x="2579" y="1327"/>
                  </a:cubicBezTo>
                  <a:lnTo>
                    <a:pt x="2641" y="1222"/>
                  </a:lnTo>
                  <a:cubicBezTo>
                    <a:pt x="2669" y="1174"/>
                    <a:pt x="2653" y="1113"/>
                    <a:pt x="2606" y="1085"/>
                  </a:cubicBezTo>
                  <a:lnTo>
                    <a:pt x="2547" y="1050"/>
                  </a:lnTo>
                  <a:lnTo>
                    <a:pt x="2700" y="790"/>
                  </a:lnTo>
                  <a:lnTo>
                    <a:pt x="2789" y="842"/>
                  </a:lnTo>
                  <a:cubicBezTo>
                    <a:pt x="2804" y="851"/>
                    <a:pt x="2822" y="856"/>
                    <a:pt x="2839" y="856"/>
                  </a:cubicBezTo>
                  <a:cubicBezTo>
                    <a:pt x="2848" y="856"/>
                    <a:pt x="2856" y="855"/>
                    <a:pt x="2865" y="853"/>
                  </a:cubicBezTo>
                  <a:cubicBezTo>
                    <a:pt x="2890" y="846"/>
                    <a:pt x="2912" y="829"/>
                    <a:pt x="2926" y="806"/>
                  </a:cubicBezTo>
                  <a:lnTo>
                    <a:pt x="3073" y="556"/>
                  </a:lnTo>
                  <a:cubicBezTo>
                    <a:pt x="3101" y="508"/>
                    <a:pt x="3085" y="447"/>
                    <a:pt x="3038" y="419"/>
                  </a:cubicBezTo>
                  <a:lnTo>
                    <a:pt x="2354" y="17"/>
                  </a:lnTo>
                  <a:cubicBezTo>
                    <a:pt x="2331" y="3"/>
                    <a:pt x="2304" y="0"/>
                    <a:pt x="2279" y="6"/>
                  </a:cubicBezTo>
                  <a:cubicBezTo>
                    <a:pt x="2253" y="13"/>
                    <a:pt x="2231" y="29"/>
                    <a:pt x="2217" y="52"/>
                  </a:cubicBezTo>
                  <a:lnTo>
                    <a:pt x="2070" y="303"/>
                  </a:lnTo>
                  <a:cubicBezTo>
                    <a:pt x="2042" y="351"/>
                    <a:pt x="2058" y="412"/>
                    <a:pt x="2105" y="440"/>
                  </a:cubicBezTo>
                  <a:lnTo>
                    <a:pt x="2194" y="492"/>
                  </a:lnTo>
                  <a:lnTo>
                    <a:pt x="2041" y="753"/>
                  </a:lnTo>
                  <a:lnTo>
                    <a:pt x="1982" y="718"/>
                  </a:lnTo>
                  <a:cubicBezTo>
                    <a:pt x="1959" y="704"/>
                    <a:pt x="1932" y="701"/>
                    <a:pt x="1906" y="707"/>
                  </a:cubicBezTo>
                  <a:cubicBezTo>
                    <a:pt x="1881" y="714"/>
                    <a:pt x="1859" y="731"/>
                    <a:pt x="1845" y="753"/>
                  </a:cubicBezTo>
                  <a:lnTo>
                    <a:pt x="880" y="2395"/>
                  </a:lnTo>
                  <a:cubicBezTo>
                    <a:pt x="852" y="2443"/>
                    <a:pt x="868" y="2504"/>
                    <a:pt x="915" y="2532"/>
                  </a:cubicBezTo>
                  <a:lnTo>
                    <a:pt x="1023" y="2595"/>
                  </a:lnTo>
                  <a:lnTo>
                    <a:pt x="838" y="2910"/>
                  </a:lnTo>
                  <a:cubicBezTo>
                    <a:pt x="824" y="2933"/>
                    <a:pt x="821" y="2960"/>
                    <a:pt x="827" y="2986"/>
                  </a:cubicBezTo>
                  <a:cubicBezTo>
                    <a:pt x="834" y="3011"/>
                    <a:pt x="851" y="3033"/>
                    <a:pt x="873" y="3047"/>
                  </a:cubicBezTo>
                  <a:lnTo>
                    <a:pt x="1109" y="3185"/>
                  </a:lnTo>
                  <a:cubicBezTo>
                    <a:pt x="1125" y="3195"/>
                    <a:pt x="1143" y="3199"/>
                    <a:pt x="1160" y="3199"/>
                  </a:cubicBezTo>
                  <a:cubicBezTo>
                    <a:pt x="1194" y="3199"/>
                    <a:pt x="1227" y="3182"/>
                    <a:pt x="1246" y="3150"/>
                  </a:cubicBezTo>
                  <a:lnTo>
                    <a:pt x="1431" y="2835"/>
                  </a:lnTo>
                  <a:lnTo>
                    <a:pt x="1539" y="2899"/>
                  </a:lnTo>
                  <a:cubicBezTo>
                    <a:pt x="1554" y="2908"/>
                    <a:pt x="1572" y="2913"/>
                    <a:pt x="1589" y="2913"/>
                  </a:cubicBezTo>
                  <a:cubicBezTo>
                    <a:pt x="1598" y="2913"/>
                    <a:pt x="1606" y="2911"/>
                    <a:pt x="1615" y="2909"/>
                  </a:cubicBezTo>
                  <a:cubicBezTo>
                    <a:pt x="1640" y="2903"/>
                    <a:pt x="1662" y="2886"/>
                    <a:pt x="1676" y="2863"/>
                  </a:cubicBezTo>
                  <a:lnTo>
                    <a:pt x="1825" y="2609"/>
                  </a:lnTo>
                  <a:lnTo>
                    <a:pt x="2067" y="2751"/>
                  </a:lnTo>
                  <a:cubicBezTo>
                    <a:pt x="2130" y="2788"/>
                    <a:pt x="2174" y="2847"/>
                    <a:pt x="2192" y="2917"/>
                  </a:cubicBezTo>
                  <a:cubicBezTo>
                    <a:pt x="2210" y="2988"/>
                    <a:pt x="2200" y="3061"/>
                    <a:pt x="2163" y="3123"/>
                  </a:cubicBezTo>
                  <a:lnTo>
                    <a:pt x="1734" y="3854"/>
                  </a:lnTo>
                  <a:lnTo>
                    <a:pt x="1565" y="3755"/>
                  </a:lnTo>
                  <a:lnTo>
                    <a:pt x="1589" y="3713"/>
                  </a:lnTo>
                  <a:cubicBezTo>
                    <a:pt x="1617" y="3665"/>
                    <a:pt x="1601" y="3604"/>
                    <a:pt x="1554" y="3576"/>
                  </a:cubicBezTo>
                  <a:lnTo>
                    <a:pt x="316" y="2848"/>
                  </a:lnTo>
                  <a:cubicBezTo>
                    <a:pt x="293" y="2834"/>
                    <a:pt x="266" y="2831"/>
                    <a:pt x="240" y="2837"/>
                  </a:cubicBezTo>
                  <a:cubicBezTo>
                    <a:pt x="214" y="2844"/>
                    <a:pt x="193" y="2861"/>
                    <a:pt x="179" y="2883"/>
                  </a:cubicBezTo>
                  <a:lnTo>
                    <a:pt x="28" y="3140"/>
                  </a:lnTo>
                  <a:cubicBezTo>
                    <a:pt x="0" y="3187"/>
                    <a:pt x="16" y="3249"/>
                    <a:pt x="64" y="3277"/>
                  </a:cubicBezTo>
                  <a:lnTo>
                    <a:pt x="251" y="3387"/>
                  </a:lnTo>
                  <a:lnTo>
                    <a:pt x="161" y="3541"/>
                  </a:lnTo>
                  <a:cubicBezTo>
                    <a:pt x="133" y="3588"/>
                    <a:pt x="149" y="3650"/>
                    <a:pt x="196" y="3678"/>
                  </a:cubicBezTo>
                  <a:lnTo>
                    <a:pt x="887" y="4084"/>
                  </a:lnTo>
                  <a:cubicBezTo>
                    <a:pt x="902" y="4093"/>
                    <a:pt x="920" y="4098"/>
                    <a:pt x="937" y="4098"/>
                  </a:cubicBezTo>
                  <a:cubicBezTo>
                    <a:pt x="946" y="4098"/>
                    <a:pt x="954" y="4097"/>
                    <a:pt x="963" y="4094"/>
                  </a:cubicBezTo>
                  <a:cubicBezTo>
                    <a:pt x="988" y="4088"/>
                    <a:pt x="1010" y="4071"/>
                    <a:pt x="1024" y="4048"/>
                  </a:cubicBezTo>
                  <a:lnTo>
                    <a:pt x="1114" y="3894"/>
                  </a:lnTo>
                  <a:lnTo>
                    <a:pt x="1216" y="3954"/>
                  </a:lnTo>
                  <a:lnTo>
                    <a:pt x="889" y="4509"/>
                  </a:lnTo>
                  <a:lnTo>
                    <a:pt x="397" y="4509"/>
                  </a:lnTo>
                  <a:cubicBezTo>
                    <a:pt x="207" y="4509"/>
                    <a:pt x="53" y="4663"/>
                    <a:pt x="53" y="4852"/>
                  </a:cubicBezTo>
                  <a:lnTo>
                    <a:pt x="53" y="4992"/>
                  </a:lnTo>
                  <a:cubicBezTo>
                    <a:pt x="53" y="5047"/>
                    <a:pt x="97" y="5092"/>
                    <a:pt x="153" y="5092"/>
                  </a:cubicBezTo>
                  <a:lnTo>
                    <a:pt x="3786" y="5092"/>
                  </a:lnTo>
                  <a:cubicBezTo>
                    <a:pt x="3842" y="5092"/>
                    <a:pt x="3886" y="5047"/>
                    <a:pt x="3886" y="4992"/>
                  </a:cubicBezTo>
                  <a:lnTo>
                    <a:pt x="3886" y="4852"/>
                  </a:lnTo>
                  <a:cubicBezTo>
                    <a:pt x="3886" y="4663"/>
                    <a:pt x="3732" y="4509"/>
                    <a:pt x="3542" y="4509"/>
                  </a:cubicBezTo>
                  <a:close/>
                  <a:moveTo>
                    <a:pt x="2339" y="240"/>
                  </a:moveTo>
                  <a:lnTo>
                    <a:pt x="2850" y="540"/>
                  </a:lnTo>
                  <a:lnTo>
                    <a:pt x="2804" y="619"/>
                  </a:lnTo>
                  <a:lnTo>
                    <a:pt x="2293" y="318"/>
                  </a:lnTo>
                  <a:lnTo>
                    <a:pt x="2339" y="240"/>
                  </a:lnTo>
                  <a:close/>
                  <a:moveTo>
                    <a:pt x="2367" y="594"/>
                  </a:moveTo>
                  <a:lnTo>
                    <a:pt x="2527" y="688"/>
                  </a:lnTo>
                  <a:lnTo>
                    <a:pt x="2374" y="949"/>
                  </a:lnTo>
                  <a:lnTo>
                    <a:pt x="2369" y="945"/>
                  </a:lnTo>
                  <a:lnTo>
                    <a:pt x="2214" y="854"/>
                  </a:lnTo>
                  <a:lnTo>
                    <a:pt x="2367" y="594"/>
                  </a:lnTo>
                  <a:close/>
                  <a:moveTo>
                    <a:pt x="1124" y="2962"/>
                  </a:moveTo>
                  <a:lnTo>
                    <a:pt x="1061" y="2925"/>
                  </a:lnTo>
                  <a:lnTo>
                    <a:pt x="1195" y="2697"/>
                  </a:lnTo>
                  <a:lnTo>
                    <a:pt x="1259" y="2734"/>
                  </a:lnTo>
                  <a:lnTo>
                    <a:pt x="1124" y="2962"/>
                  </a:lnTo>
                  <a:close/>
                  <a:moveTo>
                    <a:pt x="1811" y="2238"/>
                  </a:moveTo>
                  <a:lnTo>
                    <a:pt x="1554" y="2676"/>
                  </a:lnTo>
                  <a:lnTo>
                    <a:pt x="1103" y="2410"/>
                  </a:lnTo>
                  <a:lnTo>
                    <a:pt x="1967" y="941"/>
                  </a:lnTo>
                  <a:lnTo>
                    <a:pt x="2418" y="1206"/>
                  </a:lnTo>
                  <a:lnTo>
                    <a:pt x="2229" y="1528"/>
                  </a:lnTo>
                  <a:cubicBezTo>
                    <a:pt x="2190" y="1516"/>
                    <a:pt x="2150" y="1510"/>
                    <a:pt x="2110" y="1510"/>
                  </a:cubicBezTo>
                  <a:cubicBezTo>
                    <a:pt x="1959" y="1510"/>
                    <a:pt x="1819" y="1590"/>
                    <a:pt x="1743" y="1720"/>
                  </a:cubicBezTo>
                  <a:cubicBezTo>
                    <a:pt x="1642" y="1891"/>
                    <a:pt x="1675" y="2105"/>
                    <a:pt x="1811" y="2238"/>
                  </a:cubicBezTo>
                  <a:close/>
                  <a:moveTo>
                    <a:pt x="1915" y="1821"/>
                  </a:moveTo>
                  <a:cubicBezTo>
                    <a:pt x="1955" y="1753"/>
                    <a:pt x="2030" y="1710"/>
                    <a:pt x="2110" y="1710"/>
                  </a:cubicBezTo>
                  <a:cubicBezTo>
                    <a:pt x="2149" y="1710"/>
                    <a:pt x="2189" y="1721"/>
                    <a:pt x="2223" y="1741"/>
                  </a:cubicBezTo>
                  <a:cubicBezTo>
                    <a:pt x="2330" y="1804"/>
                    <a:pt x="2366" y="1942"/>
                    <a:pt x="2303" y="2049"/>
                  </a:cubicBezTo>
                  <a:cubicBezTo>
                    <a:pt x="2263" y="2118"/>
                    <a:pt x="2188" y="2160"/>
                    <a:pt x="2109" y="2160"/>
                  </a:cubicBezTo>
                  <a:cubicBezTo>
                    <a:pt x="2069" y="2160"/>
                    <a:pt x="2030" y="2150"/>
                    <a:pt x="1995" y="2129"/>
                  </a:cubicBezTo>
                  <a:cubicBezTo>
                    <a:pt x="1888" y="2066"/>
                    <a:pt x="1852" y="1928"/>
                    <a:pt x="1915" y="1821"/>
                  </a:cubicBezTo>
                  <a:close/>
                  <a:moveTo>
                    <a:pt x="902" y="3861"/>
                  </a:moveTo>
                  <a:lnTo>
                    <a:pt x="384" y="3556"/>
                  </a:lnTo>
                  <a:lnTo>
                    <a:pt x="424" y="3488"/>
                  </a:lnTo>
                  <a:lnTo>
                    <a:pt x="942" y="3793"/>
                  </a:lnTo>
                  <a:lnTo>
                    <a:pt x="902" y="3861"/>
                  </a:lnTo>
                  <a:close/>
                  <a:moveTo>
                    <a:pt x="251" y="3155"/>
                  </a:moveTo>
                  <a:lnTo>
                    <a:pt x="301" y="3071"/>
                  </a:lnTo>
                  <a:lnTo>
                    <a:pt x="1366" y="3698"/>
                  </a:lnTo>
                  <a:lnTo>
                    <a:pt x="1317" y="3782"/>
                  </a:lnTo>
                  <a:lnTo>
                    <a:pt x="251" y="3155"/>
                  </a:lnTo>
                  <a:close/>
                  <a:moveTo>
                    <a:pt x="1463" y="3927"/>
                  </a:moveTo>
                  <a:lnTo>
                    <a:pt x="1718" y="4077"/>
                  </a:lnTo>
                  <a:cubicBezTo>
                    <a:pt x="1734" y="4086"/>
                    <a:pt x="1751" y="4091"/>
                    <a:pt x="1769" y="4091"/>
                  </a:cubicBezTo>
                  <a:cubicBezTo>
                    <a:pt x="1777" y="4091"/>
                    <a:pt x="1786" y="4090"/>
                    <a:pt x="1794" y="4088"/>
                  </a:cubicBezTo>
                  <a:cubicBezTo>
                    <a:pt x="1820" y="4081"/>
                    <a:pt x="1842" y="4065"/>
                    <a:pt x="1855" y="4042"/>
                  </a:cubicBezTo>
                  <a:lnTo>
                    <a:pt x="2336" y="3225"/>
                  </a:lnTo>
                  <a:cubicBezTo>
                    <a:pt x="2400" y="3116"/>
                    <a:pt x="2418" y="2989"/>
                    <a:pt x="2386" y="2867"/>
                  </a:cubicBezTo>
                  <a:cubicBezTo>
                    <a:pt x="2354" y="2745"/>
                    <a:pt x="2277" y="2643"/>
                    <a:pt x="2168" y="2579"/>
                  </a:cubicBezTo>
                  <a:lnTo>
                    <a:pt x="1927" y="2437"/>
                  </a:lnTo>
                  <a:lnTo>
                    <a:pt x="1983" y="2341"/>
                  </a:lnTo>
                  <a:cubicBezTo>
                    <a:pt x="2024" y="2354"/>
                    <a:pt x="2066" y="2360"/>
                    <a:pt x="2109" y="2360"/>
                  </a:cubicBezTo>
                  <a:cubicBezTo>
                    <a:pt x="2259" y="2360"/>
                    <a:pt x="2400" y="2280"/>
                    <a:pt x="2476" y="2151"/>
                  </a:cubicBezTo>
                  <a:cubicBezTo>
                    <a:pt x="2578" y="1977"/>
                    <a:pt x="2542" y="1761"/>
                    <a:pt x="2402" y="1628"/>
                  </a:cubicBezTo>
                  <a:lnTo>
                    <a:pt x="2478" y="1500"/>
                  </a:lnTo>
                  <a:cubicBezTo>
                    <a:pt x="2478" y="1500"/>
                    <a:pt x="2772" y="1701"/>
                    <a:pt x="2776" y="1704"/>
                  </a:cubicBezTo>
                  <a:cubicBezTo>
                    <a:pt x="2837" y="1747"/>
                    <a:pt x="2981" y="1848"/>
                    <a:pt x="2981" y="2197"/>
                  </a:cubicBezTo>
                  <a:cubicBezTo>
                    <a:pt x="2981" y="2198"/>
                    <a:pt x="2981" y="2199"/>
                    <a:pt x="2981" y="2200"/>
                  </a:cubicBezTo>
                  <a:lnTo>
                    <a:pt x="3060" y="4509"/>
                  </a:lnTo>
                  <a:lnTo>
                    <a:pt x="1121" y="4509"/>
                  </a:lnTo>
                  <a:lnTo>
                    <a:pt x="1463" y="3927"/>
                  </a:lnTo>
                  <a:close/>
                  <a:moveTo>
                    <a:pt x="3686" y="4892"/>
                  </a:moveTo>
                  <a:lnTo>
                    <a:pt x="253" y="4892"/>
                  </a:lnTo>
                  <a:lnTo>
                    <a:pt x="253" y="4852"/>
                  </a:lnTo>
                  <a:cubicBezTo>
                    <a:pt x="253" y="4773"/>
                    <a:pt x="317" y="4709"/>
                    <a:pt x="397" y="4709"/>
                  </a:cubicBezTo>
                  <a:lnTo>
                    <a:pt x="3542" y="4709"/>
                  </a:lnTo>
                  <a:cubicBezTo>
                    <a:pt x="3622" y="4709"/>
                    <a:pt x="3686" y="4773"/>
                    <a:pt x="3686" y="4852"/>
                  </a:cubicBezTo>
                  <a:lnTo>
                    <a:pt x="3686" y="48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52" name="椭圆 5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8DA78-FDD8-4245-A613-C7CE681B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回顾分组密码算法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FFEB5C-D318-47FD-8B6D-58A80817E73B}"/>
              </a:ext>
            </a:extLst>
          </p:cNvPr>
          <p:cNvSpPr txBox="1"/>
          <p:nvPr/>
        </p:nvSpPr>
        <p:spPr>
          <a:xfrm>
            <a:off x="577850" y="1045982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 panose="020B0503020204020204" pitchFamily="34" charset="-122"/>
              </a:rPr>
              <a:t>分组密码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195677-7E5D-4B58-B996-9E9F0E34DC41}"/>
              </a:ext>
            </a:extLst>
          </p:cNvPr>
          <p:cNvSpPr txBox="1"/>
          <p:nvPr/>
        </p:nvSpPr>
        <p:spPr>
          <a:xfrm>
            <a:off x="577851" y="1823536"/>
            <a:ext cx="10858500" cy="1561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Adobe 黑体 Std R" panose="020B0400000000000000" pitchFamily="34" charset="-122"/>
                <a:cs typeface="Arial" panose="020B0604020202020204" pitchFamily="34" charset="0"/>
              </a:rPr>
              <a:t>Definition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In a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block cipher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, a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group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 of plaintext symbols of size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m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 (m&gt;1) are encrypted together creating a group of ciphertext of the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same size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. Based on the definition, in a block cipher, a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single key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 is used to encrypt the whole block even if the key is made of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multiple values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ea typeface="Adobe 黑体 Std R" panose="020B0400000000000000" pitchFamily="34" charset="-122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82ABB3B-016C-4C7C-B0E4-D26149DEB6F7}"/>
              </a:ext>
            </a:extLst>
          </p:cNvPr>
          <p:cNvGrpSpPr/>
          <p:nvPr/>
        </p:nvGrpSpPr>
        <p:grpSpPr>
          <a:xfrm>
            <a:off x="586035" y="3781411"/>
            <a:ext cx="6487865" cy="2325707"/>
            <a:chOff x="586035" y="3781411"/>
            <a:chExt cx="6487865" cy="232570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54FD4D0-5E45-478F-AABB-A44F2112DB89}"/>
                </a:ext>
              </a:extLst>
            </p:cNvPr>
            <p:cNvSpPr txBox="1"/>
            <p:nvPr/>
          </p:nvSpPr>
          <p:spPr>
            <a:xfrm>
              <a:off x="586035" y="3781411"/>
              <a:ext cx="2853509" cy="619744"/>
            </a:xfrm>
            <a:prstGeom prst="roundRect">
              <a:avLst/>
            </a:prstGeom>
            <a:solidFill>
              <a:schemeClr val="accent4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kern="0" spc="3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思考一下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F995258-B6DF-416B-97AC-517C2E3C09E8}"/>
                </a:ext>
              </a:extLst>
            </p:cNvPr>
            <p:cNvSpPr txBox="1"/>
            <p:nvPr/>
          </p:nvSpPr>
          <p:spPr>
            <a:xfrm>
              <a:off x="613468" y="4545665"/>
              <a:ext cx="6460432" cy="15614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为什么分组？</a:t>
              </a:r>
              <a:endPara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为什么明密文等长？</a:t>
              </a:r>
              <a:endPara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endParaRPr>
            </a:p>
            <a:p>
              <a:pPr marL="342900" indent="-342900"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为什么采用迭代方式实现，且每轮有密钥参与？</a:t>
              </a:r>
              <a:endPara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还记不记得</a:t>
              </a:r>
              <a:r>
                <a:rPr lang="en-US" altLang="zh-CN" sz="2000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AES</a:t>
              </a:r>
              <a:r>
                <a:rPr lang="zh-CN" altLang="en-US" sz="2000" spc="3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</a:rPr>
                <a:t>算法，为什么有不同版本？</a:t>
              </a:r>
              <a:endPara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FA76497-F057-4B6C-8767-C954A0010D4F}"/>
              </a:ext>
            </a:extLst>
          </p:cNvPr>
          <p:cNvGrpSpPr/>
          <p:nvPr/>
        </p:nvGrpSpPr>
        <p:grpSpPr>
          <a:xfrm>
            <a:off x="9639300" y="1433446"/>
            <a:ext cx="2790826" cy="816835"/>
            <a:chOff x="5218642" y="1432159"/>
            <a:chExt cx="2790826" cy="816835"/>
          </a:xfrm>
        </p:grpSpPr>
        <p:sp>
          <p:nvSpPr>
            <p:cNvPr id="7" name="文本占位符 5">
              <a:extLst>
                <a:ext uri="{FF2B5EF4-FFF2-40B4-BE49-F238E27FC236}">
                  <a16:creationId xmlns:a16="http://schemas.microsoft.com/office/drawing/2014/main" id="{1EDE0F98-EC90-4C09-A0D3-CF9E3292C0E4}"/>
                </a:ext>
              </a:extLst>
            </p:cNvPr>
            <p:cNvSpPr txBox="1"/>
            <p:nvPr/>
          </p:nvSpPr>
          <p:spPr>
            <a:xfrm>
              <a:off x="5218642" y="1847305"/>
              <a:ext cx="438351" cy="40168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2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777A2AA-BAB0-486D-AF0F-2CE2AA27681B}"/>
                </a:ext>
              </a:extLst>
            </p:cNvPr>
            <p:cNvSpPr/>
            <p:nvPr/>
          </p:nvSpPr>
          <p:spPr>
            <a:xfrm>
              <a:off x="5424705" y="1797050"/>
              <a:ext cx="76742" cy="7674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7C1C319-BD8F-4D7B-B2F2-CA4E9614992F}"/>
                </a:ext>
              </a:extLst>
            </p:cNvPr>
            <p:cNvSpPr/>
            <p:nvPr/>
          </p:nvSpPr>
          <p:spPr>
            <a:xfrm>
              <a:off x="5905500" y="1612722"/>
              <a:ext cx="76742" cy="7674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93375C6-60CE-4999-9485-FED76788E75B}"/>
                </a:ext>
              </a:extLst>
            </p:cNvPr>
            <p:cNvCxnSpPr>
              <a:cxnSpLocks/>
            </p:cNvCxnSpPr>
            <p:nvPr/>
          </p:nvCxnSpPr>
          <p:spPr>
            <a:xfrm>
              <a:off x="5600429" y="1651093"/>
              <a:ext cx="305071" cy="0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240FFB3-F934-4359-97E2-91F2C1796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3076" y="1651093"/>
              <a:ext cx="137353" cy="172443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C6D8A17-39DE-49C1-AD9C-366AF37512A8}"/>
                </a:ext>
              </a:extLst>
            </p:cNvPr>
            <p:cNvSpPr txBox="1"/>
            <p:nvPr/>
          </p:nvSpPr>
          <p:spPr>
            <a:xfrm>
              <a:off x="6042854" y="1432159"/>
              <a:ext cx="1966614" cy="361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spc="3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</a:rPr>
                <a:t>固定长度</a:t>
              </a:r>
              <a:endParaRPr lang="en-US" altLang="zh-CN" sz="2000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01EAA7-F1CD-4DF2-A290-5F02D4FEF036}"/>
              </a:ext>
            </a:extLst>
          </p:cNvPr>
          <p:cNvGrpSpPr/>
          <p:nvPr/>
        </p:nvGrpSpPr>
        <p:grpSpPr>
          <a:xfrm>
            <a:off x="5067701" y="1440174"/>
            <a:ext cx="2265286" cy="816835"/>
            <a:chOff x="5067837" y="1432159"/>
            <a:chExt cx="2265286" cy="816835"/>
          </a:xfrm>
        </p:grpSpPr>
        <p:sp>
          <p:nvSpPr>
            <p:cNvPr id="19" name="文本占位符 5">
              <a:extLst>
                <a:ext uri="{FF2B5EF4-FFF2-40B4-BE49-F238E27FC236}">
                  <a16:creationId xmlns:a16="http://schemas.microsoft.com/office/drawing/2014/main" id="{0CA09E42-52C8-43EE-A864-D64243DE88D0}"/>
                </a:ext>
              </a:extLst>
            </p:cNvPr>
            <p:cNvSpPr txBox="1"/>
            <p:nvPr/>
          </p:nvSpPr>
          <p:spPr>
            <a:xfrm>
              <a:off x="5067837" y="1847305"/>
              <a:ext cx="784460" cy="40168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2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0870F8-5955-4E8E-9558-BFCC0BB3B2AF}"/>
                </a:ext>
              </a:extLst>
            </p:cNvPr>
            <p:cNvSpPr/>
            <p:nvPr/>
          </p:nvSpPr>
          <p:spPr>
            <a:xfrm>
              <a:off x="5424705" y="1797050"/>
              <a:ext cx="76742" cy="7674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A900240-8F86-465B-9329-F8F86D7683BF}"/>
                </a:ext>
              </a:extLst>
            </p:cNvPr>
            <p:cNvSpPr/>
            <p:nvPr/>
          </p:nvSpPr>
          <p:spPr>
            <a:xfrm>
              <a:off x="5905500" y="1612722"/>
              <a:ext cx="76742" cy="7674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3ABD3AD-27F0-4204-A612-68F440117C53}"/>
                </a:ext>
              </a:extLst>
            </p:cNvPr>
            <p:cNvCxnSpPr>
              <a:cxnSpLocks/>
            </p:cNvCxnSpPr>
            <p:nvPr/>
          </p:nvCxnSpPr>
          <p:spPr>
            <a:xfrm>
              <a:off x="5600429" y="1651093"/>
              <a:ext cx="305071" cy="0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10190EF-20DE-4888-A253-4363C1C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3076" y="1651093"/>
              <a:ext cx="137353" cy="172443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501405-B69B-4B6F-8137-764312587A09}"/>
                </a:ext>
              </a:extLst>
            </p:cNvPr>
            <p:cNvSpPr txBox="1"/>
            <p:nvPr/>
          </p:nvSpPr>
          <p:spPr>
            <a:xfrm>
              <a:off x="6042854" y="1432159"/>
              <a:ext cx="1290269" cy="361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spc="3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面向多个</a:t>
              </a:r>
              <a:endParaRPr lang="en-US" altLang="zh-CN" sz="2000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B5707F3-D8F2-4266-90CA-83524CAE088C}"/>
              </a:ext>
            </a:extLst>
          </p:cNvPr>
          <p:cNvGrpSpPr/>
          <p:nvPr/>
        </p:nvGrpSpPr>
        <p:grpSpPr>
          <a:xfrm>
            <a:off x="8205537" y="2227228"/>
            <a:ext cx="2750330" cy="1124479"/>
            <a:chOff x="4751222" y="1847305"/>
            <a:chExt cx="2750330" cy="1124479"/>
          </a:xfrm>
        </p:grpSpPr>
        <p:sp>
          <p:nvSpPr>
            <p:cNvPr id="26" name="文本占位符 5">
              <a:extLst>
                <a:ext uri="{FF2B5EF4-FFF2-40B4-BE49-F238E27FC236}">
                  <a16:creationId xmlns:a16="http://schemas.microsoft.com/office/drawing/2014/main" id="{5052E635-9C60-4C67-9249-A965550C0CCC}"/>
                </a:ext>
              </a:extLst>
            </p:cNvPr>
            <p:cNvSpPr txBox="1"/>
            <p:nvPr/>
          </p:nvSpPr>
          <p:spPr>
            <a:xfrm>
              <a:off x="4751222" y="1847305"/>
              <a:ext cx="1308880" cy="40168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2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786F755-8E3D-4E60-B287-D5D0B07F2AA4}"/>
                </a:ext>
              </a:extLst>
            </p:cNvPr>
            <p:cNvSpPr/>
            <p:nvPr/>
          </p:nvSpPr>
          <p:spPr>
            <a:xfrm>
              <a:off x="5424705" y="2210623"/>
              <a:ext cx="76742" cy="7674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6D0B8CE-C785-432D-A9C8-977C4770676E}"/>
                </a:ext>
              </a:extLst>
            </p:cNvPr>
            <p:cNvSpPr/>
            <p:nvPr/>
          </p:nvSpPr>
          <p:spPr>
            <a:xfrm>
              <a:off x="6089649" y="2758357"/>
              <a:ext cx="76742" cy="7674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E215DB-4E26-469D-B0F0-E049F47BE56D}"/>
                </a:ext>
              </a:extLst>
            </p:cNvPr>
            <p:cNvCxnSpPr>
              <a:cxnSpLocks/>
            </p:cNvCxnSpPr>
            <p:nvPr/>
          </p:nvCxnSpPr>
          <p:spPr>
            <a:xfrm>
              <a:off x="5784578" y="2796728"/>
              <a:ext cx="305071" cy="0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01003A5-6C24-4CFE-BB82-C7DB90390C83}"/>
                </a:ext>
              </a:extLst>
            </p:cNvPr>
            <p:cNvCxnSpPr>
              <a:cxnSpLocks/>
            </p:cNvCxnSpPr>
            <p:nvPr/>
          </p:nvCxnSpPr>
          <p:spPr>
            <a:xfrm>
              <a:off x="5463076" y="2259432"/>
              <a:ext cx="304307" cy="539679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2DBD3CF-FBDB-47F6-992E-2C6B05043428}"/>
                </a:ext>
              </a:extLst>
            </p:cNvPr>
            <p:cNvSpPr txBox="1"/>
            <p:nvPr/>
          </p:nvSpPr>
          <p:spPr>
            <a:xfrm>
              <a:off x="6244251" y="2610659"/>
              <a:ext cx="1257301" cy="361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spc="3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一一映射</a:t>
              </a:r>
              <a:endParaRPr lang="en-US" altLang="zh-CN" sz="2000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7E48F42-3677-43D4-8BBC-BC9EC20A1B57}"/>
              </a:ext>
            </a:extLst>
          </p:cNvPr>
          <p:cNvGrpSpPr/>
          <p:nvPr/>
        </p:nvGrpSpPr>
        <p:grpSpPr>
          <a:xfrm>
            <a:off x="4357644" y="2634117"/>
            <a:ext cx="4025521" cy="744286"/>
            <a:chOff x="4842371" y="1847305"/>
            <a:chExt cx="4025521" cy="744286"/>
          </a:xfrm>
        </p:grpSpPr>
        <p:sp>
          <p:nvSpPr>
            <p:cNvPr id="49" name="文本占位符 5">
              <a:extLst>
                <a:ext uri="{FF2B5EF4-FFF2-40B4-BE49-F238E27FC236}">
                  <a16:creationId xmlns:a16="http://schemas.microsoft.com/office/drawing/2014/main" id="{9BC98CBC-ECEF-472E-9245-869F34A64B54}"/>
                </a:ext>
              </a:extLst>
            </p:cNvPr>
            <p:cNvSpPr txBox="1"/>
            <p:nvPr/>
          </p:nvSpPr>
          <p:spPr>
            <a:xfrm>
              <a:off x="4842371" y="1847305"/>
              <a:ext cx="1310789" cy="40168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2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E19B108-5969-4F6F-85DB-D9BCFECE14D5}"/>
                </a:ext>
              </a:extLst>
            </p:cNvPr>
            <p:cNvSpPr/>
            <p:nvPr/>
          </p:nvSpPr>
          <p:spPr>
            <a:xfrm>
              <a:off x="5424705" y="2235822"/>
              <a:ext cx="76742" cy="7674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D401634-113E-48DE-957B-C891CB3512AD}"/>
                </a:ext>
              </a:extLst>
            </p:cNvPr>
            <p:cNvSpPr/>
            <p:nvPr/>
          </p:nvSpPr>
          <p:spPr>
            <a:xfrm>
              <a:off x="5917742" y="2411029"/>
              <a:ext cx="76742" cy="7674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8FE56BD-6F8D-474F-825E-90C97AADCFAA}"/>
                </a:ext>
              </a:extLst>
            </p:cNvPr>
            <p:cNvCxnSpPr>
              <a:cxnSpLocks/>
            </p:cNvCxnSpPr>
            <p:nvPr/>
          </p:nvCxnSpPr>
          <p:spPr>
            <a:xfrm>
              <a:off x="5612671" y="2449400"/>
              <a:ext cx="305071" cy="0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34EC0A58-96FD-4B57-AFB8-D7D9BA3CE7F5}"/>
                </a:ext>
              </a:extLst>
            </p:cNvPr>
            <p:cNvCxnSpPr>
              <a:cxnSpLocks/>
            </p:cNvCxnSpPr>
            <p:nvPr/>
          </p:nvCxnSpPr>
          <p:spPr>
            <a:xfrm>
              <a:off x="5464658" y="2280306"/>
              <a:ext cx="137353" cy="172443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84B8396-7E23-45C5-B289-40A236444383}"/>
                </a:ext>
              </a:extLst>
            </p:cNvPr>
            <p:cNvSpPr txBox="1"/>
            <p:nvPr/>
          </p:nvSpPr>
          <p:spPr>
            <a:xfrm>
              <a:off x="6055095" y="2230466"/>
              <a:ext cx="2812797" cy="361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spc="3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</a:rPr>
                <a:t>每次只用一个密钥</a:t>
              </a:r>
              <a:endParaRPr lang="en-US" altLang="zh-CN" sz="2000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0ED3F97-3533-4D46-8BE3-CB01580D3E0C}"/>
              </a:ext>
            </a:extLst>
          </p:cNvPr>
          <p:cNvGrpSpPr/>
          <p:nvPr/>
        </p:nvGrpSpPr>
        <p:grpSpPr>
          <a:xfrm>
            <a:off x="2415941" y="3034492"/>
            <a:ext cx="6805757" cy="744286"/>
            <a:chOff x="4518021" y="1847305"/>
            <a:chExt cx="6805757" cy="744286"/>
          </a:xfrm>
        </p:grpSpPr>
        <p:sp>
          <p:nvSpPr>
            <p:cNvPr id="56" name="文本占位符 5">
              <a:extLst>
                <a:ext uri="{FF2B5EF4-FFF2-40B4-BE49-F238E27FC236}">
                  <a16:creationId xmlns:a16="http://schemas.microsoft.com/office/drawing/2014/main" id="{060611CF-8AC7-4102-A247-6A3DB9FDA535}"/>
                </a:ext>
              </a:extLst>
            </p:cNvPr>
            <p:cNvSpPr txBox="1"/>
            <p:nvPr/>
          </p:nvSpPr>
          <p:spPr>
            <a:xfrm>
              <a:off x="4518021" y="1847305"/>
              <a:ext cx="1933018" cy="40168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2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7B6AD50-A99E-4B88-904A-525828CB3F1A}"/>
                </a:ext>
              </a:extLst>
            </p:cNvPr>
            <p:cNvSpPr/>
            <p:nvPr/>
          </p:nvSpPr>
          <p:spPr>
            <a:xfrm>
              <a:off x="5424705" y="2235822"/>
              <a:ext cx="76742" cy="7674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5D564A2F-5925-4237-92F7-44351914DBEE}"/>
                </a:ext>
              </a:extLst>
            </p:cNvPr>
            <p:cNvSpPr/>
            <p:nvPr/>
          </p:nvSpPr>
          <p:spPr>
            <a:xfrm>
              <a:off x="5917742" y="2411029"/>
              <a:ext cx="76742" cy="76742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D82BAD44-DBBA-46DD-BBBA-E6759438A3B1}"/>
                </a:ext>
              </a:extLst>
            </p:cNvPr>
            <p:cNvCxnSpPr>
              <a:cxnSpLocks/>
            </p:cNvCxnSpPr>
            <p:nvPr/>
          </p:nvCxnSpPr>
          <p:spPr>
            <a:xfrm>
              <a:off x="5612671" y="2449400"/>
              <a:ext cx="305071" cy="0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A7FBCE0-FCFD-4060-A036-13AD09D82006}"/>
                </a:ext>
              </a:extLst>
            </p:cNvPr>
            <p:cNvCxnSpPr>
              <a:cxnSpLocks/>
            </p:cNvCxnSpPr>
            <p:nvPr/>
          </p:nvCxnSpPr>
          <p:spPr>
            <a:xfrm>
              <a:off x="5464658" y="2280306"/>
              <a:ext cx="137353" cy="172443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B46AA4A8-4AA2-455D-AF2B-C9C3EA578CB3}"/>
                </a:ext>
              </a:extLst>
            </p:cNvPr>
            <p:cNvSpPr txBox="1"/>
            <p:nvPr/>
          </p:nvSpPr>
          <p:spPr>
            <a:xfrm>
              <a:off x="6055096" y="2230466"/>
              <a:ext cx="5268682" cy="361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spc="3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</a:rPr>
                <a:t>密钥可能由多个值组成</a:t>
              </a:r>
              <a:endParaRPr lang="en-US" altLang="zh-CN" sz="2000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 descr="你成功的引起了我的注意表情包">
            <a:extLst>
              <a:ext uri="{FF2B5EF4-FFF2-40B4-BE49-F238E27FC236}">
                <a16:creationId xmlns:a16="http://schemas.microsoft.com/office/drawing/2014/main" id="{B0BFC509-D54F-41A6-AFE6-CABDEA80B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771" y="4026482"/>
            <a:ext cx="2189759" cy="21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5740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72781E4-33ED-483F-9151-63182CD610CA}"/>
              </a:ext>
            </a:extLst>
          </p:cNvPr>
          <p:cNvSpPr txBox="1"/>
          <p:nvPr/>
        </p:nvSpPr>
        <p:spPr>
          <a:xfrm>
            <a:off x="459582" y="920896"/>
            <a:ext cx="6986248" cy="53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latin typeface="+mn-ea"/>
                <a:ea typeface="+mn-ea"/>
              </a:rPr>
              <a:t>AES</a:t>
            </a:r>
            <a:r>
              <a:rPr lang="zh-CN" altLang="en-US" sz="2200" dirty="0">
                <a:latin typeface="+mn-ea"/>
                <a:ea typeface="+mn-ea"/>
              </a:rPr>
              <a:t>遴选</a:t>
            </a:r>
            <a:endParaRPr lang="en-US" altLang="zh-CN" sz="2200" dirty="0">
              <a:latin typeface="+mn-ea"/>
              <a:ea typeface="+mn-ea"/>
            </a:endParaRPr>
          </a:p>
          <a:p>
            <a:pPr marL="800100" lvl="1" indent="-342900" algn="just" eaLnBrk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1997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日，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NIST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宣布他们希望遴选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的继任者，称为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AES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，这将是“一种</a:t>
            </a:r>
            <a:r>
              <a:rPr lang="zh-CN" alt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未分类、公开披露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的加密算法，全世界</a:t>
            </a:r>
            <a:r>
              <a:rPr lang="zh-CN" alt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免费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使用，能够保护</a:t>
            </a:r>
            <a:r>
              <a:rPr lang="zh-CN" alt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敏感的政府信息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，直到下个世纪。”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just" eaLnBrk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在随后的九个月里，收到了来自</a:t>
            </a:r>
            <a:r>
              <a:rPr lang="zh-CN" alt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多个国家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的十五个提案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just" eaLnBrk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</a:rPr>
              <a:t>1999</a:t>
            </a:r>
            <a:r>
              <a:rPr lang="zh-CN" altLang="en-US" dirty="0">
                <a:latin typeface="+mn-ea"/>
                <a:ea typeface="+mn-ea"/>
              </a:rPr>
              <a:t>年</a:t>
            </a:r>
            <a:r>
              <a:rPr lang="en-US" altLang="zh-CN" dirty="0">
                <a:latin typeface="+mn-ea"/>
                <a:ea typeface="+mn-ea"/>
              </a:rPr>
              <a:t>8</a:t>
            </a:r>
            <a:r>
              <a:rPr lang="zh-CN" altLang="en-US" dirty="0">
                <a:latin typeface="+mn-ea"/>
                <a:ea typeface="+mn-ea"/>
              </a:rPr>
              <a:t>月，</a:t>
            </a:r>
            <a:r>
              <a:rPr lang="en-US" altLang="zh-CN" dirty="0">
                <a:latin typeface="+mn-ea"/>
                <a:ea typeface="+mn-ea"/>
              </a:rPr>
              <a:t>NIST</a:t>
            </a:r>
            <a:r>
              <a:rPr lang="zh-CN" altLang="en-US" dirty="0">
                <a:latin typeface="+mn-ea"/>
                <a:ea typeface="+mn-ea"/>
              </a:rPr>
              <a:t>宣布将候选算法缩小到</a:t>
            </a:r>
            <a:r>
              <a:rPr lang="en-US" altLang="zh-CN" dirty="0">
                <a:latin typeface="+mn-ea"/>
                <a:ea typeface="+mn-ea"/>
              </a:rPr>
              <a:t>5</a:t>
            </a:r>
            <a:r>
              <a:rPr lang="zh-CN" altLang="en-US" dirty="0">
                <a:latin typeface="+mn-ea"/>
                <a:ea typeface="+mn-ea"/>
              </a:rPr>
              <a:t>个：</a:t>
            </a:r>
            <a:r>
              <a:rPr lang="en-US" altLang="zh-CN" dirty="0">
                <a:latin typeface="+mn-ea"/>
                <a:ea typeface="+mn-ea"/>
              </a:rPr>
              <a:t>MARS, RC6,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Rijndael</a:t>
            </a:r>
            <a:r>
              <a:rPr lang="en-US" altLang="zh-CN" dirty="0">
                <a:latin typeface="+mn-ea"/>
                <a:ea typeface="+mn-ea"/>
              </a:rPr>
              <a:t>, Serpent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en-US" altLang="zh-CN" dirty="0" err="1">
                <a:latin typeface="+mn-ea"/>
                <a:ea typeface="+mn-ea"/>
              </a:rPr>
              <a:t>Twofish</a:t>
            </a:r>
            <a:r>
              <a:rPr lang="en-US" altLang="zh-CN" dirty="0">
                <a:latin typeface="+mn-ea"/>
                <a:ea typeface="+mn-ea"/>
              </a:rPr>
              <a:t>. </a:t>
            </a:r>
          </a:p>
          <a:p>
            <a:pPr marL="800100" lvl="1" indent="-342900" algn="just" eaLnBrk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</a:rPr>
              <a:t>2000</a:t>
            </a:r>
            <a:r>
              <a:rPr lang="zh-CN" altLang="en-US" dirty="0">
                <a:latin typeface="+mn-ea"/>
                <a:ea typeface="+mn-ea"/>
              </a:rPr>
              <a:t>年</a:t>
            </a:r>
            <a:r>
              <a:rPr lang="en-US" altLang="zh-CN" dirty="0">
                <a:latin typeface="+mn-ea"/>
                <a:ea typeface="+mn-ea"/>
              </a:rPr>
              <a:t>10</a:t>
            </a:r>
            <a:r>
              <a:rPr lang="zh-CN" altLang="en-US" dirty="0">
                <a:latin typeface="+mn-ea"/>
                <a:ea typeface="+mn-ea"/>
              </a:rPr>
              <a:t>月</a:t>
            </a:r>
            <a:r>
              <a:rPr lang="en-US" altLang="zh-CN" dirty="0">
                <a:latin typeface="+mn-ea"/>
                <a:ea typeface="+mn-ea"/>
              </a:rPr>
              <a:t>2</a:t>
            </a:r>
            <a:r>
              <a:rPr lang="zh-CN" altLang="en-US" dirty="0">
                <a:latin typeface="+mn-ea"/>
                <a:ea typeface="+mn-ea"/>
              </a:rPr>
              <a:t>日，</a:t>
            </a:r>
            <a:r>
              <a:rPr lang="en-US" altLang="zh-CN" dirty="0">
                <a:latin typeface="+mn-ea"/>
                <a:ea typeface="+mn-ea"/>
              </a:rPr>
              <a:t>NIST </a:t>
            </a:r>
            <a:r>
              <a:rPr lang="zh-CN" altLang="en-US" dirty="0">
                <a:latin typeface="+mn-ea"/>
                <a:ea typeface="+mn-ea"/>
              </a:rPr>
              <a:t>宣布</a:t>
            </a:r>
            <a:r>
              <a:rPr lang="en-US" altLang="zh-CN" dirty="0">
                <a:latin typeface="+mn-ea"/>
                <a:ea typeface="+mn-ea"/>
              </a:rPr>
              <a:t>Rijndael</a:t>
            </a:r>
            <a:r>
              <a:rPr lang="zh-CN" altLang="en-US" dirty="0">
                <a:latin typeface="+mn-ea"/>
                <a:ea typeface="+mn-ea"/>
              </a:rPr>
              <a:t>被选为</a:t>
            </a:r>
            <a:r>
              <a:rPr lang="en-US" altLang="zh-CN" dirty="0">
                <a:latin typeface="+mn-ea"/>
                <a:ea typeface="+mn-ea"/>
              </a:rPr>
              <a:t>AES</a:t>
            </a:r>
          </a:p>
          <a:p>
            <a:pPr marL="800100" lvl="1" indent="-342900" algn="just" eaLnBrk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</a:rPr>
              <a:t>2001</a:t>
            </a:r>
            <a:r>
              <a:rPr lang="zh-CN" altLang="en-US" dirty="0">
                <a:latin typeface="+mn-ea"/>
                <a:ea typeface="+mn-ea"/>
              </a:rPr>
              <a:t>年</a:t>
            </a:r>
            <a:r>
              <a:rPr lang="en-US" altLang="zh-CN" dirty="0">
                <a:latin typeface="+mn-ea"/>
                <a:ea typeface="+mn-ea"/>
              </a:rPr>
              <a:t>11</a:t>
            </a:r>
            <a:r>
              <a:rPr lang="zh-CN" altLang="en-US" dirty="0">
                <a:latin typeface="+mn-ea"/>
                <a:ea typeface="+mn-ea"/>
              </a:rPr>
              <a:t>月</a:t>
            </a:r>
            <a:r>
              <a:rPr lang="en-US" altLang="zh-CN" dirty="0">
                <a:latin typeface="+mn-ea"/>
                <a:ea typeface="+mn-ea"/>
              </a:rPr>
              <a:t>26</a:t>
            </a:r>
            <a:r>
              <a:rPr lang="zh-CN" altLang="en-US" dirty="0">
                <a:latin typeface="+mn-ea"/>
                <a:ea typeface="+mn-ea"/>
              </a:rPr>
              <a:t>日，公布</a:t>
            </a:r>
            <a:r>
              <a:rPr lang="en-US" altLang="zh-CN" dirty="0">
                <a:latin typeface="+mn-ea"/>
                <a:ea typeface="+mn-ea"/>
              </a:rPr>
              <a:t>AES</a:t>
            </a:r>
            <a:r>
              <a:rPr lang="zh-CN" altLang="en-US" dirty="0">
                <a:latin typeface="+mn-ea"/>
                <a:ea typeface="+mn-ea"/>
              </a:rPr>
              <a:t>标准</a:t>
            </a:r>
            <a:r>
              <a:rPr lang="en-US" altLang="zh-CN" dirty="0">
                <a:latin typeface="+mn-ea"/>
                <a:ea typeface="+mn-ea"/>
              </a:rPr>
              <a:t>FIPS PUB 197</a:t>
            </a:r>
            <a:r>
              <a:rPr lang="zh-CN" altLang="en-US" dirty="0">
                <a:latin typeface="+mn-ea"/>
                <a:ea typeface="+mn-ea"/>
              </a:rPr>
              <a:t>。</a:t>
            </a:r>
            <a:endParaRPr lang="en-US" altLang="zh-CN" sz="2200" dirty="0">
              <a:latin typeface="+mn-ea"/>
              <a:ea typeface="+mn-ea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版本：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128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/192/256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结构特点：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SPN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Substitution Permutation Network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just" defTabSz="914400" rtl="0" eaLnBrk="1" fontAlgn="base" latinLnBrk="0" hangingPunc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基本组件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F8DA78-FDD8-4245-A613-C7CE681B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  <a:r>
              <a:rPr lang="en-US" altLang="zh-CN" dirty="0"/>
              <a:t>AES</a:t>
            </a:r>
            <a:r>
              <a:rPr lang="zh-CN" altLang="en-US" dirty="0"/>
              <a:t>算法标准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7C5AA8-E384-4F4D-BB30-C1D7AFE71C51}"/>
              </a:ext>
            </a:extLst>
          </p:cNvPr>
          <p:cNvSpPr txBox="1"/>
          <p:nvPr/>
        </p:nvSpPr>
        <p:spPr>
          <a:xfrm>
            <a:off x="2202992" y="5728776"/>
            <a:ext cx="2121358" cy="452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戳</a:t>
            </a:r>
            <a:r>
              <a:rPr lang="zh-CN" altLang="en-US" sz="2000" spc="300" dirty="0"/>
              <a:t>：</a:t>
            </a:r>
            <a:r>
              <a:rPr lang="en-US" altLang="zh-CN" sz="2000" spc="300" dirty="0">
                <a:hlinkClick r:id="rId3" action="ppaction://hlinkfile"/>
              </a:rPr>
              <a:t>AES-128</a:t>
            </a:r>
            <a:endParaRPr lang="en-US" altLang="zh-CN" sz="2000" spc="3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06D542-6EDA-4146-8D66-3F8A8AA96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99" y="3778044"/>
            <a:ext cx="4060918" cy="2532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55D0D989-9351-413E-8E8A-9B2C539DB6E5}"/>
              </a:ext>
            </a:extLst>
          </p:cNvPr>
          <p:cNvGrpSpPr/>
          <p:nvPr/>
        </p:nvGrpSpPr>
        <p:grpSpPr>
          <a:xfrm>
            <a:off x="7671499" y="961801"/>
            <a:ext cx="4060919" cy="2564266"/>
            <a:chOff x="7671499" y="1012601"/>
            <a:chExt cx="4060919" cy="256426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A9DFC45-EC4B-4B9A-A200-162D19A9C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1499" y="1012601"/>
              <a:ext cx="4060919" cy="25642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4543C6C-77AA-40C1-B152-ECA4128F5A12}"/>
                </a:ext>
              </a:extLst>
            </p:cNvPr>
            <p:cNvCxnSpPr>
              <a:cxnSpLocks/>
            </p:cNvCxnSpPr>
            <p:nvPr/>
          </p:nvCxnSpPr>
          <p:spPr>
            <a:xfrm>
              <a:off x="8929899" y="1925390"/>
              <a:ext cx="1922251" cy="0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616E117-4943-4409-86DA-21604551ABBC}"/>
                </a:ext>
              </a:extLst>
            </p:cNvPr>
            <p:cNvCxnSpPr>
              <a:cxnSpLocks/>
            </p:cNvCxnSpPr>
            <p:nvPr/>
          </p:nvCxnSpPr>
          <p:spPr>
            <a:xfrm>
              <a:off x="8802899" y="2369890"/>
              <a:ext cx="1033251" cy="0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7A013A1-F811-4628-A267-984DB6175027}"/>
                </a:ext>
              </a:extLst>
            </p:cNvPr>
            <p:cNvCxnSpPr>
              <a:cxnSpLocks/>
            </p:cNvCxnSpPr>
            <p:nvPr/>
          </p:nvCxnSpPr>
          <p:spPr>
            <a:xfrm>
              <a:off x="7913899" y="2827090"/>
              <a:ext cx="2277851" cy="0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5ECF91B-1338-4329-B22B-B381074AE9E1}"/>
                </a:ext>
              </a:extLst>
            </p:cNvPr>
            <p:cNvCxnSpPr>
              <a:cxnSpLocks/>
            </p:cNvCxnSpPr>
            <p:nvPr/>
          </p:nvCxnSpPr>
          <p:spPr>
            <a:xfrm>
              <a:off x="7924323" y="3036640"/>
              <a:ext cx="1128501" cy="0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D62F6A5-8231-4C0B-8649-B56CC6B2F4AE}"/>
              </a:ext>
            </a:extLst>
          </p:cNvPr>
          <p:cNvGrpSpPr/>
          <p:nvPr/>
        </p:nvGrpSpPr>
        <p:grpSpPr>
          <a:xfrm>
            <a:off x="3005692" y="920896"/>
            <a:ext cx="4276758" cy="498861"/>
            <a:chOff x="2679879" y="918042"/>
            <a:chExt cx="4276758" cy="498861"/>
          </a:xfrm>
        </p:grpSpPr>
        <p:sp>
          <p:nvSpPr>
            <p:cNvPr id="22" name="ïṡḷiḑé">
              <a:extLst>
                <a:ext uri="{FF2B5EF4-FFF2-40B4-BE49-F238E27FC236}">
                  <a16:creationId xmlns:a16="http://schemas.microsoft.com/office/drawing/2014/main" id="{D0416A72-311E-4B94-95A8-C5358061EB0E}"/>
                </a:ext>
              </a:extLst>
            </p:cNvPr>
            <p:cNvSpPr/>
            <p:nvPr/>
          </p:nvSpPr>
          <p:spPr>
            <a:xfrm>
              <a:off x="3260177" y="918042"/>
              <a:ext cx="3696460" cy="498861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/>
            <a:p>
              <a:pPr lvl="0"/>
              <a:r>
                <a:rPr lang="zh-CN" altLang="en-US" sz="2400" b="1" spc="100" dirty="0">
                  <a:solidFill>
                    <a:schemeClr val="accent4"/>
                  </a:solidFill>
                </a:rPr>
                <a:t>为什么定立密码标准？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DE993B0-15AE-4910-B267-D9F2EDDAA506}"/>
                </a:ext>
              </a:extLst>
            </p:cNvPr>
            <p:cNvGrpSpPr/>
            <p:nvPr/>
          </p:nvGrpSpPr>
          <p:grpSpPr>
            <a:xfrm>
              <a:off x="2679879" y="1011593"/>
              <a:ext cx="364488" cy="352730"/>
              <a:chOff x="2523160" y="2467128"/>
              <a:chExt cx="523125" cy="506250"/>
            </a:xfrm>
            <a:solidFill>
              <a:schemeClr val="accent4"/>
            </a:solidFill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81757C07-A6E4-47D4-BEC4-C3983E95DF37}"/>
                  </a:ext>
                </a:extLst>
              </p:cNvPr>
              <p:cNvSpPr/>
              <p:nvPr/>
            </p:nvSpPr>
            <p:spPr>
              <a:xfrm>
                <a:off x="2753308" y="2698109"/>
                <a:ext cx="16875" cy="16875"/>
              </a:xfrm>
              <a:custGeom>
                <a:avLst/>
                <a:gdLst>
                  <a:gd name="connsiteX0" fmla="*/ 0 w 0"/>
                  <a:gd name="connsiteY0" fmla="*/ 0 h 0"/>
                  <a:gd name="connsiteX1" fmla="*/ 68 w 0"/>
                  <a:gd name="connsiteY1" fmla="*/ 253 h 0"/>
                  <a:gd name="connsiteX2" fmla="*/ 135 w 0"/>
                  <a:gd name="connsiteY2" fmla="*/ 253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7" y="84"/>
                      <a:pt x="34" y="186"/>
                      <a:pt x="68" y="253"/>
                    </a:cubicBezTo>
                    <a:lnTo>
                      <a:pt x="135" y="253"/>
                    </a:lnTo>
                    <a:cubicBezTo>
                      <a:pt x="84" y="253"/>
                      <a:pt x="34" y="152"/>
                      <a:pt x="0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6AE5CC51-0CA7-4BCF-86E4-3B675B557E91}"/>
                  </a:ext>
                </a:extLst>
              </p:cNvPr>
              <p:cNvSpPr/>
              <p:nvPr/>
            </p:nvSpPr>
            <p:spPr>
              <a:xfrm>
                <a:off x="2753055" y="2697046"/>
                <a:ext cx="16875" cy="16875"/>
              </a:xfrm>
              <a:custGeom>
                <a:avLst/>
                <a:gdLst>
                  <a:gd name="connsiteX0" fmla="*/ 253 w 0"/>
                  <a:gd name="connsiteY0" fmla="*/ 1063 h 0"/>
                  <a:gd name="connsiteX1" fmla="*/ 0 w 0"/>
                  <a:gd name="connsiteY1" fmla="*/ 0 h 0"/>
                  <a:gd name="connsiteX2" fmla="*/ 253 w 0"/>
                  <a:gd name="connsiteY2" fmla="*/ 10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253" y="1063"/>
                    </a:moveTo>
                    <a:cubicBezTo>
                      <a:pt x="186" y="709"/>
                      <a:pt x="118" y="304"/>
                      <a:pt x="0" y="0"/>
                    </a:cubicBezTo>
                    <a:cubicBezTo>
                      <a:pt x="118" y="338"/>
                      <a:pt x="186" y="776"/>
                      <a:pt x="253" y="106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41CBA39-3DB9-42D3-BA46-E1EFA3A6D258}"/>
                  </a:ext>
                </a:extLst>
              </p:cNvPr>
              <p:cNvSpPr/>
              <p:nvPr/>
            </p:nvSpPr>
            <p:spPr>
              <a:xfrm>
                <a:off x="2960550" y="2698345"/>
                <a:ext cx="16875" cy="16875"/>
              </a:xfrm>
              <a:custGeom>
                <a:avLst/>
                <a:gdLst>
                  <a:gd name="connsiteX0" fmla="*/ 0 w 0"/>
                  <a:gd name="connsiteY0" fmla="*/ 17 h 0"/>
                  <a:gd name="connsiteX1" fmla="*/ 34 w 0"/>
                  <a:gd name="connsiteY1" fmla="*/ 17 h 0"/>
                  <a:gd name="connsiteX2" fmla="*/ 34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17"/>
                    </a:moveTo>
                    <a:lnTo>
                      <a:pt x="34" y="17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AA84AA8D-AB33-46D7-9327-B7268D98D8D8}"/>
                  </a:ext>
                </a:extLst>
              </p:cNvPr>
              <p:cNvSpPr/>
              <p:nvPr/>
            </p:nvSpPr>
            <p:spPr>
              <a:xfrm>
                <a:off x="2960584" y="2698235"/>
                <a:ext cx="16875" cy="16875"/>
              </a:xfrm>
              <a:custGeom>
                <a:avLst/>
                <a:gdLst>
                  <a:gd name="connsiteX0" fmla="*/ 0 w 0"/>
                  <a:gd name="connsiteY0" fmla="*/ 110 h 0"/>
                  <a:gd name="connsiteX1" fmla="*/ 0 w 0"/>
                  <a:gd name="connsiteY1" fmla="*/ 110 h 0"/>
                  <a:gd name="connsiteX2" fmla="*/ 0 w 0"/>
                  <a:gd name="connsiteY2" fmla="*/ 11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110"/>
                    </a:moveTo>
                    <a:cubicBezTo>
                      <a:pt x="67" y="59"/>
                      <a:pt x="67" y="-110"/>
                      <a:pt x="0" y="110"/>
                    </a:cubicBezTo>
                    <a:lnTo>
                      <a:pt x="0" y="11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A676F72-2929-48BE-A5AF-618249D16E33}"/>
                  </a:ext>
                </a:extLst>
              </p:cNvPr>
              <p:cNvSpPr/>
              <p:nvPr/>
            </p:nvSpPr>
            <p:spPr>
              <a:xfrm>
                <a:off x="2523160" y="2467128"/>
                <a:ext cx="523125" cy="506250"/>
              </a:xfrm>
              <a:custGeom>
                <a:avLst/>
                <a:gdLst>
                  <a:gd name="connsiteX0" fmla="*/ 495694 w 523125"/>
                  <a:gd name="connsiteY0" fmla="*/ 72778 h 506250"/>
                  <a:gd name="connsiteX1" fmla="*/ 215383 w 523125"/>
                  <a:gd name="connsiteY1" fmla="*/ 10914 h 506250"/>
                  <a:gd name="connsiteX2" fmla="*/ 37655 w 523125"/>
                  <a:gd name="connsiteY2" fmla="*/ 239840 h 506250"/>
                  <a:gd name="connsiteX3" fmla="*/ 30568 w 523125"/>
                  <a:gd name="connsiteY3" fmla="*/ 266823 h 506250"/>
                  <a:gd name="connsiteX4" fmla="*/ 1813 w 523125"/>
                  <a:gd name="connsiteY4" fmla="*/ 325531 h 506250"/>
                  <a:gd name="connsiteX5" fmla="*/ 1391 w 523125"/>
                  <a:gd name="connsiteY5" fmla="*/ 340297 h 506250"/>
                  <a:gd name="connsiteX6" fmla="*/ 12242 w 523125"/>
                  <a:gd name="connsiteY6" fmla="*/ 350321 h 506250"/>
                  <a:gd name="connsiteX7" fmla="*/ 21624 w 523125"/>
                  <a:gd name="connsiteY7" fmla="*/ 353476 h 506250"/>
                  <a:gd name="connsiteX8" fmla="*/ 34939 w 523125"/>
                  <a:gd name="connsiteY8" fmla="*/ 372410 h 506250"/>
                  <a:gd name="connsiteX9" fmla="*/ 157063 w 523125"/>
                  <a:gd name="connsiteY9" fmla="*/ 513384 h 506250"/>
                  <a:gd name="connsiteX10" fmla="*/ 420566 w 523125"/>
                  <a:gd name="connsiteY10" fmla="*/ 402043 h 506250"/>
                  <a:gd name="connsiteX11" fmla="*/ 495694 w 523125"/>
                  <a:gd name="connsiteY11" fmla="*/ 72778 h 506250"/>
                  <a:gd name="connsiteX12" fmla="*/ 464795 w 523125"/>
                  <a:gd name="connsiteY12" fmla="*/ 218662 h 506250"/>
                  <a:gd name="connsiteX13" fmla="*/ 451903 w 523125"/>
                  <a:gd name="connsiteY13" fmla="*/ 231234 h 506250"/>
                  <a:gd name="connsiteX14" fmla="*/ 437424 w 523125"/>
                  <a:gd name="connsiteY14" fmla="*/ 231234 h 506250"/>
                  <a:gd name="connsiteX15" fmla="*/ 437390 w 523125"/>
                  <a:gd name="connsiteY15" fmla="*/ 231369 h 506250"/>
                  <a:gd name="connsiteX16" fmla="*/ 425510 w 523125"/>
                  <a:gd name="connsiteY16" fmla="*/ 260174 h 506250"/>
                  <a:gd name="connsiteX17" fmla="*/ 435635 w 523125"/>
                  <a:gd name="connsiteY17" fmla="*/ 270384 h 506250"/>
                  <a:gd name="connsiteX18" fmla="*/ 435635 w 523125"/>
                  <a:gd name="connsiteY18" fmla="*/ 288727 h 506250"/>
                  <a:gd name="connsiteX19" fmla="*/ 417005 w 523125"/>
                  <a:gd name="connsiteY19" fmla="*/ 307391 h 506250"/>
                  <a:gd name="connsiteX20" fmla="*/ 398679 w 523125"/>
                  <a:gd name="connsiteY20" fmla="*/ 307391 h 506250"/>
                  <a:gd name="connsiteX21" fmla="*/ 388520 w 523125"/>
                  <a:gd name="connsiteY21" fmla="*/ 297215 h 506250"/>
                  <a:gd name="connsiteX22" fmla="*/ 360407 w 523125"/>
                  <a:gd name="connsiteY22" fmla="*/ 308926 h 506250"/>
                  <a:gd name="connsiteX23" fmla="*/ 360238 w 523125"/>
                  <a:gd name="connsiteY23" fmla="*/ 323338 h 506250"/>
                  <a:gd name="connsiteX24" fmla="*/ 347295 w 523125"/>
                  <a:gd name="connsiteY24" fmla="*/ 336163 h 506250"/>
                  <a:gd name="connsiteX25" fmla="*/ 320919 w 523125"/>
                  <a:gd name="connsiteY25" fmla="*/ 336163 h 506250"/>
                  <a:gd name="connsiteX26" fmla="*/ 311722 w 523125"/>
                  <a:gd name="connsiteY26" fmla="*/ 332349 h 506250"/>
                  <a:gd name="connsiteX27" fmla="*/ 307959 w 523125"/>
                  <a:gd name="connsiteY27" fmla="*/ 323135 h 506250"/>
                  <a:gd name="connsiteX28" fmla="*/ 308111 w 523125"/>
                  <a:gd name="connsiteY28" fmla="*/ 309163 h 506250"/>
                  <a:gd name="connsiteX29" fmla="*/ 279086 w 523125"/>
                  <a:gd name="connsiteY29" fmla="*/ 297215 h 506250"/>
                  <a:gd name="connsiteX30" fmla="*/ 268978 w 523125"/>
                  <a:gd name="connsiteY30" fmla="*/ 307391 h 506250"/>
                  <a:gd name="connsiteX31" fmla="*/ 259798 w 523125"/>
                  <a:gd name="connsiteY31" fmla="*/ 311204 h 506250"/>
                  <a:gd name="connsiteX32" fmla="*/ 250635 w 523125"/>
                  <a:gd name="connsiteY32" fmla="*/ 307391 h 506250"/>
                  <a:gd name="connsiteX33" fmla="*/ 231920 w 523125"/>
                  <a:gd name="connsiteY33" fmla="*/ 288744 h 506250"/>
                  <a:gd name="connsiteX34" fmla="*/ 228157 w 523125"/>
                  <a:gd name="connsiteY34" fmla="*/ 279581 h 506250"/>
                  <a:gd name="connsiteX35" fmla="*/ 231920 w 523125"/>
                  <a:gd name="connsiteY35" fmla="*/ 270418 h 506250"/>
                  <a:gd name="connsiteX36" fmla="*/ 242079 w 523125"/>
                  <a:gd name="connsiteY36" fmla="*/ 260276 h 506250"/>
                  <a:gd name="connsiteX37" fmla="*/ 230233 w 523125"/>
                  <a:gd name="connsiteY37" fmla="*/ 231571 h 506250"/>
                  <a:gd name="connsiteX38" fmla="*/ 230165 w 523125"/>
                  <a:gd name="connsiteY38" fmla="*/ 231251 h 506250"/>
                  <a:gd name="connsiteX39" fmla="*/ 216159 w 523125"/>
                  <a:gd name="connsiteY39" fmla="*/ 231251 h 506250"/>
                  <a:gd name="connsiteX40" fmla="*/ 203334 w 523125"/>
                  <a:gd name="connsiteY40" fmla="*/ 218679 h 506250"/>
                  <a:gd name="connsiteX41" fmla="*/ 203334 w 523125"/>
                  <a:gd name="connsiteY41" fmla="*/ 192253 h 506250"/>
                  <a:gd name="connsiteX42" fmla="*/ 216227 w 523125"/>
                  <a:gd name="connsiteY42" fmla="*/ 179293 h 506250"/>
                  <a:gd name="connsiteX43" fmla="*/ 230368 w 523125"/>
                  <a:gd name="connsiteY43" fmla="*/ 179293 h 506250"/>
                  <a:gd name="connsiteX44" fmla="*/ 230385 w 523125"/>
                  <a:gd name="connsiteY44" fmla="*/ 179259 h 506250"/>
                  <a:gd name="connsiteX45" fmla="*/ 242113 w 523125"/>
                  <a:gd name="connsiteY45" fmla="*/ 150926 h 506250"/>
                  <a:gd name="connsiteX46" fmla="*/ 231920 w 523125"/>
                  <a:gd name="connsiteY46" fmla="*/ 140750 h 506250"/>
                  <a:gd name="connsiteX47" fmla="*/ 231920 w 523125"/>
                  <a:gd name="connsiteY47" fmla="*/ 122424 h 506250"/>
                  <a:gd name="connsiteX48" fmla="*/ 250618 w 523125"/>
                  <a:gd name="connsiteY48" fmla="*/ 103743 h 506250"/>
                  <a:gd name="connsiteX49" fmla="*/ 259798 w 523125"/>
                  <a:gd name="connsiteY49" fmla="*/ 99963 h 506250"/>
                  <a:gd name="connsiteX50" fmla="*/ 268978 w 523125"/>
                  <a:gd name="connsiteY50" fmla="*/ 103743 h 506250"/>
                  <a:gd name="connsiteX51" fmla="*/ 279103 w 523125"/>
                  <a:gd name="connsiteY51" fmla="*/ 113885 h 506250"/>
                  <a:gd name="connsiteX52" fmla="*/ 308162 w 523125"/>
                  <a:gd name="connsiteY52" fmla="*/ 101887 h 506250"/>
                  <a:gd name="connsiteX53" fmla="*/ 307976 w 523125"/>
                  <a:gd name="connsiteY53" fmla="*/ 87729 h 506250"/>
                  <a:gd name="connsiteX54" fmla="*/ 311790 w 523125"/>
                  <a:gd name="connsiteY54" fmla="*/ 78515 h 506250"/>
                  <a:gd name="connsiteX55" fmla="*/ 320987 w 523125"/>
                  <a:gd name="connsiteY55" fmla="*/ 74718 h 506250"/>
                  <a:gd name="connsiteX56" fmla="*/ 347345 w 523125"/>
                  <a:gd name="connsiteY56" fmla="*/ 74718 h 506250"/>
                  <a:gd name="connsiteX57" fmla="*/ 360305 w 523125"/>
                  <a:gd name="connsiteY57" fmla="*/ 87560 h 506250"/>
                  <a:gd name="connsiteX58" fmla="*/ 360474 w 523125"/>
                  <a:gd name="connsiteY58" fmla="*/ 102208 h 506250"/>
                  <a:gd name="connsiteX59" fmla="*/ 388554 w 523125"/>
                  <a:gd name="connsiteY59" fmla="*/ 113936 h 506250"/>
                  <a:gd name="connsiteX60" fmla="*/ 398730 w 523125"/>
                  <a:gd name="connsiteY60" fmla="*/ 103760 h 506250"/>
                  <a:gd name="connsiteX61" fmla="*/ 407910 w 523125"/>
                  <a:gd name="connsiteY61" fmla="*/ 99963 h 506250"/>
                  <a:gd name="connsiteX62" fmla="*/ 417073 w 523125"/>
                  <a:gd name="connsiteY62" fmla="*/ 103743 h 506250"/>
                  <a:gd name="connsiteX63" fmla="*/ 435770 w 523125"/>
                  <a:gd name="connsiteY63" fmla="*/ 122424 h 506250"/>
                  <a:gd name="connsiteX64" fmla="*/ 435770 w 523125"/>
                  <a:gd name="connsiteY64" fmla="*/ 140733 h 506250"/>
                  <a:gd name="connsiteX65" fmla="*/ 425578 w 523125"/>
                  <a:gd name="connsiteY65" fmla="*/ 150909 h 506250"/>
                  <a:gd name="connsiteX66" fmla="*/ 437340 w 523125"/>
                  <a:gd name="connsiteY66" fmla="*/ 179411 h 506250"/>
                  <a:gd name="connsiteX67" fmla="*/ 437374 w 523125"/>
                  <a:gd name="connsiteY67" fmla="*/ 179647 h 506250"/>
                  <a:gd name="connsiteX68" fmla="*/ 451970 w 523125"/>
                  <a:gd name="connsiteY68" fmla="*/ 179647 h 506250"/>
                  <a:gd name="connsiteX69" fmla="*/ 464846 w 523125"/>
                  <a:gd name="connsiteY69" fmla="*/ 192253 h 506250"/>
                  <a:gd name="connsiteX70" fmla="*/ 464846 w 523125"/>
                  <a:gd name="connsiteY70" fmla="*/ 218662 h 506250"/>
                  <a:gd name="connsiteX71" fmla="*/ 464795 w 523125"/>
                  <a:gd name="connsiteY71" fmla="*/ 218662 h 50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23125" h="506250">
                    <a:moveTo>
                      <a:pt x="495694" y="72778"/>
                    </a:moveTo>
                    <a:cubicBezTo>
                      <a:pt x="450485" y="18541"/>
                      <a:pt x="323012" y="-19782"/>
                      <a:pt x="215383" y="10914"/>
                    </a:cubicBezTo>
                    <a:cubicBezTo>
                      <a:pt x="102084" y="43213"/>
                      <a:pt x="45131" y="114256"/>
                      <a:pt x="37655" y="239840"/>
                    </a:cubicBezTo>
                    <a:cubicBezTo>
                      <a:pt x="37099" y="249189"/>
                      <a:pt x="34685" y="258419"/>
                      <a:pt x="30568" y="266823"/>
                    </a:cubicBezTo>
                    <a:lnTo>
                      <a:pt x="1813" y="325531"/>
                    </a:lnTo>
                    <a:cubicBezTo>
                      <a:pt x="-448" y="330138"/>
                      <a:pt x="-600" y="335555"/>
                      <a:pt x="1391" y="340297"/>
                    </a:cubicBezTo>
                    <a:cubicBezTo>
                      <a:pt x="3399" y="345039"/>
                      <a:pt x="7348" y="348701"/>
                      <a:pt x="12242" y="350321"/>
                    </a:cubicBezTo>
                    <a:lnTo>
                      <a:pt x="21624" y="353476"/>
                    </a:lnTo>
                    <a:cubicBezTo>
                      <a:pt x="29758" y="356176"/>
                      <a:pt x="35141" y="363838"/>
                      <a:pt x="34939" y="372410"/>
                    </a:cubicBezTo>
                    <a:cubicBezTo>
                      <a:pt x="32407" y="484747"/>
                      <a:pt x="38212" y="513384"/>
                      <a:pt x="157063" y="513384"/>
                    </a:cubicBezTo>
                    <a:cubicBezTo>
                      <a:pt x="283744" y="513384"/>
                      <a:pt x="267493" y="420217"/>
                      <a:pt x="420566" y="402043"/>
                    </a:cubicBezTo>
                    <a:cubicBezTo>
                      <a:pt x="533730" y="388559"/>
                      <a:pt x="573268" y="165877"/>
                      <a:pt x="495694" y="72778"/>
                    </a:cubicBezTo>
                    <a:close/>
                    <a:moveTo>
                      <a:pt x="464795" y="218662"/>
                    </a:moveTo>
                    <a:cubicBezTo>
                      <a:pt x="464795" y="225817"/>
                      <a:pt x="459075" y="231234"/>
                      <a:pt x="451903" y="231234"/>
                    </a:cubicBezTo>
                    <a:lnTo>
                      <a:pt x="437424" y="231234"/>
                    </a:lnTo>
                    <a:cubicBezTo>
                      <a:pt x="437407" y="231284"/>
                      <a:pt x="437390" y="231318"/>
                      <a:pt x="437390" y="231369"/>
                    </a:cubicBezTo>
                    <a:cubicBezTo>
                      <a:pt x="434809" y="241595"/>
                      <a:pt x="430775" y="251332"/>
                      <a:pt x="425510" y="260174"/>
                    </a:cubicBezTo>
                    <a:lnTo>
                      <a:pt x="435635" y="270384"/>
                    </a:lnTo>
                    <a:cubicBezTo>
                      <a:pt x="440732" y="275429"/>
                      <a:pt x="440732" y="283664"/>
                      <a:pt x="435635" y="288727"/>
                    </a:cubicBezTo>
                    <a:lnTo>
                      <a:pt x="417005" y="307391"/>
                    </a:lnTo>
                    <a:cubicBezTo>
                      <a:pt x="411943" y="312453"/>
                      <a:pt x="403759" y="312453"/>
                      <a:pt x="398679" y="307391"/>
                    </a:cubicBezTo>
                    <a:lnTo>
                      <a:pt x="388520" y="297215"/>
                    </a:lnTo>
                    <a:cubicBezTo>
                      <a:pt x="379880" y="302413"/>
                      <a:pt x="370447" y="306361"/>
                      <a:pt x="360407" y="308926"/>
                    </a:cubicBezTo>
                    <a:cubicBezTo>
                      <a:pt x="360373" y="308926"/>
                      <a:pt x="360339" y="316284"/>
                      <a:pt x="360238" y="323338"/>
                    </a:cubicBezTo>
                    <a:cubicBezTo>
                      <a:pt x="360204" y="330459"/>
                      <a:pt x="354416" y="336163"/>
                      <a:pt x="347295" y="336163"/>
                    </a:cubicBezTo>
                    <a:lnTo>
                      <a:pt x="320919" y="336163"/>
                    </a:lnTo>
                    <a:cubicBezTo>
                      <a:pt x="317460" y="336163"/>
                      <a:pt x="314203" y="334813"/>
                      <a:pt x="311722" y="332349"/>
                    </a:cubicBezTo>
                    <a:cubicBezTo>
                      <a:pt x="309275" y="329885"/>
                      <a:pt x="307909" y="326578"/>
                      <a:pt x="307959" y="323135"/>
                    </a:cubicBezTo>
                    <a:lnTo>
                      <a:pt x="308111" y="309163"/>
                    </a:lnTo>
                    <a:cubicBezTo>
                      <a:pt x="297750" y="306598"/>
                      <a:pt x="288030" y="302531"/>
                      <a:pt x="279086" y="297215"/>
                    </a:cubicBezTo>
                    <a:lnTo>
                      <a:pt x="268978" y="307391"/>
                    </a:lnTo>
                    <a:cubicBezTo>
                      <a:pt x="266531" y="309838"/>
                      <a:pt x="263240" y="311204"/>
                      <a:pt x="259798" y="311204"/>
                    </a:cubicBezTo>
                    <a:cubicBezTo>
                      <a:pt x="256355" y="311204"/>
                      <a:pt x="253065" y="309838"/>
                      <a:pt x="250635" y="307391"/>
                    </a:cubicBezTo>
                    <a:lnTo>
                      <a:pt x="231920" y="288744"/>
                    </a:lnTo>
                    <a:cubicBezTo>
                      <a:pt x="229507" y="286297"/>
                      <a:pt x="228157" y="283023"/>
                      <a:pt x="228157" y="279581"/>
                    </a:cubicBezTo>
                    <a:cubicBezTo>
                      <a:pt x="228157" y="276138"/>
                      <a:pt x="229507" y="272864"/>
                      <a:pt x="231920" y="270418"/>
                    </a:cubicBezTo>
                    <a:lnTo>
                      <a:pt x="242079" y="260276"/>
                    </a:lnTo>
                    <a:cubicBezTo>
                      <a:pt x="236814" y="251450"/>
                      <a:pt x="232781" y="241814"/>
                      <a:pt x="230233" y="231571"/>
                    </a:cubicBezTo>
                    <a:cubicBezTo>
                      <a:pt x="230199" y="231470"/>
                      <a:pt x="230182" y="231369"/>
                      <a:pt x="230165" y="231251"/>
                    </a:cubicBezTo>
                    <a:lnTo>
                      <a:pt x="216159" y="231251"/>
                    </a:lnTo>
                    <a:cubicBezTo>
                      <a:pt x="209021" y="231251"/>
                      <a:pt x="203334" y="225817"/>
                      <a:pt x="203334" y="218679"/>
                    </a:cubicBezTo>
                    <a:lnTo>
                      <a:pt x="203334" y="192253"/>
                    </a:lnTo>
                    <a:cubicBezTo>
                      <a:pt x="203334" y="185098"/>
                      <a:pt x="209089" y="179293"/>
                      <a:pt x="216227" y="179293"/>
                    </a:cubicBezTo>
                    <a:lnTo>
                      <a:pt x="230368" y="179293"/>
                    </a:lnTo>
                    <a:cubicBezTo>
                      <a:pt x="230368" y="179293"/>
                      <a:pt x="230351" y="179293"/>
                      <a:pt x="230385" y="179259"/>
                    </a:cubicBezTo>
                    <a:cubicBezTo>
                      <a:pt x="232916" y="169168"/>
                      <a:pt x="236915" y="159633"/>
                      <a:pt x="242113" y="150926"/>
                    </a:cubicBezTo>
                    <a:lnTo>
                      <a:pt x="231920" y="140750"/>
                    </a:lnTo>
                    <a:cubicBezTo>
                      <a:pt x="226892" y="135688"/>
                      <a:pt x="226892" y="127503"/>
                      <a:pt x="231920" y="122424"/>
                    </a:cubicBezTo>
                    <a:lnTo>
                      <a:pt x="250618" y="103743"/>
                    </a:lnTo>
                    <a:cubicBezTo>
                      <a:pt x="253065" y="101313"/>
                      <a:pt x="256355" y="99963"/>
                      <a:pt x="259798" y="99963"/>
                    </a:cubicBezTo>
                    <a:cubicBezTo>
                      <a:pt x="263240" y="99963"/>
                      <a:pt x="266531" y="101330"/>
                      <a:pt x="268978" y="103743"/>
                    </a:cubicBezTo>
                    <a:lnTo>
                      <a:pt x="279103" y="113885"/>
                    </a:lnTo>
                    <a:cubicBezTo>
                      <a:pt x="288047" y="108536"/>
                      <a:pt x="297767" y="104081"/>
                      <a:pt x="308162" y="101887"/>
                    </a:cubicBezTo>
                    <a:lnTo>
                      <a:pt x="307976" y="87729"/>
                    </a:lnTo>
                    <a:cubicBezTo>
                      <a:pt x="307959" y="84253"/>
                      <a:pt x="309309" y="80979"/>
                      <a:pt x="311790" y="78515"/>
                    </a:cubicBezTo>
                    <a:cubicBezTo>
                      <a:pt x="314237" y="76068"/>
                      <a:pt x="317494" y="74718"/>
                      <a:pt x="320987" y="74718"/>
                    </a:cubicBezTo>
                    <a:lnTo>
                      <a:pt x="347345" y="74718"/>
                    </a:lnTo>
                    <a:cubicBezTo>
                      <a:pt x="354467" y="74718"/>
                      <a:pt x="360272" y="80439"/>
                      <a:pt x="360305" y="87560"/>
                    </a:cubicBezTo>
                    <a:cubicBezTo>
                      <a:pt x="360373" y="94732"/>
                      <a:pt x="360407" y="102191"/>
                      <a:pt x="360474" y="102208"/>
                    </a:cubicBezTo>
                    <a:cubicBezTo>
                      <a:pt x="370498" y="104756"/>
                      <a:pt x="379914" y="108755"/>
                      <a:pt x="388554" y="113936"/>
                    </a:cubicBezTo>
                    <a:lnTo>
                      <a:pt x="398730" y="103760"/>
                    </a:lnTo>
                    <a:cubicBezTo>
                      <a:pt x="401194" y="101330"/>
                      <a:pt x="404467" y="99963"/>
                      <a:pt x="407910" y="99963"/>
                    </a:cubicBezTo>
                    <a:cubicBezTo>
                      <a:pt x="411352" y="99963"/>
                      <a:pt x="414626" y="101330"/>
                      <a:pt x="417073" y="103743"/>
                    </a:cubicBezTo>
                    <a:lnTo>
                      <a:pt x="435770" y="122424"/>
                    </a:lnTo>
                    <a:cubicBezTo>
                      <a:pt x="440782" y="127486"/>
                      <a:pt x="440799" y="135671"/>
                      <a:pt x="435770" y="140733"/>
                    </a:cubicBezTo>
                    <a:lnTo>
                      <a:pt x="425578" y="150909"/>
                    </a:lnTo>
                    <a:cubicBezTo>
                      <a:pt x="430792" y="159616"/>
                      <a:pt x="434809" y="169319"/>
                      <a:pt x="437340" y="179411"/>
                    </a:cubicBezTo>
                    <a:cubicBezTo>
                      <a:pt x="437357" y="179444"/>
                      <a:pt x="437357" y="179647"/>
                      <a:pt x="437374" y="179647"/>
                    </a:cubicBezTo>
                    <a:lnTo>
                      <a:pt x="451970" y="179647"/>
                    </a:lnTo>
                    <a:cubicBezTo>
                      <a:pt x="459125" y="179647"/>
                      <a:pt x="464846" y="185098"/>
                      <a:pt x="464846" y="192253"/>
                    </a:cubicBezTo>
                    <a:lnTo>
                      <a:pt x="464846" y="218662"/>
                    </a:lnTo>
                    <a:lnTo>
                      <a:pt x="464795" y="218662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B69D0FF4-4138-4B19-AD2A-AE7F34849353}"/>
                  </a:ext>
                </a:extLst>
              </p:cNvPr>
              <p:cNvSpPr/>
              <p:nvPr/>
            </p:nvSpPr>
            <p:spPr>
              <a:xfrm>
                <a:off x="2820538" y="2636262"/>
                <a:ext cx="67500" cy="67500"/>
              </a:xfrm>
              <a:custGeom>
                <a:avLst/>
                <a:gdLst>
                  <a:gd name="connsiteX0" fmla="*/ 72866 w 67500"/>
                  <a:gd name="connsiteY0" fmla="*/ 36433 h 67500"/>
                  <a:gd name="connsiteX1" fmla="*/ 36433 w 67500"/>
                  <a:gd name="connsiteY1" fmla="*/ 72866 h 67500"/>
                  <a:gd name="connsiteX2" fmla="*/ 0 w 67500"/>
                  <a:gd name="connsiteY2" fmla="*/ 36433 h 67500"/>
                  <a:gd name="connsiteX3" fmla="*/ 36433 w 67500"/>
                  <a:gd name="connsiteY3" fmla="*/ 0 h 67500"/>
                  <a:gd name="connsiteX4" fmla="*/ 72866 w 67500"/>
                  <a:gd name="connsiteY4" fmla="*/ 36433 h 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0" h="67500">
                    <a:moveTo>
                      <a:pt x="72866" y="36433"/>
                    </a:moveTo>
                    <a:cubicBezTo>
                      <a:pt x="72866" y="56555"/>
                      <a:pt x="56555" y="72866"/>
                      <a:pt x="36433" y="72866"/>
                    </a:cubicBezTo>
                    <a:cubicBezTo>
                      <a:pt x="16312" y="72866"/>
                      <a:pt x="0" y="56555"/>
                      <a:pt x="0" y="36433"/>
                    </a:cubicBezTo>
                    <a:cubicBezTo>
                      <a:pt x="0" y="16312"/>
                      <a:pt x="16312" y="0"/>
                      <a:pt x="36433" y="0"/>
                    </a:cubicBezTo>
                    <a:cubicBezTo>
                      <a:pt x="56555" y="0"/>
                      <a:pt x="72866" y="16312"/>
                      <a:pt x="72866" y="3643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70022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>
            <a:extLst>
              <a:ext uri="{FF2B5EF4-FFF2-40B4-BE49-F238E27FC236}">
                <a16:creationId xmlns:a16="http://schemas.microsoft.com/office/drawing/2014/main" id="{C8EE4B8D-6F0D-4BE8-A246-824FA00B2145}"/>
              </a:ext>
            </a:extLst>
          </p:cNvPr>
          <p:cNvSpPr/>
          <p:nvPr/>
        </p:nvSpPr>
        <p:spPr>
          <a:xfrm>
            <a:off x="6873322" y="810971"/>
            <a:ext cx="3898445" cy="5452761"/>
          </a:xfrm>
          <a:prstGeom prst="rect">
            <a:avLst/>
          </a:prstGeom>
          <a:solidFill>
            <a:schemeClr val="accent1">
              <a:alpha val="10000"/>
            </a:schemeClr>
          </a:solidFill>
          <a:ln w="158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729C3AC-7CA7-4595-A7E9-C4252A67744D}"/>
              </a:ext>
            </a:extLst>
          </p:cNvPr>
          <p:cNvSpPr/>
          <p:nvPr/>
        </p:nvSpPr>
        <p:spPr>
          <a:xfrm>
            <a:off x="1433832" y="810971"/>
            <a:ext cx="3898445" cy="5452761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638DAF-E224-436E-9C0E-D9C2AC0C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算法总体框架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29068AE1-1906-44FD-AB05-EE6B6B5497D3}"/>
              </a:ext>
            </a:extLst>
          </p:cNvPr>
          <p:cNvSpPr/>
          <p:nvPr/>
        </p:nvSpPr>
        <p:spPr bwMode="auto">
          <a:xfrm>
            <a:off x="1935866" y="1590236"/>
            <a:ext cx="1143008" cy="4572032"/>
          </a:xfrm>
          <a:prstGeom prst="rect">
            <a:avLst/>
          </a:prstGeom>
          <a:solidFill>
            <a:srgbClr val="003399">
              <a:alpha val="50000"/>
            </a:srgbClr>
          </a:soli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36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43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Times New Roman" charset="0"/>
              <a:ea typeface="+mn-ea"/>
            </a:endParaRPr>
          </a:p>
        </p:txBody>
      </p:sp>
      <p:sp>
        <p:nvSpPr>
          <p:cNvPr id="138" name="TextBox 4">
            <a:extLst>
              <a:ext uri="{FF2B5EF4-FFF2-40B4-BE49-F238E27FC236}">
                <a16:creationId xmlns:a16="http://schemas.microsoft.com/office/drawing/2014/main" id="{7FAD8B9B-27C6-4586-8A75-18F2952497D8}"/>
              </a:ext>
            </a:extLst>
          </p:cNvPr>
          <p:cNvSpPr txBox="1"/>
          <p:nvPr/>
        </p:nvSpPr>
        <p:spPr>
          <a:xfrm>
            <a:off x="1726319" y="947294"/>
            <a:ext cx="15621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Main key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39" name="TextBox 5">
            <a:extLst>
              <a:ext uri="{FF2B5EF4-FFF2-40B4-BE49-F238E27FC236}">
                <a16:creationId xmlns:a16="http://schemas.microsoft.com/office/drawing/2014/main" id="{A3AAFE36-D4D3-4993-B742-6C3AECAA41D9}"/>
              </a:ext>
            </a:extLst>
          </p:cNvPr>
          <p:cNvSpPr txBox="1"/>
          <p:nvPr/>
        </p:nvSpPr>
        <p:spPr>
          <a:xfrm>
            <a:off x="1539991" y="3956443"/>
            <a:ext cx="1538883" cy="276999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Key Expansion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A2885114-D3EE-4280-A398-47D17CE5DEAA}"/>
              </a:ext>
            </a:extLst>
          </p:cNvPr>
          <p:cNvSpPr/>
          <p:nvPr/>
        </p:nvSpPr>
        <p:spPr bwMode="auto">
          <a:xfrm>
            <a:off x="3507502" y="1590236"/>
            <a:ext cx="1428760" cy="28575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AddRoundKey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141" name="组合 19">
            <a:extLst>
              <a:ext uri="{FF2B5EF4-FFF2-40B4-BE49-F238E27FC236}">
                <a16:creationId xmlns:a16="http://schemas.microsoft.com/office/drawing/2014/main" id="{D36146FF-475C-4F9E-B2A2-101BABA86205}"/>
              </a:ext>
            </a:extLst>
          </p:cNvPr>
          <p:cNvGrpSpPr/>
          <p:nvPr/>
        </p:nvGrpSpPr>
        <p:grpSpPr>
          <a:xfrm>
            <a:off x="3293188" y="1947426"/>
            <a:ext cx="1857388" cy="1214446"/>
            <a:chOff x="2214546" y="2928935"/>
            <a:chExt cx="1857388" cy="1500198"/>
          </a:xfrm>
        </p:grpSpPr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F88CB0DC-F429-4E5E-AE6D-F26A75595916}"/>
                </a:ext>
              </a:extLst>
            </p:cNvPr>
            <p:cNvSpPr/>
            <p:nvPr/>
          </p:nvSpPr>
          <p:spPr bwMode="auto">
            <a:xfrm>
              <a:off x="2214546" y="2928935"/>
              <a:ext cx="1857388" cy="1500198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94D1CDAF-AE4D-4596-8E1A-E7F1CD3B2429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3883EAEB-32A1-43AC-8134-A4714355FA1A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2E9FF1C5-66A5-4811-81D5-E0E2F1D5C1C1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5330047-DEF9-4BA5-B41D-88B594E1CDDF}"/>
                </a:ext>
              </a:extLst>
            </p:cNvPr>
            <p:cNvSpPr/>
            <p:nvPr/>
          </p:nvSpPr>
          <p:spPr bwMode="auto">
            <a:xfrm>
              <a:off x="2357422" y="407194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47" name="组合 20">
            <a:extLst>
              <a:ext uri="{FF2B5EF4-FFF2-40B4-BE49-F238E27FC236}">
                <a16:creationId xmlns:a16="http://schemas.microsoft.com/office/drawing/2014/main" id="{563D4E4B-4D46-494C-8FC6-7FF09680E68B}"/>
              </a:ext>
            </a:extLst>
          </p:cNvPr>
          <p:cNvGrpSpPr/>
          <p:nvPr/>
        </p:nvGrpSpPr>
        <p:grpSpPr>
          <a:xfrm>
            <a:off x="3293188" y="3733376"/>
            <a:ext cx="1857388" cy="1214446"/>
            <a:chOff x="2214546" y="2928934"/>
            <a:chExt cx="1857388" cy="1500198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C9DA2D05-0254-4B1B-8827-720796578691}"/>
                </a:ext>
              </a:extLst>
            </p:cNvPr>
            <p:cNvSpPr/>
            <p:nvPr/>
          </p:nvSpPr>
          <p:spPr bwMode="auto">
            <a:xfrm>
              <a:off x="2214546" y="2928934"/>
              <a:ext cx="1857388" cy="1500198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Round9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996E579C-E403-458E-B110-149C0A4E0BF6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7D094B67-2F01-4A69-BCAB-BC6926370059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7A535888-F347-4AEF-848C-8BBF66EF21DD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FE6D1ACB-3C5D-4528-9085-C79C3F3B5855}"/>
                </a:ext>
              </a:extLst>
            </p:cNvPr>
            <p:cNvSpPr/>
            <p:nvPr/>
          </p:nvSpPr>
          <p:spPr bwMode="auto">
            <a:xfrm>
              <a:off x="2357422" y="407194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53" name="组合 26">
            <a:extLst>
              <a:ext uri="{FF2B5EF4-FFF2-40B4-BE49-F238E27FC236}">
                <a16:creationId xmlns:a16="http://schemas.microsoft.com/office/drawing/2014/main" id="{58437A57-EDEE-4017-A155-8B8C0AC35D2A}"/>
              </a:ext>
            </a:extLst>
          </p:cNvPr>
          <p:cNvGrpSpPr/>
          <p:nvPr/>
        </p:nvGrpSpPr>
        <p:grpSpPr>
          <a:xfrm>
            <a:off x="3293188" y="5090698"/>
            <a:ext cx="1857388" cy="1143008"/>
            <a:chOff x="2214546" y="2928934"/>
            <a:chExt cx="1857388" cy="1214446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7C9BD26-46B8-4411-9740-B0D6247652FA}"/>
                </a:ext>
              </a:extLst>
            </p:cNvPr>
            <p:cNvSpPr/>
            <p:nvPr/>
          </p:nvSpPr>
          <p:spPr bwMode="auto">
            <a:xfrm>
              <a:off x="2214546" y="2928934"/>
              <a:ext cx="1857388" cy="121444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6513DD1C-9AA8-4225-A36A-04E5A83456AF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DEFBE1EA-FA0A-4191-929F-509BE587E7AC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46980BF8-DDAB-41C8-888C-95C761DB0CD5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ED20AECC-78DA-44F1-9DE1-EC4821B2BB3E}"/>
              </a:ext>
            </a:extLst>
          </p:cNvPr>
          <p:cNvCxnSpPr>
            <a:cxnSpLocks/>
            <a:stCxn id="138" idx="2"/>
            <a:endCxn id="137" idx="0"/>
          </p:cNvCxnSpPr>
          <p:nvPr/>
        </p:nvCxnSpPr>
        <p:spPr bwMode="auto">
          <a:xfrm>
            <a:off x="2507370" y="1224293"/>
            <a:ext cx="0" cy="365943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59" name="TextBox 36">
            <a:extLst>
              <a:ext uri="{FF2B5EF4-FFF2-40B4-BE49-F238E27FC236}">
                <a16:creationId xmlns:a16="http://schemas.microsoft.com/office/drawing/2014/main" id="{914EE295-3C95-4146-9443-70DD89BA1555}"/>
              </a:ext>
            </a:extLst>
          </p:cNvPr>
          <p:cNvSpPr txBox="1"/>
          <p:nvPr/>
        </p:nvSpPr>
        <p:spPr>
          <a:xfrm>
            <a:off x="3650378" y="947294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Plaintext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0BC1C679-6DC5-46D3-9783-A4ADB3760B79}"/>
              </a:ext>
            </a:extLst>
          </p:cNvPr>
          <p:cNvCxnSpPr>
            <a:stCxn id="159" idx="2"/>
            <a:endCxn id="140" idx="0"/>
          </p:cNvCxnSpPr>
          <p:nvPr/>
        </p:nvCxnSpPr>
        <p:spPr bwMode="auto">
          <a:xfrm rot="5400000">
            <a:off x="4038911" y="1407264"/>
            <a:ext cx="365943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7D15BAEC-B7CE-4CE2-B8ED-0F7CD0158D34}"/>
              </a:ext>
            </a:extLst>
          </p:cNvPr>
          <p:cNvCxnSpPr>
            <a:endCxn id="140" idx="1"/>
          </p:cNvCxnSpPr>
          <p:nvPr/>
        </p:nvCxnSpPr>
        <p:spPr bwMode="auto">
          <a:xfrm flipV="1">
            <a:off x="2864560" y="1733112"/>
            <a:ext cx="642942" cy="7143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6DD3BA4E-CEF1-45FD-9CB4-3EDED4A40B52}"/>
              </a:ext>
            </a:extLst>
          </p:cNvPr>
          <p:cNvCxnSpPr>
            <a:endCxn id="146" idx="1"/>
          </p:cNvCxnSpPr>
          <p:nvPr/>
        </p:nvCxnSpPr>
        <p:spPr bwMode="auto">
          <a:xfrm flipV="1">
            <a:off x="2864560" y="2988379"/>
            <a:ext cx="571504" cy="30617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F07072B5-90CC-42CC-8DF2-08A86E699A03}"/>
              </a:ext>
            </a:extLst>
          </p:cNvPr>
          <p:cNvCxnSpPr>
            <a:endCxn id="152" idx="1"/>
          </p:cNvCxnSpPr>
          <p:nvPr/>
        </p:nvCxnSpPr>
        <p:spPr bwMode="auto">
          <a:xfrm flipV="1">
            <a:off x="2935998" y="4774330"/>
            <a:ext cx="500066" cy="30616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3F5DDE30-7E62-4146-8115-5C237E0785C7}"/>
              </a:ext>
            </a:extLst>
          </p:cNvPr>
          <p:cNvCxnSpPr>
            <a:endCxn id="157" idx="1"/>
          </p:cNvCxnSpPr>
          <p:nvPr/>
        </p:nvCxnSpPr>
        <p:spPr bwMode="auto">
          <a:xfrm>
            <a:off x="2935998" y="5947954"/>
            <a:ext cx="500066" cy="1680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E462F5DD-C36A-455A-93F0-6766DC79C9A2}"/>
              </a:ext>
            </a:extLst>
          </p:cNvPr>
          <p:cNvSpPr/>
          <p:nvPr/>
        </p:nvSpPr>
        <p:spPr bwMode="auto">
          <a:xfrm>
            <a:off x="3936130" y="3304748"/>
            <a:ext cx="357190" cy="357190"/>
          </a:xfrm>
          <a:prstGeom prst="rect">
            <a:avLst/>
          </a:prstGeom>
          <a:noFill/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2400" dirty="0">
                <a:solidFill>
                  <a:srgbClr val="220011"/>
                </a:solidFill>
                <a:latin typeface="Times New Roman" charset="0"/>
                <a:ea typeface="+mn-ea"/>
              </a:rPr>
              <a:t>…</a:t>
            </a:r>
            <a:endParaRPr lang="zh-CN" altLang="en-US" sz="2400" dirty="0">
              <a:solidFill>
                <a:srgbClr val="220011"/>
              </a:solidFill>
              <a:latin typeface="Times New Roman" charset="0"/>
              <a:ea typeface="+mn-ea"/>
            </a:endParaRPr>
          </a:p>
        </p:txBody>
      </p:sp>
      <p:cxnSp>
        <p:nvCxnSpPr>
          <p:cNvPr id="166" name="肘形连接符 76">
            <a:extLst>
              <a:ext uri="{FF2B5EF4-FFF2-40B4-BE49-F238E27FC236}">
                <a16:creationId xmlns:a16="http://schemas.microsoft.com/office/drawing/2014/main" id="{ACB49B83-18D9-4D69-957E-C6F87012EDF3}"/>
              </a:ext>
            </a:extLst>
          </p:cNvPr>
          <p:cNvCxnSpPr>
            <a:stCxn id="154" idx="2"/>
            <a:endCxn id="177" idx="2"/>
          </p:cNvCxnSpPr>
          <p:nvPr/>
        </p:nvCxnSpPr>
        <p:spPr bwMode="auto">
          <a:xfrm rot="5400000" flipH="1" flipV="1">
            <a:off x="6114989" y="4269161"/>
            <a:ext cx="71438" cy="3857652"/>
          </a:xfrm>
          <a:prstGeom prst="bentConnector3">
            <a:avLst>
              <a:gd name="adj1" fmla="val -319998"/>
            </a:avLst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7" name="TextBox 92">
            <a:extLst>
              <a:ext uri="{FF2B5EF4-FFF2-40B4-BE49-F238E27FC236}">
                <a16:creationId xmlns:a16="http://schemas.microsoft.com/office/drawing/2014/main" id="{5596CFC9-4E66-4184-821B-85E1B122AEB0}"/>
              </a:ext>
            </a:extLst>
          </p:cNvPr>
          <p:cNvSpPr txBox="1"/>
          <p:nvPr/>
        </p:nvSpPr>
        <p:spPr>
          <a:xfrm>
            <a:off x="5561604" y="6125233"/>
            <a:ext cx="11782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Ciphertext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0CACE4A4-446D-49FB-8E54-4CA14CB35C29}"/>
              </a:ext>
            </a:extLst>
          </p:cNvPr>
          <p:cNvCxnSpPr/>
          <p:nvPr/>
        </p:nvCxnSpPr>
        <p:spPr bwMode="auto">
          <a:xfrm>
            <a:off x="5364890" y="1733112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1104F502-9621-42F5-8D6F-8506D28D2B61}"/>
              </a:ext>
            </a:extLst>
          </p:cNvPr>
          <p:cNvCxnSpPr/>
          <p:nvPr/>
        </p:nvCxnSpPr>
        <p:spPr bwMode="auto">
          <a:xfrm>
            <a:off x="5364890" y="2233178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88C381E3-6CF0-4B79-9931-02727D8963B9}"/>
              </a:ext>
            </a:extLst>
          </p:cNvPr>
          <p:cNvCxnSpPr/>
          <p:nvPr/>
        </p:nvCxnSpPr>
        <p:spPr bwMode="auto">
          <a:xfrm>
            <a:off x="5364890" y="2874532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EC2912C5-F7F0-412F-A363-0A21D3F6D30C}"/>
              </a:ext>
            </a:extLst>
          </p:cNvPr>
          <p:cNvCxnSpPr/>
          <p:nvPr/>
        </p:nvCxnSpPr>
        <p:spPr bwMode="auto">
          <a:xfrm>
            <a:off x="5364890" y="4589044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B95242A2-A316-4BB8-ACB5-2A424A8D5094}"/>
              </a:ext>
            </a:extLst>
          </p:cNvPr>
          <p:cNvCxnSpPr/>
          <p:nvPr/>
        </p:nvCxnSpPr>
        <p:spPr bwMode="auto">
          <a:xfrm>
            <a:off x="5364890" y="5376450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2EB02F9E-4959-493D-A9A1-32102D31FF26}"/>
              </a:ext>
            </a:extLst>
          </p:cNvPr>
          <p:cNvCxnSpPr/>
          <p:nvPr/>
        </p:nvCxnSpPr>
        <p:spPr bwMode="auto">
          <a:xfrm>
            <a:off x="5364890" y="5947954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sp>
        <p:nvSpPr>
          <p:cNvPr id="174" name="TextBox 104">
            <a:extLst>
              <a:ext uri="{FF2B5EF4-FFF2-40B4-BE49-F238E27FC236}">
                <a16:creationId xmlns:a16="http://schemas.microsoft.com/office/drawing/2014/main" id="{67445D48-B19E-4E91-82DE-4F0A4C4A9C7F}"/>
              </a:ext>
            </a:extLst>
          </p:cNvPr>
          <p:cNvSpPr txBox="1"/>
          <p:nvPr/>
        </p:nvSpPr>
        <p:spPr>
          <a:xfrm>
            <a:off x="5436328" y="1233046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Inverses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grpSp>
        <p:nvGrpSpPr>
          <p:cNvPr id="176" name="组合 59">
            <a:extLst>
              <a:ext uri="{FF2B5EF4-FFF2-40B4-BE49-F238E27FC236}">
                <a16:creationId xmlns:a16="http://schemas.microsoft.com/office/drawing/2014/main" id="{4321608C-3845-4771-B532-ADB9EFA1015C}"/>
              </a:ext>
            </a:extLst>
          </p:cNvPr>
          <p:cNvGrpSpPr/>
          <p:nvPr/>
        </p:nvGrpSpPr>
        <p:grpSpPr>
          <a:xfrm>
            <a:off x="7007964" y="4233443"/>
            <a:ext cx="1857388" cy="1500198"/>
            <a:chOff x="5000628" y="2296709"/>
            <a:chExt cx="1857388" cy="1275169"/>
          </a:xfrm>
        </p:grpSpPr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86054163-5901-4E89-BCA2-D309AA07631F}"/>
                </a:ext>
              </a:extLst>
            </p:cNvPr>
            <p:cNvSpPr/>
            <p:nvPr/>
          </p:nvSpPr>
          <p:spPr bwMode="auto">
            <a:xfrm>
              <a:off x="5000628" y="2296709"/>
              <a:ext cx="1857388" cy="1275169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0447119A-4934-491D-A339-DF156780406E}"/>
                </a:ext>
              </a:extLst>
            </p:cNvPr>
            <p:cNvSpPr/>
            <p:nvPr/>
          </p:nvSpPr>
          <p:spPr bwMode="auto">
            <a:xfrm>
              <a:off x="5357818" y="2976221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8DFF926C-4FB3-48FF-9FBA-EF62429B49BE}"/>
                </a:ext>
              </a:extLst>
            </p:cNvPr>
            <p:cNvSpPr/>
            <p:nvPr/>
          </p:nvSpPr>
          <p:spPr bwMode="auto">
            <a:xfrm>
              <a:off x="5357818" y="3268267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511E1E5B-6A3A-4B6B-8EDE-858672A8C1E2}"/>
                </a:ext>
              </a:extLst>
            </p:cNvPr>
            <p:cNvSpPr/>
            <p:nvPr/>
          </p:nvSpPr>
          <p:spPr bwMode="auto">
            <a:xfrm>
              <a:off x="5357818" y="2357431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InvAddRoundKey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CFF1EDBF-A8CC-40C0-B884-88DB879663A0}"/>
                </a:ext>
              </a:extLst>
            </p:cNvPr>
            <p:cNvSpPr/>
            <p:nvPr/>
          </p:nvSpPr>
          <p:spPr bwMode="auto">
            <a:xfrm>
              <a:off x="5357818" y="2661043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sp>
        <p:nvSpPr>
          <p:cNvPr id="177" name="矩形 176">
            <a:extLst>
              <a:ext uri="{FF2B5EF4-FFF2-40B4-BE49-F238E27FC236}">
                <a16:creationId xmlns:a16="http://schemas.microsoft.com/office/drawing/2014/main" id="{CF53EDE8-685A-41CB-A2BC-C5A07540D493}"/>
              </a:ext>
            </a:extLst>
          </p:cNvPr>
          <p:cNvSpPr/>
          <p:nvPr/>
        </p:nvSpPr>
        <p:spPr bwMode="auto">
          <a:xfrm>
            <a:off x="7365154" y="5876516"/>
            <a:ext cx="1428760" cy="28575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AddRoundKey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178" name="组合 61">
            <a:extLst>
              <a:ext uri="{FF2B5EF4-FFF2-40B4-BE49-F238E27FC236}">
                <a16:creationId xmlns:a16="http://schemas.microsoft.com/office/drawing/2014/main" id="{7425591D-EF42-404B-A227-419F954C1985}"/>
              </a:ext>
            </a:extLst>
          </p:cNvPr>
          <p:cNvGrpSpPr/>
          <p:nvPr/>
        </p:nvGrpSpPr>
        <p:grpSpPr>
          <a:xfrm>
            <a:off x="7007964" y="2590368"/>
            <a:ext cx="1857388" cy="1214446"/>
            <a:chOff x="5000628" y="2357430"/>
            <a:chExt cx="1857388" cy="1214446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0A0AD944-D9BA-42B5-BCA7-5B6D54DD0C68}"/>
                </a:ext>
              </a:extLst>
            </p:cNvPr>
            <p:cNvSpPr/>
            <p:nvPr/>
          </p:nvSpPr>
          <p:spPr bwMode="auto">
            <a:xfrm>
              <a:off x="5000628" y="2357430"/>
              <a:ext cx="1857388" cy="121444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Round9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B8A877E2-9A39-4A7F-B6EF-CAD556EE61F3}"/>
                </a:ext>
              </a:extLst>
            </p:cNvPr>
            <p:cNvSpPr/>
            <p:nvPr/>
          </p:nvSpPr>
          <p:spPr bwMode="auto">
            <a:xfrm>
              <a:off x="5357818" y="3000372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CDC15700-D2D3-410D-8634-B47E6835B1AD}"/>
                </a:ext>
              </a:extLst>
            </p:cNvPr>
            <p:cNvSpPr/>
            <p:nvPr/>
          </p:nvSpPr>
          <p:spPr bwMode="auto">
            <a:xfrm>
              <a:off x="5357818" y="3286124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1D780E94-5129-4C23-BCDC-A98035914A65}"/>
                </a:ext>
              </a:extLst>
            </p:cNvPr>
            <p:cNvSpPr/>
            <p:nvPr/>
          </p:nvSpPr>
          <p:spPr bwMode="auto">
            <a:xfrm>
              <a:off x="5357818" y="2411859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InvAddRoundKey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2CB62363-1820-4985-9E42-34BDDD79E6F2}"/>
                </a:ext>
              </a:extLst>
            </p:cNvPr>
            <p:cNvSpPr/>
            <p:nvPr/>
          </p:nvSpPr>
          <p:spPr bwMode="auto">
            <a:xfrm>
              <a:off x="5357818" y="2697611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79" name="组合 67">
            <a:extLst>
              <a:ext uri="{FF2B5EF4-FFF2-40B4-BE49-F238E27FC236}">
                <a16:creationId xmlns:a16="http://schemas.microsoft.com/office/drawing/2014/main" id="{5C2D490D-A4FF-4D32-80D1-F1D9B5E723D0}"/>
              </a:ext>
            </a:extLst>
          </p:cNvPr>
          <p:cNvGrpSpPr/>
          <p:nvPr/>
        </p:nvGrpSpPr>
        <p:grpSpPr>
          <a:xfrm>
            <a:off x="7007964" y="1590236"/>
            <a:ext cx="1857388" cy="928694"/>
            <a:chOff x="5000628" y="2643182"/>
            <a:chExt cx="1857388" cy="928694"/>
          </a:xfrm>
        </p:grpSpPr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D3C64A0B-C5AC-43A0-8E39-614B0CAB10FE}"/>
                </a:ext>
              </a:extLst>
            </p:cNvPr>
            <p:cNvSpPr/>
            <p:nvPr/>
          </p:nvSpPr>
          <p:spPr bwMode="auto">
            <a:xfrm>
              <a:off x="5000628" y="2643182"/>
              <a:ext cx="1857388" cy="928694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4EB9707C-572E-4CB3-9302-5B180E71523C}"/>
                </a:ext>
              </a:extLst>
            </p:cNvPr>
            <p:cNvSpPr/>
            <p:nvPr/>
          </p:nvSpPr>
          <p:spPr bwMode="auto">
            <a:xfrm>
              <a:off x="5357818" y="3000372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48F6D73F-0003-40E3-9E9A-88D09282360C}"/>
                </a:ext>
              </a:extLst>
            </p:cNvPr>
            <p:cNvSpPr/>
            <p:nvPr/>
          </p:nvSpPr>
          <p:spPr bwMode="auto">
            <a:xfrm>
              <a:off x="5357818" y="3286124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68E5BE72-2873-40E9-AB20-5907573FE7EE}"/>
                </a:ext>
              </a:extLst>
            </p:cNvPr>
            <p:cNvSpPr/>
            <p:nvPr/>
          </p:nvSpPr>
          <p:spPr bwMode="auto">
            <a:xfrm>
              <a:off x="5357818" y="2714620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sp>
        <p:nvSpPr>
          <p:cNvPr id="180" name="矩形 179">
            <a:extLst>
              <a:ext uri="{FF2B5EF4-FFF2-40B4-BE49-F238E27FC236}">
                <a16:creationId xmlns:a16="http://schemas.microsoft.com/office/drawing/2014/main" id="{4CD11508-AE77-4DF5-B400-17A62A42C453}"/>
              </a:ext>
            </a:extLst>
          </p:cNvPr>
          <p:cNvSpPr/>
          <p:nvPr/>
        </p:nvSpPr>
        <p:spPr bwMode="auto">
          <a:xfrm>
            <a:off x="9151104" y="1590236"/>
            <a:ext cx="1143008" cy="4572032"/>
          </a:xfrm>
          <a:prstGeom prst="rect">
            <a:avLst/>
          </a:prstGeom>
          <a:solidFill>
            <a:srgbClr val="003399">
              <a:alpha val="50000"/>
            </a:srgbClr>
          </a:soli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36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43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Times New Roman" charset="0"/>
              <a:ea typeface="+mn-ea"/>
            </a:endParaRPr>
          </a:p>
        </p:txBody>
      </p: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615AB069-6F6A-4CBE-A426-1FDDC804B511}"/>
              </a:ext>
            </a:extLst>
          </p:cNvPr>
          <p:cNvCxnSpPr>
            <a:endCxn id="193" idx="3"/>
          </p:cNvCxnSpPr>
          <p:nvPr/>
        </p:nvCxnSpPr>
        <p:spPr bwMode="auto">
          <a:xfrm rot="10800000">
            <a:off x="8793914" y="1777336"/>
            <a:ext cx="500066" cy="2721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141BA6B9-7088-453B-AA2D-956A1161A351}"/>
              </a:ext>
            </a:extLst>
          </p:cNvPr>
          <p:cNvCxnSpPr>
            <a:stCxn id="190" idx="0"/>
            <a:endCxn id="186" idx="2"/>
          </p:cNvCxnSpPr>
          <p:nvPr/>
        </p:nvCxnSpPr>
        <p:spPr bwMode="auto">
          <a:xfrm rot="5400000" flipH="1" flipV="1">
            <a:off x="7753687" y="1407265"/>
            <a:ext cx="365943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BB854244-8A84-4BFE-8497-46084BE70139}"/>
              </a:ext>
            </a:extLst>
          </p:cNvPr>
          <p:cNvCxnSpPr>
            <a:endCxn id="197" idx="3"/>
          </p:cNvCxnSpPr>
          <p:nvPr/>
        </p:nvCxnSpPr>
        <p:spPr bwMode="auto">
          <a:xfrm rot="10800000">
            <a:off x="8793914" y="2760460"/>
            <a:ext cx="428628" cy="18709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90C16FDD-DE4E-47D1-85B4-71FDE420B268}"/>
              </a:ext>
            </a:extLst>
          </p:cNvPr>
          <p:cNvCxnSpPr>
            <a:endCxn id="202" idx="3"/>
          </p:cNvCxnSpPr>
          <p:nvPr/>
        </p:nvCxnSpPr>
        <p:spPr bwMode="auto">
          <a:xfrm rot="10800000">
            <a:off x="8793914" y="4440954"/>
            <a:ext cx="428628" cy="292555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FF6444D5-C9EF-47FD-9590-D709456DAC1B}"/>
              </a:ext>
            </a:extLst>
          </p:cNvPr>
          <p:cNvCxnSpPr>
            <a:endCxn id="177" idx="3"/>
          </p:cNvCxnSpPr>
          <p:nvPr/>
        </p:nvCxnSpPr>
        <p:spPr bwMode="auto">
          <a:xfrm rot="10800000">
            <a:off x="8793914" y="6019392"/>
            <a:ext cx="500066" cy="2721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86" name="TextBox 90">
            <a:extLst>
              <a:ext uri="{FF2B5EF4-FFF2-40B4-BE49-F238E27FC236}">
                <a16:creationId xmlns:a16="http://schemas.microsoft.com/office/drawing/2014/main" id="{7E56D370-78B4-4640-8331-6AD0367B5654}"/>
              </a:ext>
            </a:extLst>
          </p:cNvPr>
          <p:cNvSpPr txBox="1"/>
          <p:nvPr/>
        </p:nvSpPr>
        <p:spPr>
          <a:xfrm>
            <a:off x="7365154" y="947294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Plaintext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sp>
        <p:nvSpPr>
          <p:cNvPr id="187" name="TextBox 112">
            <a:extLst>
              <a:ext uri="{FF2B5EF4-FFF2-40B4-BE49-F238E27FC236}">
                <a16:creationId xmlns:a16="http://schemas.microsoft.com/office/drawing/2014/main" id="{9F1962FD-4948-4C2B-8C8E-0EF6EF849C79}"/>
              </a:ext>
            </a:extLst>
          </p:cNvPr>
          <p:cNvSpPr txBox="1"/>
          <p:nvPr/>
        </p:nvSpPr>
        <p:spPr>
          <a:xfrm>
            <a:off x="8918969" y="947294"/>
            <a:ext cx="1607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Main key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93A41076-FCEA-4DCE-94CC-16D481DF078F}"/>
              </a:ext>
            </a:extLst>
          </p:cNvPr>
          <p:cNvCxnSpPr>
            <a:cxnSpLocks/>
            <a:stCxn id="187" idx="2"/>
            <a:endCxn id="180" idx="0"/>
          </p:cNvCxnSpPr>
          <p:nvPr/>
        </p:nvCxnSpPr>
        <p:spPr bwMode="auto">
          <a:xfrm>
            <a:off x="9722608" y="1224293"/>
            <a:ext cx="0" cy="365943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89" name="TextBox 116">
            <a:extLst>
              <a:ext uri="{FF2B5EF4-FFF2-40B4-BE49-F238E27FC236}">
                <a16:creationId xmlns:a16="http://schemas.microsoft.com/office/drawing/2014/main" id="{7540A592-7FDD-4FF5-99A4-FB1DA9282C9A}"/>
              </a:ext>
            </a:extLst>
          </p:cNvPr>
          <p:cNvSpPr txBox="1"/>
          <p:nvPr/>
        </p:nvSpPr>
        <p:spPr>
          <a:xfrm>
            <a:off x="10373692" y="4173184"/>
            <a:ext cx="1538883" cy="276999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Key Expansion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6BCFDB8-C297-4693-B94F-B94413E79706}"/>
              </a:ext>
            </a:extLst>
          </p:cNvPr>
          <p:cNvGrpSpPr/>
          <p:nvPr/>
        </p:nvGrpSpPr>
        <p:grpSpPr>
          <a:xfrm>
            <a:off x="88410" y="1095617"/>
            <a:ext cx="1562102" cy="4414843"/>
            <a:chOff x="88410" y="1095617"/>
            <a:chExt cx="1562102" cy="4414843"/>
          </a:xfrm>
        </p:grpSpPr>
        <p:sp>
          <p:nvSpPr>
            <p:cNvPr id="72" name="TextBox 4">
              <a:extLst>
                <a:ext uri="{FF2B5EF4-FFF2-40B4-BE49-F238E27FC236}">
                  <a16:creationId xmlns:a16="http://schemas.microsoft.com/office/drawing/2014/main" id="{CB770D71-326C-467E-8300-A26563FB000A}"/>
                </a:ext>
              </a:extLst>
            </p:cNvPr>
            <p:cNvSpPr txBox="1"/>
            <p:nvPr/>
          </p:nvSpPr>
          <p:spPr>
            <a:xfrm>
              <a:off x="88410" y="1095617"/>
              <a:ext cx="15621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Encryption</a:t>
              </a:r>
              <a:endParaRPr lang="zh-CN" altLang="en-US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  <p:sp>
          <p:nvSpPr>
            <p:cNvPr id="73" name="任意多边形: 形状 5">
              <a:extLst>
                <a:ext uri="{FF2B5EF4-FFF2-40B4-BE49-F238E27FC236}">
                  <a16:creationId xmlns:a16="http://schemas.microsoft.com/office/drawing/2014/main" id="{D4AF31DC-92FD-4F05-B593-8DFFE3DFF7B9}"/>
                </a:ext>
              </a:extLst>
            </p:cNvPr>
            <p:cNvSpPr/>
            <p:nvPr/>
          </p:nvSpPr>
          <p:spPr>
            <a:xfrm rot="5400000" flipV="1">
              <a:off x="-883278" y="3507693"/>
              <a:ext cx="3751475" cy="254059"/>
            </a:xfrm>
            <a:custGeom>
              <a:avLst/>
              <a:gdLst>
                <a:gd name="connsiteX0" fmla="*/ 0 w 9683261"/>
                <a:gd name="connsiteY0" fmla="*/ 211015 h 211015"/>
                <a:gd name="connsiteX1" fmla="*/ 9683261 w 9683261"/>
                <a:gd name="connsiteY1" fmla="*/ 211015 h 211015"/>
                <a:gd name="connsiteX2" fmla="*/ 9319846 w 9683261"/>
                <a:gd name="connsiteY2" fmla="*/ 0 h 2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3261" h="211015">
                  <a:moveTo>
                    <a:pt x="0" y="211015"/>
                  </a:moveTo>
                  <a:lnTo>
                    <a:pt x="9683261" y="211015"/>
                  </a:lnTo>
                  <a:lnTo>
                    <a:pt x="9319846" y="0"/>
                  </a:ln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53045F1-FDFE-41FC-A95C-E1A49EDE6B84}"/>
              </a:ext>
            </a:extLst>
          </p:cNvPr>
          <p:cNvGrpSpPr/>
          <p:nvPr/>
        </p:nvGrpSpPr>
        <p:grpSpPr>
          <a:xfrm>
            <a:off x="10896486" y="1058267"/>
            <a:ext cx="1562102" cy="4328195"/>
            <a:chOff x="10896486" y="1058267"/>
            <a:chExt cx="1562102" cy="4328195"/>
          </a:xfrm>
        </p:grpSpPr>
        <p:sp>
          <p:nvSpPr>
            <p:cNvPr id="74" name="TextBox 4">
              <a:extLst>
                <a:ext uri="{FF2B5EF4-FFF2-40B4-BE49-F238E27FC236}">
                  <a16:creationId xmlns:a16="http://schemas.microsoft.com/office/drawing/2014/main" id="{96CABA0F-CE44-4F80-A0EA-3193AB5ADBD9}"/>
                </a:ext>
              </a:extLst>
            </p:cNvPr>
            <p:cNvSpPr txBox="1"/>
            <p:nvPr/>
          </p:nvSpPr>
          <p:spPr>
            <a:xfrm>
              <a:off x="10896486" y="1058267"/>
              <a:ext cx="15621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Decryption</a:t>
              </a:r>
              <a:endParaRPr lang="zh-CN" altLang="en-US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  <p:sp>
          <p:nvSpPr>
            <p:cNvPr id="75" name="任意多边形: 形状 5">
              <a:extLst>
                <a:ext uri="{FF2B5EF4-FFF2-40B4-BE49-F238E27FC236}">
                  <a16:creationId xmlns:a16="http://schemas.microsoft.com/office/drawing/2014/main" id="{B87E64F6-2B52-4943-A6B3-270D590FC1A3}"/>
                </a:ext>
              </a:extLst>
            </p:cNvPr>
            <p:cNvSpPr/>
            <p:nvPr/>
          </p:nvSpPr>
          <p:spPr>
            <a:xfrm rot="5400000" flipH="1">
              <a:off x="9317045" y="3383695"/>
              <a:ext cx="3751475" cy="254059"/>
            </a:xfrm>
            <a:custGeom>
              <a:avLst/>
              <a:gdLst>
                <a:gd name="connsiteX0" fmla="*/ 0 w 9683261"/>
                <a:gd name="connsiteY0" fmla="*/ 211015 h 211015"/>
                <a:gd name="connsiteX1" fmla="*/ 9683261 w 9683261"/>
                <a:gd name="connsiteY1" fmla="*/ 211015 h 211015"/>
                <a:gd name="connsiteX2" fmla="*/ 9319846 w 9683261"/>
                <a:gd name="connsiteY2" fmla="*/ 0 h 2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3261" h="211015">
                  <a:moveTo>
                    <a:pt x="0" y="211015"/>
                  </a:moveTo>
                  <a:lnTo>
                    <a:pt x="9683261" y="211015"/>
                  </a:lnTo>
                  <a:lnTo>
                    <a:pt x="9319846" y="0"/>
                  </a:ln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61835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直角三角形 205">
            <a:extLst>
              <a:ext uri="{FF2B5EF4-FFF2-40B4-BE49-F238E27FC236}">
                <a16:creationId xmlns:a16="http://schemas.microsoft.com/office/drawing/2014/main" id="{5E5481C4-BBB2-4345-A515-06AF0F6612BC}"/>
              </a:ext>
            </a:extLst>
          </p:cNvPr>
          <p:cNvSpPr/>
          <p:nvPr/>
        </p:nvSpPr>
        <p:spPr>
          <a:xfrm flipV="1">
            <a:off x="673101" y="958784"/>
            <a:ext cx="1190868" cy="1190868"/>
          </a:xfrm>
          <a:prstGeom prst="rtTriangl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638DAF-E224-436E-9C0E-D9C2AC0C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算法数据结构</a:t>
            </a:r>
          </a:p>
        </p:txBody>
      </p:sp>
      <p:graphicFrame>
        <p:nvGraphicFramePr>
          <p:cNvPr id="98" name="内容占位符 3">
            <a:extLst>
              <a:ext uri="{FF2B5EF4-FFF2-40B4-BE49-F238E27FC236}">
                <a16:creationId xmlns:a16="http://schemas.microsoft.com/office/drawing/2014/main" id="{429E189F-BB6B-4C14-99E0-795EF450D5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812268"/>
              </p:ext>
            </p:extLst>
          </p:nvPr>
        </p:nvGraphicFramePr>
        <p:xfrm>
          <a:off x="2302404" y="2037951"/>
          <a:ext cx="1557324" cy="1476372"/>
        </p:xfrm>
        <a:graphic>
          <a:graphicData uri="http://schemas.openxmlformats.org/drawingml/2006/table">
            <a:tbl>
              <a:tblPr firstRow="1" bandRow="1"/>
              <a:tblGrid>
                <a:gridCol w="389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00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01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02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03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21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22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23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30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31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32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33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200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" name="圆角矩形标注 6">
            <a:extLst>
              <a:ext uri="{FF2B5EF4-FFF2-40B4-BE49-F238E27FC236}">
                <a16:creationId xmlns:a16="http://schemas.microsoft.com/office/drawing/2014/main" id="{584E6EAE-BE90-447C-814A-06F34149D6BF}"/>
              </a:ext>
            </a:extLst>
          </p:cNvPr>
          <p:cNvSpPr/>
          <p:nvPr/>
        </p:nvSpPr>
        <p:spPr bwMode="auto">
          <a:xfrm>
            <a:off x="4005925" y="1786944"/>
            <a:ext cx="1159653" cy="422431"/>
          </a:xfrm>
          <a:prstGeom prst="wedgeRoundRectCallout">
            <a:avLst>
              <a:gd name="adj1" fmla="val -60475"/>
              <a:gd name="adj2" fmla="val 68046"/>
              <a:gd name="adj3" fmla="val 16667"/>
            </a:avLst>
          </a:prstGeom>
          <a:noFill/>
          <a:ln w="3810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A Byte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ACD1C32-F4D3-4081-A76E-542876F401FF}"/>
              </a:ext>
            </a:extLst>
          </p:cNvPr>
          <p:cNvSpPr/>
          <p:nvPr/>
        </p:nvSpPr>
        <p:spPr>
          <a:xfrm>
            <a:off x="6342186" y="958787"/>
            <a:ext cx="5176713" cy="529704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直角三角形 203">
            <a:extLst>
              <a:ext uri="{FF2B5EF4-FFF2-40B4-BE49-F238E27FC236}">
                <a16:creationId xmlns:a16="http://schemas.microsoft.com/office/drawing/2014/main" id="{F5FD554D-62F3-4284-88E4-6601E8BF5977}"/>
              </a:ext>
            </a:extLst>
          </p:cNvPr>
          <p:cNvSpPr/>
          <p:nvPr/>
        </p:nvSpPr>
        <p:spPr>
          <a:xfrm flipV="1">
            <a:off x="6342186" y="958784"/>
            <a:ext cx="1190868" cy="1190868"/>
          </a:xfrm>
          <a:prstGeom prst="rtTriangle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C8B97267-216B-455E-BE98-A274FB6D0CC7}"/>
              </a:ext>
            </a:extLst>
          </p:cNvPr>
          <p:cNvSpPr/>
          <p:nvPr/>
        </p:nvSpPr>
        <p:spPr>
          <a:xfrm>
            <a:off x="673101" y="958786"/>
            <a:ext cx="5176714" cy="529704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3B380BEC-EFBA-4024-A007-59C47FC64E13}"/>
              </a:ext>
            </a:extLst>
          </p:cNvPr>
          <p:cNvSpPr txBox="1"/>
          <p:nvPr/>
        </p:nvSpPr>
        <p:spPr>
          <a:xfrm>
            <a:off x="873985" y="1731380"/>
            <a:ext cx="1353450" cy="4524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a typeface="+mj-ea"/>
              </a:rPr>
              <a:t>state</a:t>
            </a:r>
            <a:r>
              <a:rPr lang="zh-CN" altLang="en-US" sz="2000" b="1" dirty="0">
                <a:solidFill>
                  <a:schemeClr val="accent1"/>
                </a:solidFill>
                <a:ea typeface="+mj-ea"/>
              </a:rPr>
              <a:t>：</a:t>
            </a:r>
            <a:endParaRPr lang="en-US" altLang="zh-CN" sz="2000" b="1" dirty="0">
              <a:solidFill>
                <a:schemeClr val="accent1"/>
              </a:solidFill>
              <a:ea typeface="+mj-ea"/>
            </a:endParaRPr>
          </a:p>
        </p:txBody>
      </p: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F95D2EDC-4AA1-4EB8-ABE3-0D1CEC45F7D4}"/>
              </a:ext>
            </a:extLst>
          </p:cNvPr>
          <p:cNvGrpSpPr/>
          <p:nvPr/>
        </p:nvGrpSpPr>
        <p:grpSpPr>
          <a:xfrm>
            <a:off x="6510909" y="1125776"/>
            <a:ext cx="360000" cy="360000"/>
            <a:chOff x="7296152" y="2228854"/>
            <a:chExt cx="479426" cy="481013"/>
          </a:xfrm>
          <a:solidFill>
            <a:schemeClr val="bg1"/>
          </a:solidFill>
        </p:grpSpPr>
        <p:sp>
          <p:nvSpPr>
            <p:cNvPr id="210" name="Freeform 109">
              <a:extLst>
                <a:ext uri="{FF2B5EF4-FFF2-40B4-BE49-F238E27FC236}">
                  <a16:creationId xmlns:a16="http://schemas.microsoft.com/office/drawing/2014/main" id="{B7B952C1-FE03-4207-87D2-AB025AA5DDCB}"/>
                </a:ext>
              </a:extLst>
            </p:cNvPr>
            <p:cNvSpPr/>
            <p:nvPr/>
          </p:nvSpPr>
          <p:spPr bwMode="auto">
            <a:xfrm>
              <a:off x="7607303" y="2228854"/>
              <a:ext cx="168275" cy="168275"/>
            </a:xfrm>
            <a:custGeom>
              <a:avLst/>
              <a:gdLst>
                <a:gd name="T0" fmla="*/ 2 w 45"/>
                <a:gd name="T1" fmla="*/ 45 h 45"/>
                <a:gd name="T2" fmla="*/ 32 w 45"/>
                <a:gd name="T3" fmla="*/ 45 h 45"/>
                <a:gd name="T4" fmla="*/ 34 w 45"/>
                <a:gd name="T5" fmla="*/ 43 h 45"/>
                <a:gd name="T6" fmla="*/ 32 w 45"/>
                <a:gd name="T7" fmla="*/ 41 h 45"/>
                <a:gd name="T8" fmla="*/ 8 w 45"/>
                <a:gd name="T9" fmla="*/ 41 h 45"/>
                <a:gd name="T10" fmla="*/ 44 w 45"/>
                <a:gd name="T11" fmla="*/ 4 h 45"/>
                <a:gd name="T12" fmla="*/ 44 w 45"/>
                <a:gd name="T13" fmla="*/ 1 h 45"/>
                <a:gd name="T14" fmla="*/ 41 w 45"/>
                <a:gd name="T15" fmla="*/ 1 h 45"/>
                <a:gd name="T16" fmla="*/ 4 w 45"/>
                <a:gd name="T17" fmla="*/ 38 h 45"/>
                <a:gd name="T18" fmla="*/ 4 w 45"/>
                <a:gd name="T19" fmla="*/ 13 h 45"/>
                <a:gd name="T20" fmla="*/ 2 w 45"/>
                <a:gd name="T21" fmla="*/ 11 h 45"/>
                <a:gd name="T22" fmla="*/ 0 w 45"/>
                <a:gd name="T23" fmla="*/ 13 h 45"/>
                <a:gd name="T24" fmla="*/ 0 w 45"/>
                <a:gd name="T25" fmla="*/ 43 h 45"/>
                <a:gd name="T26" fmla="*/ 2 w 45"/>
                <a:gd name="T2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2" y="45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3"/>
                    <a:pt x="45" y="2"/>
                    <a:pt x="44" y="1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1" name="Freeform 110">
              <a:extLst>
                <a:ext uri="{FF2B5EF4-FFF2-40B4-BE49-F238E27FC236}">
                  <a16:creationId xmlns:a16="http://schemas.microsoft.com/office/drawing/2014/main" id="{14143017-8107-45AA-A9C5-557832603E1D}"/>
                </a:ext>
              </a:extLst>
            </p:cNvPr>
            <p:cNvSpPr/>
            <p:nvPr/>
          </p:nvSpPr>
          <p:spPr bwMode="auto">
            <a:xfrm>
              <a:off x="7296152" y="2540004"/>
              <a:ext cx="168275" cy="169863"/>
            </a:xfrm>
            <a:custGeom>
              <a:avLst/>
              <a:gdLst>
                <a:gd name="T0" fmla="*/ 43 w 45"/>
                <a:gd name="T1" fmla="*/ 0 h 45"/>
                <a:gd name="T2" fmla="*/ 13 w 45"/>
                <a:gd name="T3" fmla="*/ 0 h 45"/>
                <a:gd name="T4" fmla="*/ 11 w 45"/>
                <a:gd name="T5" fmla="*/ 2 h 45"/>
                <a:gd name="T6" fmla="*/ 13 w 45"/>
                <a:gd name="T7" fmla="*/ 5 h 45"/>
                <a:gd name="T8" fmla="*/ 37 w 45"/>
                <a:gd name="T9" fmla="*/ 5 h 45"/>
                <a:gd name="T10" fmla="*/ 1 w 45"/>
                <a:gd name="T11" fmla="*/ 41 h 45"/>
                <a:gd name="T12" fmla="*/ 0 w 45"/>
                <a:gd name="T13" fmla="*/ 43 h 45"/>
                <a:gd name="T14" fmla="*/ 1 w 45"/>
                <a:gd name="T15" fmla="*/ 45 h 45"/>
                <a:gd name="T16" fmla="*/ 4 w 45"/>
                <a:gd name="T17" fmla="*/ 45 h 45"/>
                <a:gd name="T18" fmla="*/ 41 w 45"/>
                <a:gd name="T19" fmla="*/ 8 h 45"/>
                <a:gd name="T20" fmla="*/ 41 w 45"/>
                <a:gd name="T21" fmla="*/ 32 h 45"/>
                <a:gd name="T22" fmla="*/ 43 w 45"/>
                <a:gd name="T23" fmla="*/ 34 h 45"/>
                <a:gd name="T24" fmla="*/ 45 w 45"/>
                <a:gd name="T25" fmla="*/ 32 h 45"/>
                <a:gd name="T26" fmla="*/ 45 w 45"/>
                <a:gd name="T27" fmla="*/ 2 h 45"/>
                <a:gd name="T28" fmla="*/ 43 w 45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2" y="45"/>
                    <a:pt x="3" y="45"/>
                    <a:pt x="4" y="45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2" name="Freeform 111">
              <a:extLst>
                <a:ext uri="{FF2B5EF4-FFF2-40B4-BE49-F238E27FC236}">
                  <a16:creationId xmlns:a16="http://schemas.microsoft.com/office/drawing/2014/main" id="{904D0036-854B-48F2-B04F-1386086CC52F}"/>
                </a:ext>
              </a:extLst>
            </p:cNvPr>
            <p:cNvSpPr/>
            <p:nvPr/>
          </p:nvSpPr>
          <p:spPr bwMode="auto">
            <a:xfrm>
              <a:off x="7607303" y="2540004"/>
              <a:ext cx="168275" cy="169863"/>
            </a:xfrm>
            <a:custGeom>
              <a:avLst/>
              <a:gdLst>
                <a:gd name="T0" fmla="*/ 8 w 45"/>
                <a:gd name="T1" fmla="*/ 5 h 45"/>
                <a:gd name="T2" fmla="*/ 32 w 45"/>
                <a:gd name="T3" fmla="*/ 5 h 45"/>
                <a:gd name="T4" fmla="*/ 34 w 45"/>
                <a:gd name="T5" fmla="*/ 2 h 45"/>
                <a:gd name="T6" fmla="*/ 32 w 45"/>
                <a:gd name="T7" fmla="*/ 0 h 45"/>
                <a:gd name="T8" fmla="*/ 2 w 45"/>
                <a:gd name="T9" fmla="*/ 0 h 45"/>
                <a:gd name="T10" fmla="*/ 0 w 45"/>
                <a:gd name="T11" fmla="*/ 2 h 45"/>
                <a:gd name="T12" fmla="*/ 0 w 45"/>
                <a:gd name="T13" fmla="*/ 32 h 45"/>
                <a:gd name="T14" fmla="*/ 2 w 45"/>
                <a:gd name="T15" fmla="*/ 34 h 45"/>
                <a:gd name="T16" fmla="*/ 4 w 45"/>
                <a:gd name="T17" fmla="*/ 32 h 45"/>
                <a:gd name="T18" fmla="*/ 4 w 45"/>
                <a:gd name="T19" fmla="*/ 8 h 45"/>
                <a:gd name="T20" fmla="*/ 41 w 45"/>
                <a:gd name="T21" fmla="*/ 45 h 45"/>
                <a:gd name="T22" fmla="*/ 43 w 45"/>
                <a:gd name="T23" fmla="*/ 45 h 45"/>
                <a:gd name="T24" fmla="*/ 44 w 45"/>
                <a:gd name="T25" fmla="*/ 45 h 45"/>
                <a:gd name="T26" fmla="*/ 44 w 45"/>
                <a:gd name="T27" fmla="*/ 41 h 45"/>
                <a:gd name="T28" fmla="*/ 8 w 45"/>
                <a:gd name="T29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8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4" y="4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3" y="45"/>
                    <a:pt x="44" y="45"/>
                    <a:pt x="44" y="45"/>
                  </a:cubicBezTo>
                  <a:cubicBezTo>
                    <a:pt x="45" y="44"/>
                    <a:pt x="45" y="42"/>
                    <a:pt x="44" y="41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3" name="Freeform 112">
              <a:extLst>
                <a:ext uri="{FF2B5EF4-FFF2-40B4-BE49-F238E27FC236}">
                  <a16:creationId xmlns:a16="http://schemas.microsoft.com/office/drawing/2014/main" id="{B182291E-F2D6-4155-B6FC-DC7AE33D0BD3}"/>
                </a:ext>
              </a:extLst>
            </p:cNvPr>
            <p:cNvSpPr/>
            <p:nvPr/>
          </p:nvSpPr>
          <p:spPr bwMode="auto">
            <a:xfrm>
              <a:off x="7296152" y="2228854"/>
              <a:ext cx="168275" cy="168275"/>
            </a:xfrm>
            <a:custGeom>
              <a:avLst/>
              <a:gdLst>
                <a:gd name="T0" fmla="*/ 43 w 45"/>
                <a:gd name="T1" fmla="*/ 11 h 45"/>
                <a:gd name="T2" fmla="*/ 41 w 45"/>
                <a:gd name="T3" fmla="*/ 13 h 45"/>
                <a:gd name="T4" fmla="*/ 41 w 45"/>
                <a:gd name="T5" fmla="*/ 38 h 45"/>
                <a:gd name="T6" fmla="*/ 4 w 45"/>
                <a:gd name="T7" fmla="*/ 1 h 45"/>
                <a:gd name="T8" fmla="*/ 1 w 45"/>
                <a:gd name="T9" fmla="*/ 1 h 45"/>
                <a:gd name="T10" fmla="*/ 0 w 45"/>
                <a:gd name="T11" fmla="*/ 2 h 45"/>
                <a:gd name="T12" fmla="*/ 1 w 45"/>
                <a:gd name="T13" fmla="*/ 4 h 45"/>
                <a:gd name="T14" fmla="*/ 37 w 45"/>
                <a:gd name="T15" fmla="*/ 41 h 45"/>
                <a:gd name="T16" fmla="*/ 13 w 45"/>
                <a:gd name="T17" fmla="*/ 41 h 45"/>
                <a:gd name="T18" fmla="*/ 12 w 45"/>
                <a:gd name="T19" fmla="*/ 41 h 45"/>
                <a:gd name="T20" fmla="*/ 11 w 45"/>
                <a:gd name="T21" fmla="*/ 43 h 45"/>
                <a:gd name="T22" fmla="*/ 13 w 45"/>
                <a:gd name="T23" fmla="*/ 45 h 45"/>
                <a:gd name="T24" fmla="*/ 43 w 45"/>
                <a:gd name="T25" fmla="*/ 45 h 45"/>
                <a:gd name="T26" fmla="*/ 45 w 45"/>
                <a:gd name="T27" fmla="*/ 43 h 45"/>
                <a:gd name="T28" fmla="*/ 45 w 45"/>
                <a:gd name="T29" fmla="*/ 13 h 45"/>
                <a:gd name="T30" fmla="*/ 43 w 45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45">
                  <a:moveTo>
                    <a:pt x="43" y="11"/>
                  </a:moveTo>
                  <a:cubicBezTo>
                    <a:pt x="42" y="11"/>
                    <a:pt x="41" y="12"/>
                    <a:pt x="41" y="13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2" y="41"/>
                    <a:pt x="12" y="41"/>
                  </a:cubicBezTo>
                  <a:cubicBezTo>
                    <a:pt x="11" y="42"/>
                    <a:pt x="11" y="42"/>
                    <a:pt x="11" y="43"/>
                  </a:cubicBezTo>
                  <a:cubicBezTo>
                    <a:pt x="11" y="44"/>
                    <a:pt x="12" y="45"/>
                    <a:pt x="1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4" y="11"/>
                    <a:pt x="4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32B8D8F7-189F-4949-8D5D-25C26DC01AC7}"/>
              </a:ext>
            </a:extLst>
          </p:cNvPr>
          <p:cNvGrpSpPr/>
          <p:nvPr/>
        </p:nvGrpSpPr>
        <p:grpSpPr>
          <a:xfrm>
            <a:off x="844323" y="1125776"/>
            <a:ext cx="360000" cy="360000"/>
            <a:chOff x="6334127" y="2228854"/>
            <a:chExt cx="481013" cy="481013"/>
          </a:xfrm>
          <a:solidFill>
            <a:schemeClr val="bg1"/>
          </a:solidFill>
        </p:grpSpPr>
        <p:sp>
          <p:nvSpPr>
            <p:cNvPr id="215" name="Freeform 113">
              <a:extLst>
                <a:ext uri="{FF2B5EF4-FFF2-40B4-BE49-F238E27FC236}">
                  <a16:creationId xmlns:a16="http://schemas.microsoft.com/office/drawing/2014/main" id="{C7CEFCEC-3974-44A8-A4D6-35715A3D0B09}"/>
                </a:ext>
              </a:extLst>
            </p:cNvPr>
            <p:cNvSpPr/>
            <p:nvPr/>
          </p:nvSpPr>
          <p:spPr bwMode="auto">
            <a:xfrm>
              <a:off x="6645277" y="2228854"/>
              <a:ext cx="169863" cy="173038"/>
            </a:xfrm>
            <a:custGeom>
              <a:avLst/>
              <a:gdLst>
                <a:gd name="T0" fmla="*/ 4 w 45"/>
                <a:gd name="T1" fmla="*/ 45 h 46"/>
                <a:gd name="T2" fmla="*/ 40 w 45"/>
                <a:gd name="T3" fmla="*/ 8 h 46"/>
                <a:gd name="T4" fmla="*/ 40 w 45"/>
                <a:gd name="T5" fmla="*/ 32 h 46"/>
                <a:gd name="T6" fmla="*/ 43 w 45"/>
                <a:gd name="T7" fmla="*/ 34 h 46"/>
                <a:gd name="T8" fmla="*/ 45 w 45"/>
                <a:gd name="T9" fmla="*/ 32 h 46"/>
                <a:gd name="T10" fmla="*/ 45 w 45"/>
                <a:gd name="T11" fmla="*/ 2 h 46"/>
                <a:gd name="T12" fmla="*/ 43 w 45"/>
                <a:gd name="T13" fmla="*/ 0 h 46"/>
                <a:gd name="T14" fmla="*/ 13 w 45"/>
                <a:gd name="T15" fmla="*/ 0 h 46"/>
                <a:gd name="T16" fmla="*/ 11 w 45"/>
                <a:gd name="T17" fmla="*/ 2 h 46"/>
                <a:gd name="T18" fmla="*/ 13 w 45"/>
                <a:gd name="T19" fmla="*/ 5 h 46"/>
                <a:gd name="T20" fmla="*/ 37 w 45"/>
                <a:gd name="T21" fmla="*/ 5 h 46"/>
                <a:gd name="T22" fmla="*/ 1 w 45"/>
                <a:gd name="T23" fmla="*/ 41 h 46"/>
                <a:gd name="T24" fmla="*/ 0 w 45"/>
                <a:gd name="T25" fmla="*/ 43 h 46"/>
                <a:gd name="T26" fmla="*/ 1 w 45"/>
                <a:gd name="T27" fmla="*/ 45 h 46"/>
                <a:gd name="T28" fmla="*/ 4 w 45"/>
                <a:gd name="T2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4" y="45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3"/>
                    <a:pt x="41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1" y="46"/>
                    <a:pt x="3" y="46"/>
                    <a:pt x="4" y="4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6" name="Freeform 114">
              <a:extLst>
                <a:ext uri="{FF2B5EF4-FFF2-40B4-BE49-F238E27FC236}">
                  <a16:creationId xmlns:a16="http://schemas.microsoft.com/office/drawing/2014/main" id="{D50C2124-ADE9-4B18-8835-F189C37475E2}"/>
                </a:ext>
              </a:extLst>
            </p:cNvPr>
            <p:cNvSpPr/>
            <p:nvPr/>
          </p:nvSpPr>
          <p:spPr bwMode="auto">
            <a:xfrm>
              <a:off x="6334127" y="2540004"/>
              <a:ext cx="169863" cy="169863"/>
            </a:xfrm>
            <a:custGeom>
              <a:avLst/>
              <a:gdLst>
                <a:gd name="T0" fmla="*/ 41 w 45"/>
                <a:gd name="T1" fmla="*/ 1 h 45"/>
                <a:gd name="T2" fmla="*/ 5 w 45"/>
                <a:gd name="T3" fmla="*/ 37 h 45"/>
                <a:gd name="T4" fmla="*/ 5 w 45"/>
                <a:gd name="T5" fmla="*/ 13 h 45"/>
                <a:gd name="T6" fmla="*/ 2 w 45"/>
                <a:gd name="T7" fmla="*/ 11 h 45"/>
                <a:gd name="T8" fmla="*/ 0 w 45"/>
                <a:gd name="T9" fmla="*/ 13 h 45"/>
                <a:gd name="T10" fmla="*/ 0 w 45"/>
                <a:gd name="T11" fmla="*/ 43 h 45"/>
                <a:gd name="T12" fmla="*/ 2 w 45"/>
                <a:gd name="T13" fmla="*/ 45 h 45"/>
                <a:gd name="T14" fmla="*/ 32 w 45"/>
                <a:gd name="T15" fmla="*/ 45 h 45"/>
                <a:gd name="T16" fmla="*/ 34 w 45"/>
                <a:gd name="T17" fmla="*/ 43 h 45"/>
                <a:gd name="T18" fmla="*/ 32 w 45"/>
                <a:gd name="T19" fmla="*/ 41 h 45"/>
                <a:gd name="T20" fmla="*/ 8 w 45"/>
                <a:gd name="T21" fmla="*/ 41 h 45"/>
                <a:gd name="T22" fmla="*/ 44 w 45"/>
                <a:gd name="T23" fmla="*/ 4 h 45"/>
                <a:gd name="T24" fmla="*/ 45 w 45"/>
                <a:gd name="T25" fmla="*/ 2 h 45"/>
                <a:gd name="T26" fmla="*/ 44 w 45"/>
                <a:gd name="T27" fmla="*/ 1 h 45"/>
                <a:gd name="T28" fmla="*/ 41 w 45"/>
                <a:gd name="T2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1" y="1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4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3"/>
                    <a:pt x="45" y="2"/>
                  </a:cubicBezTo>
                  <a:cubicBezTo>
                    <a:pt x="45" y="2"/>
                    <a:pt x="45" y="1"/>
                    <a:pt x="44" y="1"/>
                  </a:cubicBezTo>
                  <a:cubicBezTo>
                    <a:pt x="44" y="0"/>
                    <a:pt x="42" y="0"/>
                    <a:pt x="4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7" name="Freeform 115">
              <a:extLst>
                <a:ext uri="{FF2B5EF4-FFF2-40B4-BE49-F238E27FC236}">
                  <a16:creationId xmlns:a16="http://schemas.microsoft.com/office/drawing/2014/main" id="{1D41B5BF-D3A6-4956-BB61-2C12D68A354C}"/>
                </a:ext>
              </a:extLst>
            </p:cNvPr>
            <p:cNvSpPr/>
            <p:nvPr/>
          </p:nvSpPr>
          <p:spPr bwMode="auto">
            <a:xfrm>
              <a:off x="6645277" y="2540004"/>
              <a:ext cx="169863" cy="169863"/>
            </a:xfrm>
            <a:custGeom>
              <a:avLst/>
              <a:gdLst>
                <a:gd name="T0" fmla="*/ 43 w 45"/>
                <a:gd name="T1" fmla="*/ 11 h 45"/>
                <a:gd name="T2" fmla="*/ 40 w 45"/>
                <a:gd name="T3" fmla="*/ 13 h 45"/>
                <a:gd name="T4" fmla="*/ 40 w 45"/>
                <a:gd name="T5" fmla="*/ 37 h 45"/>
                <a:gd name="T6" fmla="*/ 4 w 45"/>
                <a:gd name="T7" fmla="*/ 1 h 45"/>
                <a:gd name="T8" fmla="*/ 1 w 45"/>
                <a:gd name="T9" fmla="*/ 1 h 45"/>
                <a:gd name="T10" fmla="*/ 0 w 45"/>
                <a:gd name="T11" fmla="*/ 2 h 45"/>
                <a:gd name="T12" fmla="*/ 1 w 45"/>
                <a:gd name="T13" fmla="*/ 4 h 45"/>
                <a:gd name="T14" fmla="*/ 37 w 45"/>
                <a:gd name="T15" fmla="*/ 41 h 45"/>
                <a:gd name="T16" fmla="*/ 13 w 45"/>
                <a:gd name="T17" fmla="*/ 41 h 45"/>
                <a:gd name="T18" fmla="*/ 11 w 45"/>
                <a:gd name="T19" fmla="*/ 43 h 45"/>
                <a:gd name="T20" fmla="*/ 13 w 45"/>
                <a:gd name="T21" fmla="*/ 45 h 45"/>
                <a:gd name="T22" fmla="*/ 43 w 45"/>
                <a:gd name="T23" fmla="*/ 45 h 45"/>
                <a:gd name="T24" fmla="*/ 45 w 45"/>
                <a:gd name="T25" fmla="*/ 43 h 45"/>
                <a:gd name="T26" fmla="*/ 45 w 45"/>
                <a:gd name="T27" fmla="*/ 13 h 45"/>
                <a:gd name="T28" fmla="*/ 43 w 45"/>
                <a:gd name="T2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11"/>
                  </a:moveTo>
                  <a:cubicBezTo>
                    <a:pt x="41" y="11"/>
                    <a:pt x="40" y="12"/>
                    <a:pt x="40" y="1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1" y="42"/>
                    <a:pt x="11" y="43"/>
                  </a:cubicBezTo>
                  <a:cubicBezTo>
                    <a:pt x="11" y="44"/>
                    <a:pt x="12" y="45"/>
                    <a:pt x="1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4" y="11"/>
                    <a:pt x="4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8" name="Freeform 116">
              <a:extLst>
                <a:ext uri="{FF2B5EF4-FFF2-40B4-BE49-F238E27FC236}">
                  <a16:creationId xmlns:a16="http://schemas.microsoft.com/office/drawing/2014/main" id="{9E30AC99-B131-420A-AF6A-8917D96AF415}"/>
                </a:ext>
              </a:extLst>
            </p:cNvPr>
            <p:cNvSpPr/>
            <p:nvPr/>
          </p:nvSpPr>
          <p:spPr bwMode="auto">
            <a:xfrm>
              <a:off x="6334127" y="2228854"/>
              <a:ext cx="169863" cy="173038"/>
            </a:xfrm>
            <a:custGeom>
              <a:avLst/>
              <a:gdLst>
                <a:gd name="T0" fmla="*/ 8 w 45"/>
                <a:gd name="T1" fmla="*/ 5 h 46"/>
                <a:gd name="T2" fmla="*/ 32 w 45"/>
                <a:gd name="T3" fmla="*/ 5 h 46"/>
                <a:gd name="T4" fmla="*/ 34 w 45"/>
                <a:gd name="T5" fmla="*/ 2 h 46"/>
                <a:gd name="T6" fmla="*/ 32 w 45"/>
                <a:gd name="T7" fmla="*/ 0 h 46"/>
                <a:gd name="T8" fmla="*/ 2 w 45"/>
                <a:gd name="T9" fmla="*/ 0 h 46"/>
                <a:gd name="T10" fmla="*/ 0 w 45"/>
                <a:gd name="T11" fmla="*/ 2 h 46"/>
                <a:gd name="T12" fmla="*/ 0 w 45"/>
                <a:gd name="T13" fmla="*/ 32 h 46"/>
                <a:gd name="T14" fmla="*/ 2 w 45"/>
                <a:gd name="T15" fmla="*/ 34 h 46"/>
                <a:gd name="T16" fmla="*/ 5 w 45"/>
                <a:gd name="T17" fmla="*/ 32 h 46"/>
                <a:gd name="T18" fmla="*/ 5 w 45"/>
                <a:gd name="T19" fmla="*/ 8 h 46"/>
                <a:gd name="T20" fmla="*/ 41 w 45"/>
                <a:gd name="T21" fmla="*/ 45 h 46"/>
                <a:gd name="T22" fmla="*/ 44 w 45"/>
                <a:gd name="T23" fmla="*/ 45 h 46"/>
                <a:gd name="T24" fmla="*/ 45 w 45"/>
                <a:gd name="T25" fmla="*/ 43 h 46"/>
                <a:gd name="T26" fmla="*/ 44 w 45"/>
                <a:gd name="T27" fmla="*/ 41 h 46"/>
                <a:gd name="T28" fmla="*/ 8 w 45"/>
                <a:gd name="T29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8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4" y="4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4" y="34"/>
                    <a:pt x="5" y="33"/>
                    <a:pt x="5" y="32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2" y="46"/>
                    <a:pt x="44" y="46"/>
                    <a:pt x="44" y="45"/>
                  </a:cubicBezTo>
                  <a:cubicBezTo>
                    <a:pt x="45" y="44"/>
                    <a:pt x="45" y="44"/>
                    <a:pt x="45" y="43"/>
                  </a:cubicBezTo>
                  <a:cubicBezTo>
                    <a:pt x="45" y="42"/>
                    <a:pt x="45" y="42"/>
                    <a:pt x="44" y="41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19" name="圆角矩形标注 6">
            <a:extLst>
              <a:ext uri="{FF2B5EF4-FFF2-40B4-BE49-F238E27FC236}">
                <a16:creationId xmlns:a16="http://schemas.microsoft.com/office/drawing/2014/main" id="{F8DB4462-F97C-4A7E-A320-FA2115D80564}"/>
              </a:ext>
            </a:extLst>
          </p:cNvPr>
          <p:cNvSpPr/>
          <p:nvPr/>
        </p:nvSpPr>
        <p:spPr bwMode="auto">
          <a:xfrm>
            <a:off x="779285" y="2736434"/>
            <a:ext cx="1159653" cy="422431"/>
          </a:xfrm>
          <a:prstGeom prst="wedgeRoundRectCallout">
            <a:avLst>
              <a:gd name="adj1" fmla="val 80846"/>
              <a:gd name="adj2" fmla="val -44393"/>
              <a:gd name="adj3" fmla="val 16667"/>
            </a:avLst>
          </a:prstGeom>
          <a:noFill/>
          <a:ln w="381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A Word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23986D9-F1CF-445B-8720-DA2CD755AA2B}"/>
              </a:ext>
            </a:extLst>
          </p:cNvPr>
          <p:cNvGrpSpPr/>
          <p:nvPr/>
        </p:nvGrpSpPr>
        <p:grpSpPr>
          <a:xfrm>
            <a:off x="6342186" y="1696195"/>
            <a:ext cx="4792789" cy="3179868"/>
            <a:chOff x="6342186" y="1696195"/>
            <a:chExt cx="4792789" cy="317986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AA5FE03-13E5-47B6-91AC-D5B5A987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4087" y="3237041"/>
              <a:ext cx="4560888" cy="1639022"/>
            </a:xfrm>
            <a:prstGeom prst="rect">
              <a:avLst/>
            </a:prstGeom>
          </p:spPr>
        </p:pic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EAE206D6-115B-49F9-90F9-1775FB23AD7F}"/>
                </a:ext>
              </a:extLst>
            </p:cNvPr>
            <p:cNvSpPr txBox="1"/>
            <p:nvPr/>
          </p:nvSpPr>
          <p:spPr>
            <a:xfrm>
              <a:off x="6342186" y="1696195"/>
              <a:ext cx="2241376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spc="300" dirty="0">
                  <a:solidFill>
                    <a:schemeClr val="accent4"/>
                  </a:solidFill>
                  <a:ea typeface="+mj-ea"/>
                </a:rPr>
                <a:t>关键参数：</a:t>
              </a:r>
              <a:endParaRPr lang="en-US" altLang="zh-CN" sz="2000" b="1" spc="300" dirty="0">
                <a:solidFill>
                  <a:schemeClr val="accent4"/>
                </a:solidFill>
                <a:ea typeface="+mj-ea"/>
              </a:endParaRPr>
            </a:p>
          </p:txBody>
        </p:sp>
        <p:sp>
          <p:nvSpPr>
            <p:cNvPr id="220" name="TextBox 5">
              <a:extLst>
                <a:ext uri="{FF2B5EF4-FFF2-40B4-BE49-F238E27FC236}">
                  <a16:creationId xmlns:a16="http://schemas.microsoft.com/office/drawing/2014/main" id="{67F3FB9C-7306-488D-A427-325406BEF4B9}"/>
                </a:ext>
              </a:extLst>
            </p:cNvPr>
            <p:cNvSpPr txBox="1"/>
            <p:nvPr/>
          </p:nvSpPr>
          <p:spPr>
            <a:xfrm>
              <a:off x="6510909" y="2223184"/>
              <a:ext cx="39602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 err="1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Nk</a:t>
              </a:r>
              <a:r>
                <a:rPr lang="zh-CN" altLang="en-US" sz="2000" dirty="0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：密钥长度（单位：</a:t>
              </a:r>
              <a:r>
                <a:rPr lang="en-US" altLang="zh-CN" sz="2000" dirty="0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Word</a:t>
              </a:r>
              <a:r>
                <a:rPr lang="zh-CN" altLang="en-US" sz="2000" dirty="0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）</a:t>
              </a:r>
              <a:endParaRPr lang="en-US" altLang="zh-CN" sz="20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Nb</a:t>
              </a:r>
              <a:r>
                <a:rPr lang="zh-CN" altLang="en-US" sz="2000" dirty="0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：分组长度（单位：</a:t>
              </a:r>
              <a:r>
                <a:rPr lang="en-US" altLang="zh-CN" sz="2000" dirty="0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Word</a:t>
              </a:r>
              <a:r>
                <a:rPr lang="zh-CN" altLang="en-US" sz="2000" dirty="0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）</a:t>
              </a:r>
              <a:endParaRPr lang="en-US" altLang="zh-CN" sz="20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Nr</a:t>
              </a:r>
              <a:r>
                <a:rPr lang="zh-CN" altLang="en-US" sz="2000" dirty="0">
                  <a:solidFill>
                    <a:srgbClr val="220011"/>
                  </a:solidFill>
                  <a:latin typeface="Comic Sans MS" pitchFamily="66" charset="0"/>
                  <a:ea typeface="+mn-ea"/>
                </a:rPr>
                <a:t>：轮数</a:t>
              </a:r>
            </a:p>
          </p:txBody>
        </p:sp>
      </p:grpSp>
      <p:graphicFrame>
        <p:nvGraphicFramePr>
          <p:cNvPr id="24" name="内容占位符 3">
            <a:extLst>
              <a:ext uri="{FF2B5EF4-FFF2-40B4-BE49-F238E27FC236}">
                <a16:creationId xmlns:a16="http://schemas.microsoft.com/office/drawing/2014/main" id="{C0725954-7FB9-478D-94D0-DA55E50F6E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6208869"/>
              </p:ext>
            </p:extLst>
          </p:nvPr>
        </p:nvGraphicFramePr>
        <p:xfrm>
          <a:off x="2302404" y="4056553"/>
          <a:ext cx="389331" cy="1476372"/>
        </p:xfrm>
        <a:graphic>
          <a:graphicData uri="http://schemas.openxmlformats.org/drawingml/2006/table">
            <a:tbl>
              <a:tblPr firstRow="1" bandRow="1"/>
              <a:tblGrid>
                <a:gridCol w="389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89351A76-3057-486A-B19F-4F8F33CCB2F2}"/>
              </a:ext>
            </a:extLst>
          </p:cNvPr>
          <p:cNvSpPr txBox="1"/>
          <p:nvPr/>
        </p:nvSpPr>
        <p:spPr>
          <a:xfrm>
            <a:off x="670111" y="3830336"/>
            <a:ext cx="155732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a typeface="+mj-ea"/>
              </a:rPr>
              <a:t>plaintext</a:t>
            </a:r>
            <a:r>
              <a:rPr lang="zh-CN" altLang="en-US" sz="2000" b="1" dirty="0">
                <a:solidFill>
                  <a:schemeClr val="accent1"/>
                </a:solidFill>
                <a:ea typeface="+mj-ea"/>
              </a:rPr>
              <a:t>：</a:t>
            </a:r>
            <a:endParaRPr lang="en-US" altLang="zh-CN" sz="20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A9E1497-1F58-40D0-BC2A-070881202F47}"/>
              </a:ext>
            </a:extLst>
          </p:cNvPr>
          <p:cNvSpPr txBox="1"/>
          <p:nvPr/>
        </p:nvSpPr>
        <p:spPr>
          <a:xfrm>
            <a:off x="844323" y="5724433"/>
            <a:ext cx="4950484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285750" indent="-285750" algn="l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存储形式：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Comic Sans MS" panose="030F0702030302020204" pitchFamily="66" charset="0"/>
              </a:rPr>
              <a:t>state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[4][4]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Comic Sans MS" panose="030F0702030302020204" pitchFamily="66" charset="0"/>
              </a:rPr>
              <a:t>state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[16]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B08157-EDD2-432C-AAF2-94FF70A64E33}"/>
              </a:ext>
            </a:extLst>
          </p:cNvPr>
          <p:cNvSpPr txBox="1"/>
          <p:nvPr/>
        </p:nvSpPr>
        <p:spPr>
          <a:xfrm>
            <a:off x="6606740" y="5088676"/>
            <a:ext cx="4647603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285750" indent="-285750" algn="l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对外接口：</a:t>
            </a:r>
            <a:r>
              <a:rPr lang="en-US" altLang="zh-CN" sz="1800" spc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byte[]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plaintext</a:t>
            </a:r>
            <a:r>
              <a: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sz="1800" spc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byte[]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key</a:t>
            </a:r>
            <a:r>
              <a: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sz="1800" spc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int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800" spc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Nk</a:t>
            </a:r>
            <a:r>
              <a: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sz="1800" spc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int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 Nb</a:t>
            </a:r>
            <a:r>
              <a: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sz="1800" spc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 byte* </a:t>
            </a:r>
            <a:r>
              <a:rPr lang="en-US" altLang="zh-CN" sz="1800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</a:rPr>
              <a:t>ciphertext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B169C3-393D-45A2-8BD3-3EF28FD5614F}"/>
              </a:ext>
            </a:extLst>
          </p:cNvPr>
          <p:cNvSpPr txBox="1"/>
          <p:nvPr/>
        </p:nvSpPr>
        <p:spPr>
          <a:xfrm>
            <a:off x="6606740" y="5823900"/>
            <a:ext cx="4874850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285750" indent="-285750" algn="l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</a:rPr>
              <a:t>宏定义：</a:t>
            </a:r>
            <a:r>
              <a:rPr lang="en-US" altLang="zh-CN" sz="1800" spc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#define </a:t>
            </a:r>
            <a:r>
              <a:rPr lang="en-US" altLang="zh-CN" sz="1800" spc="0" dirty="0">
                <a:solidFill>
                  <a:schemeClr val="tx1"/>
                </a:solidFill>
                <a:latin typeface="微软雅黑" panose="020B0503020204020204" pitchFamily="34" charset="-122"/>
              </a:rPr>
              <a:t>byte</a:t>
            </a:r>
            <a:r>
              <a:rPr lang="en-US" altLang="zh-CN" sz="1800" spc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</a:rPr>
              <a:t> unsigned char</a:t>
            </a:r>
            <a:endParaRPr lang="en-US" altLang="zh-CN" sz="1800" spc="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31" name="内容占位符 3">
            <a:extLst>
              <a:ext uri="{FF2B5EF4-FFF2-40B4-BE49-F238E27FC236}">
                <a16:creationId xmlns:a16="http://schemas.microsoft.com/office/drawing/2014/main" id="{744BE7A7-7C50-4314-9BA1-90005216B2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9085201"/>
              </p:ext>
            </p:extLst>
          </p:nvPr>
        </p:nvGraphicFramePr>
        <p:xfrm>
          <a:off x="2691735" y="4056553"/>
          <a:ext cx="389331" cy="1476372"/>
        </p:xfrm>
        <a:graphic>
          <a:graphicData uri="http://schemas.openxmlformats.org/drawingml/2006/table">
            <a:tbl>
              <a:tblPr firstRow="1" bandRow="1"/>
              <a:tblGrid>
                <a:gridCol w="38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6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" name="内容占位符 3">
            <a:extLst>
              <a:ext uri="{FF2B5EF4-FFF2-40B4-BE49-F238E27FC236}">
                <a16:creationId xmlns:a16="http://schemas.microsoft.com/office/drawing/2014/main" id="{51A478C5-2EA2-4ECD-A8A3-A65CDDE673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802262"/>
              </p:ext>
            </p:extLst>
          </p:nvPr>
        </p:nvGraphicFramePr>
        <p:xfrm>
          <a:off x="3078363" y="4056553"/>
          <a:ext cx="389331" cy="1476372"/>
        </p:xfrm>
        <a:graphic>
          <a:graphicData uri="http://schemas.openxmlformats.org/drawingml/2006/table">
            <a:tbl>
              <a:tblPr firstRow="1" bandRow="1"/>
              <a:tblGrid>
                <a:gridCol w="38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9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内容占位符 3">
            <a:extLst>
              <a:ext uri="{FF2B5EF4-FFF2-40B4-BE49-F238E27FC236}">
                <a16:creationId xmlns:a16="http://schemas.microsoft.com/office/drawing/2014/main" id="{7C3A2213-178F-47E4-A0B8-82B130B60B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882844"/>
              </p:ext>
            </p:extLst>
          </p:nvPr>
        </p:nvGraphicFramePr>
        <p:xfrm>
          <a:off x="3464991" y="4056552"/>
          <a:ext cx="389331" cy="1476372"/>
        </p:xfrm>
        <a:graphic>
          <a:graphicData uri="http://schemas.openxmlformats.org/drawingml/2006/table">
            <a:tbl>
              <a:tblPr firstRow="1" bandRow="1"/>
              <a:tblGrid>
                <a:gridCol w="38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6677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0F8C67-F7E0-4B74-B218-4C4A3CD9A319}"/>
              </a:ext>
            </a:extLst>
          </p:cNvPr>
          <p:cNvSpPr/>
          <p:nvPr/>
        </p:nvSpPr>
        <p:spPr>
          <a:xfrm>
            <a:off x="367116" y="834746"/>
            <a:ext cx="3495665" cy="5452761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A727D4-32F3-4BCC-9AA9-16FD98D3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加密程序流程图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DA083C7-E43C-41C7-89E5-5AA2B31793FF}"/>
              </a:ext>
            </a:extLst>
          </p:cNvPr>
          <p:cNvGrpSpPr/>
          <p:nvPr/>
        </p:nvGrpSpPr>
        <p:grpSpPr>
          <a:xfrm>
            <a:off x="3843995" y="1273601"/>
            <a:ext cx="7610220" cy="3709365"/>
            <a:chOff x="3843995" y="1273601"/>
            <a:chExt cx="7610220" cy="370936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9BE3F37-6305-4038-B125-92B147E2C42F}"/>
                </a:ext>
              </a:extLst>
            </p:cNvPr>
            <p:cNvSpPr txBox="1"/>
            <p:nvPr/>
          </p:nvSpPr>
          <p:spPr>
            <a:xfrm>
              <a:off x="4296438" y="2193584"/>
              <a:ext cx="6912539" cy="5437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pc="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just"/>
              <a:r>
                <a:rPr lang="zh-CN" altLang="en-US" dirty="0">
                  <a:solidFill>
                    <a:schemeClr val="tx1"/>
                  </a:solidFill>
                </a:rPr>
                <a:t>输入、输出、轮函数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7333203-19B5-4D05-AB6E-6AC9D880D798}"/>
                </a:ext>
              </a:extLst>
            </p:cNvPr>
            <p:cNvGrpSpPr/>
            <p:nvPr/>
          </p:nvGrpSpPr>
          <p:grpSpPr>
            <a:xfrm>
              <a:off x="10271727" y="4652319"/>
              <a:ext cx="937250" cy="175081"/>
              <a:chOff x="10802319" y="5357813"/>
              <a:chExt cx="937250" cy="175081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3365F259-D3C3-4152-B61A-E669F7A38B32}"/>
                  </a:ext>
                </a:extLst>
              </p:cNvPr>
              <p:cNvCxnSpPr/>
              <p:nvPr/>
            </p:nvCxnSpPr>
            <p:spPr>
              <a:xfrm flipH="1">
                <a:off x="10802319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DAFE70B5-A4EC-4774-BCE2-EAAB9BA84D1A}"/>
                  </a:ext>
                </a:extLst>
              </p:cNvPr>
              <p:cNvCxnSpPr/>
              <p:nvPr/>
            </p:nvCxnSpPr>
            <p:spPr>
              <a:xfrm flipH="1">
                <a:off x="10899951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909EB227-3A61-48AC-BBE1-782CB51DB0AA}"/>
                  </a:ext>
                </a:extLst>
              </p:cNvPr>
              <p:cNvCxnSpPr/>
              <p:nvPr/>
            </p:nvCxnSpPr>
            <p:spPr>
              <a:xfrm flipH="1">
                <a:off x="10997583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1F6649EC-27CC-4C3C-B7D4-695CA29611F3}"/>
                  </a:ext>
                </a:extLst>
              </p:cNvPr>
              <p:cNvCxnSpPr/>
              <p:nvPr/>
            </p:nvCxnSpPr>
            <p:spPr>
              <a:xfrm flipH="1">
                <a:off x="11095215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92D83AC-77A8-4C7E-818B-73878DDC4678}"/>
                  </a:ext>
                </a:extLst>
              </p:cNvPr>
              <p:cNvCxnSpPr/>
              <p:nvPr/>
            </p:nvCxnSpPr>
            <p:spPr>
              <a:xfrm flipH="1">
                <a:off x="11192847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F72F5E00-9550-4B88-AA46-9F7BA00B5802}"/>
                  </a:ext>
                </a:extLst>
              </p:cNvPr>
              <p:cNvCxnSpPr/>
              <p:nvPr/>
            </p:nvCxnSpPr>
            <p:spPr>
              <a:xfrm flipH="1">
                <a:off x="11290479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2F936FC-E8B2-42F7-A63A-5B668E87A873}"/>
                  </a:ext>
                </a:extLst>
              </p:cNvPr>
              <p:cNvCxnSpPr/>
              <p:nvPr/>
            </p:nvCxnSpPr>
            <p:spPr>
              <a:xfrm flipH="1">
                <a:off x="11388111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81BF894D-CB4E-42FE-B437-ED661C2F4236}"/>
                  </a:ext>
                </a:extLst>
              </p:cNvPr>
              <p:cNvCxnSpPr/>
              <p:nvPr/>
            </p:nvCxnSpPr>
            <p:spPr>
              <a:xfrm flipH="1">
                <a:off x="11485743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91AC00D-D912-48F4-99B5-6A66E38E20E8}"/>
                  </a:ext>
                </a:extLst>
              </p:cNvPr>
              <p:cNvCxnSpPr/>
              <p:nvPr/>
            </p:nvCxnSpPr>
            <p:spPr>
              <a:xfrm flipH="1">
                <a:off x="11583375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85EE62DB-C548-4F04-966B-6CDF8345F8BD}"/>
                  </a:ext>
                </a:extLst>
              </p:cNvPr>
              <p:cNvCxnSpPr/>
              <p:nvPr/>
            </p:nvCxnSpPr>
            <p:spPr>
              <a:xfrm flipH="1">
                <a:off x="11681007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本框 26">
              <a:hlinkClick r:id="rId3" action="ppaction://hlinksldjump"/>
              <a:extLst>
                <a:ext uri="{FF2B5EF4-FFF2-40B4-BE49-F238E27FC236}">
                  <a16:creationId xmlns:a16="http://schemas.microsoft.com/office/drawing/2014/main" id="{3BB27214-15A9-4911-8A08-F17FAFDCCF4F}"/>
                </a:ext>
              </a:extLst>
            </p:cNvPr>
            <p:cNvSpPr txBox="1"/>
            <p:nvPr/>
          </p:nvSpPr>
          <p:spPr>
            <a:xfrm>
              <a:off x="4283329" y="4331081"/>
              <a:ext cx="6717275" cy="43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pc="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</a:rPr>
                <a:t>密钥加（白话密钥、轮密钥）：</a:t>
              </a:r>
              <a:r>
                <a:rPr lang="en-US" altLang="zh-CN" sz="1800" kern="0" dirty="0" err="1">
                  <a:ea typeface="+mn-ea"/>
                </a:rPr>
                <a:t>AddRoundKey</a:t>
              </a:r>
              <a:endParaRPr lang="zh-CN" altLang="en-US" sz="1800" kern="0" dirty="0">
                <a:ea typeface="+mn-ea"/>
              </a:endParaRPr>
            </a:p>
          </p:txBody>
        </p:sp>
        <p:sp>
          <p:nvSpPr>
            <p:cNvPr id="28" name="任意多边形: 形状 65">
              <a:extLst>
                <a:ext uri="{FF2B5EF4-FFF2-40B4-BE49-F238E27FC236}">
                  <a16:creationId xmlns:a16="http://schemas.microsoft.com/office/drawing/2014/main" id="{1B7519FE-70DF-4A71-ACF7-4D33F08D5C6A}"/>
                </a:ext>
              </a:extLst>
            </p:cNvPr>
            <p:cNvSpPr/>
            <p:nvPr/>
          </p:nvSpPr>
          <p:spPr>
            <a:xfrm>
              <a:off x="3843995" y="1273601"/>
              <a:ext cx="7610220" cy="3709365"/>
            </a:xfrm>
            <a:custGeom>
              <a:avLst/>
              <a:gdLst>
                <a:gd name="connsiteX0" fmla="*/ 364112 w 7747380"/>
                <a:gd name="connsiteY0" fmla="*/ 0 h 4572362"/>
                <a:gd name="connsiteX1" fmla="*/ 7747380 w 7747380"/>
                <a:gd name="connsiteY1" fmla="*/ 0 h 4572362"/>
                <a:gd name="connsiteX2" fmla="*/ 7747380 w 7747380"/>
                <a:gd name="connsiteY2" fmla="*/ 4572362 h 4572362"/>
                <a:gd name="connsiteX3" fmla="*/ 364112 w 7747380"/>
                <a:gd name="connsiteY3" fmla="*/ 4572362 h 4572362"/>
                <a:gd name="connsiteX4" fmla="*/ 364112 w 7747380"/>
                <a:gd name="connsiteY4" fmla="*/ 785148 h 4572362"/>
                <a:gd name="connsiteX5" fmla="*/ 0 w 7747380"/>
                <a:gd name="connsiteY5" fmla="*/ 785148 h 4572362"/>
                <a:gd name="connsiteX6" fmla="*/ 364112 w 7747380"/>
                <a:gd name="connsiteY6" fmla="*/ 502467 h 4572362"/>
                <a:gd name="connsiteX0-1" fmla="*/ 226952 w 7610220"/>
                <a:gd name="connsiteY0-2" fmla="*/ 0 h 4572362"/>
                <a:gd name="connsiteX1-3" fmla="*/ 7610220 w 7610220"/>
                <a:gd name="connsiteY1-4" fmla="*/ 0 h 4572362"/>
                <a:gd name="connsiteX2-5" fmla="*/ 7610220 w 7610220"/>
                <a:gd name="connsiteY2-6" fmla="*/ 4572362 h 4572362"/>
                <a:gd name="connsiteX3-7" fmla="*/ 226952 w 7610220"/>
                <a:gd name="connsiteY3-8" fmla="*/ 4572362 h 4572362"/>
                <a:gd name="connsiteX4-9" fmla="*/ 226952 w 7610220"/>
                <a:gd name="connsiteY4-10" fmla="*/ 785148 h 4572362"/>
                <a:gd name="connsiteX5-11" fmla="*/ 0 w 7610220"/>
                <a:gd name="connsiteY5-12" fmla="*/ 790228 h 4572362"/>
                <a:gd name="connsiteX6-13" fmla="*/ 226952 w 7610220"/>
                <a:gd name="connsiteY6-14" fmla="*/ 502467 h 4572362"/>
                <a:gd name="connsiteX7" fmla="*/ 226952 w 7610220"/>
                <a:gd name="connsiteY7" fmla="*/ 0 h 45723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" y="connsiteY7"/>
                </a:cxn>
              </a:cxnLst>
              <a:rect l="l" t="t" r="r" b="b"/>
              <a:pathLst>
                <a:path w="7610220" h="4572362">
                  <a:moveTo>
                    <a:pt x="226952" y="0"/>
                  </a:moveTo>
                  <a:lnTo>
                    <a:pt x="7610220" y="0"/>
                  </a:lnTo>
                  <a:lnTo>
                    <a:pt x="7610220" y="4572362"/>
                  </a:lnTo>
                  <a:lnTo>
                    <a:pt x="226952" y="4572362"/>
                  </a:lnTo>
                  <a:lnTo>
                    <a:pt x="226952" y="785148"/>
                  </a:lnTo>
                  <a:lnTo>
                    <a:pt x="0" y="790228"/>
                  </a:lnTo>
                  <a:lnTo>
                    <a:pt x="226952" y="502467"/>
                  </a:lnTo>
                  <a:lnTo>
                    <a:pt x="226952" y="0"/>
                  </a:lnTo>
                  <a:close/>
                </a:path>
              </a:pathLst>
            </a:custGeom>
            <a:no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46">
              <a:extLst>
                <a:ext uri="{FF2B5EF4-FFF2-40B4-BE49-F238E27FC236}">
                  <a16:creationId xmlns:a16="http://schemas.microsoft.com/office/drawing/2014/main" id="{3B67B171-4DBD-48F4-88D0-AB796BADBC80}"/>
                </a:ext>
              </a:extLst>
            </p:cNvPr>
            <p:cNvSpPr/>
            <p:nvPr/>
          </p:nvSpPr>
          <p:spPr>
            <a:xfrm>
              <a:off x="4382795" y="1651379"/>
              <a:ext cx="3032502" cy="54375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r>
                <a:rPr lang="zh-CN" altLang="en-US" sz="2400" dirty="0">
                  <a:solidFill>
                    <a:schemeClr val="accent4"/>
                  </a:solidFill>
                  <a:latin typeface="+mj-ea"/>
                  <a:ea typeface="+mj-ea"/>
                </a:rPr>
                <a:t>加密基本结构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5DC64D4-93F8-4467-A90A-0188B235AD64}"/>
                </a:ext>
              </a:extLst>
            </p:cNvPr>
            <p:cNvCxnSpPr/>
            <p:nvPr/>
          </p:nvCxnSpPr>
          <p:spPr>
            <a:xfrm>
              <a:off x="4467899" y="2853795"/>
              <a:ext cx="6545814" cy="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hlinkClick r:id="rId4" action="ppaction://hlinksldjump"/>
              <a:extLst>
                <a:ext uri="{FF2B5EF4-FFF2-40B4-BE49-F238E27FC236}">
                  <a16:creationId xmlns:a16="http://schemas.microsoft.com/office/drawing/2014/main" id="{8A5FE7D4-643C-47A6-8832-88C4508A5D4D}"/>
                </a:ext>
              </a:extLst>
            </p:cNvPr>
            <p:cNvSpPr txBox="1"/>
            <p:nvPr/>
          </p:nvSpPr>
          <p:spPr>
            <a:xfrm>
              <a:off x="4283329" y="3452513"/>
              <a:ext cx="6717275" cy="43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pc="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</a:rPr>
                <a:t>行移位：</a:t>
              </a:r>
              <a:r>
                <a:rPr lang="en-US" altLang="zh-CN" sz="1800" kern="0" dirty="0" err="1">
                  <a:ea typeface="+mn-ea"/>
                </a:rPr>
                <a:t>ShiftRows</a:t>
              </a:r>
              <a:endParaRPr lang="zh-CN" altLang="en-US" sz="1800" kern="0" dirty="0">
                <a:ea typeface="+mn-ea"/>
              </a:endParaRPr>
            </a:p>
          </p:txBody>
        </p:sp>
        <p:sp>
          <p:nvSpPr>
            <p:cNvPr id="40" name="文本框 39">
              <a:hlinkClick r:id="rId5" action="ppaction://hlinksldjump"/>
              <a:extLst>
                <a:ext uri="{FF2B5EF4-FFF2-40B4-BE49-F238E27FC236}">
                  <a16:creationId xmlns:a16="http://schemas.microsoft.com/office/drawing/2014/main" id="{F252DA20-9F9C-4C65-A7BA-1E24931F945C}"/>
                </a:ext>
              </a:extLst>
            </p:cNvPr>
            <p:cNvSpPr txBox="1"/>
            <p:nvPr/>
          </p:nvSpPr>
          <p:spPr>
            <a:xfrm>
              <a:off x="4283329" y="3879407"/>
              <a:ext cx="6717275" cy="43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pc="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</a:rPr>
                <a:t>列混合：</a:t>
              </a:r>
              <a:r>
                <a:rPr lang="en-US" altLang="zh-CN" sz="1800" kern="0" dirty="0" err="1">
                  <a:ea typeface="+mn-ea"/>
                </a:rPr>
                <a:t>MixClomuns</a:t>
              </a:r>
              <a:endParaRPr lang="zh-CN" altLang="en-US" sz="1800" kern="0" dirty="0">
                <a:ea typeface="+mn-ea"/>
              </a:endParaRPr>
            </a:p>
          </p:txBody>
        </p:sp>
        <p:sp>
          <p:nvSpPr>
            <p:cNvPr id="41" name="文本框 40">
              <a:hlinkClick r:id="rId6" action="ppaction://hlinksldjump"/>
              <a:extLst>
                <a:ext uri="{FF2B5EF4-FFF2-40B4-BE49-F238E27FC236}">
                  <a16:creationId xmlns:a16="http://schemas.microsoft.com/office/drawing/2014/main" id="{4280CEBF-C2B7-4995-8C9D-49747945675B}"/>
                </a:ext>
              </a:extLst>
            </p:cNvPr>
            <p:cNvSpPr txBox="1"/>
            <p:nvPr/>
          </p:nvSpPr>
          <p:spPr>
            <a:xfrm>
              <a:off x="4283329" y="3025619"/>
              <a:ext cx="6717275" cy="43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pc="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r>
                <a:rPr lang="zh-CN" altLang="en-US" dirty="0">
                  <a:solidFill>
                    <a:schemeClr val="tx1"/>
                  </a:solidFill>
                </a:rPr>
                <a:t>盒置换：</a:t>
              </a:r>
              <a:r>
                <a:rPr lang="en-US" altLang="zh-CN" sz="1800" kern="0" dirty="0" err="1">
                  <a:ea typeface="+mn-ea"/>
                </a:rPr>
                <a:t>SubBytes</a:t>
              </a:r>
              <a:endParaRPr lang="zh-CN" altLang="en-US" sz="1800" kern="0" dirty="0">
                <a:ea typeface="+mn-ea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D3C954C-F8C3-43E1-B358-D611977484E6}"/>
              </a:ext>
            </a:extLst>
          </p:cNvPr>
          <p:cNvGrpSpPr/>
          <p:nvPr/>
        </p:nvGrpSpPr>
        <p:grpSpPr>
          <a:xfrm>
            <a:off x="4076131" y="5275740"/>
            <a:ext cx="4276758" cy="498861"/>
            <a:chOff x="2679879" y="918042"/>
            <a:chExt cx="4276758" cy="498861"/>
          </a:xfrm>
        </p:grpSpPr>
        <p:sp>
          <p:nvSpPr>
            <p:cNvPr id="44" name="ïṡḷiḑé">
              <a:extLst>
                <a:ext uri="{FF2B5EF4-FFF2-40B4-BE49-F238E27FC236}">
                  <a16:creationId xmlns:a16="http://schemas.microsoft.com/office/drawing/2014/main" id="{3CBE4F89-8DBC-4C96-9D03-AB1C8CD181EE}"/>
                </a:ext>
              </a:extLst>
            </p:cNvPr>
            <p:cNvSpPr/>
            <p:nvPr/>
          </p:nvSpPr>
          <p:spPr>
            <a:xfrm>
              <a:off x="3260177" y="918042"/>
              <a:ext cx="3696460" cy="498861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/>
            <a:p>
              <a:pPr lvl="0"/>
              <a:r>
                <a:rPr lang="zh-CN" altLang="en-US" sz="2400" b="1" spc="100" dirty="0">
                  <a:solidFill>
                    <a:schemeClr val="accent4"/>
                  </a:solidFill>
                </a:rPr>
                <a:t>这就完成了吗？</a:t>
              </a: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957FC15-6792-41AC-979B-381FD3FB449C}"/>
                </a:ext>
              </a:extLst>
            </p:cNvPr>
            <p:cNvGrpSpPr/>
            <p:nvPr/>
          </p:nvGrpSpPr>
          <p:grpSpPr>
            <a:xfrm>
              <a:off x="2679879" y="1011593"/>
              <a:ext cx="364488" cy="352730"/>
              <a:chOff x="2523160" y="2467128"/>
              <a:chExt cx="523125" cy="506250"/>
            </a:xfrm>
            <a:solidFill>
              <a:schemeClr val="accent4"/>
            </a:solidFill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CDF944A2-3D3F-4659-9D0C-898941B4CA88}"/>
                  </a:ext>
                </a:extLst>
              </p:cNvPr>
              <p:cNvSpPr/>
              <p:nvPr/>
            </p:nvSpPr>
            <p:spPr>
              <a:xfrm>
                <a:off x="2753308" y="2698109"/>
                <a:ext cx="16875" cy="16875"/>
              </a:xfrm>
              <a:custGeom>
                <a:avLst/>
                <a:gdLst>
                  <a:gd name="connsiteX0" fmla="*/ 0 w 0"/>
                  <a:gd name="connsiteY0" fmla="*/ 0 h 0"/>
                  <a:gd name="connsiteX1" fmla="*/ 68 w 0"/>
                  <a:gd name="connsiteY1" fmla="*/ 253 h 0"/>
                  <a:gd name="connsiteX2" fmla="*/ 135 w 0"/>
                  <a:gd name="connsiteY2" fmla="*/ 253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7" y="84"/>
                      <a:pt x="34" y="186"/>
                      <a:pt x="68" y="253"/>
                    </a:cubicBezTo>
                    <a:lnTo>
                      <a:pt x="135" y="253"/>
                    </a:lnTo>
                    <a:cubicBezTo>
                      <a:pt x="84" y="253"/>
                      <a:pt x="34" y="152"/>
                      <a:pt x="0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6868575A-CCA1-441B-B5A5-EEE4FB209011}"/>
                  </a:ext>
                </a:extLst>
              </p:cNvPr>
              <p:cNvSpPr/>
              <p:nvPr/>
            </p:nvSpPr>
            <p:spPr>
              <a:xfrm>
                <a:off x="2753055" y="2697046"/>
                <a:ext cx="16875" cy="16875"/>
              </a:xfrm>
              <a:custGeom>
                <a:avLst/>
                <a:gdLst>
                  <a:gd name="connsiteX0" fmla="*/ 253 w 0"/>
                  <a:gd name="connsiteY0" fmla="*/ 1063 h 0"/>
                  <a:gd name="connsiteX1" fmla="*/ 0 w 0"/>
                  <a:gd name="connsiteY1" fmla="*/ 0 h 0"/>
                  <a:gd name="connsiteX2" fmla="*/ 253 w 0"/>
                  <a:gd name="connsiteY2" fmla="*/ 10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253" y="1063"/>
                    </a:moveTo>
                    <a:cubicBezTo>
                      <a:pt x="186" y="709"/>
                      <a:pt x="118" y="304"/>
                      <a:pt x="0" y="0"/>
                    </a:cubicBezTo>
                    <a:cubicBezTo>
                      <a:pt x="118" y="338"/>
                      <a:pt x="186" y="776"/>
                      <a:pt x="253" y="106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AF5C45F4-479E-44D5-BE5E-4A589B8CB3EF}"/>
                  </a:ext>
                </a:extLst>
              </p:cNvPr>
              <p:cNvSpPr/>
              <p:nvPr/>
            </p:nvSpPr>
            <p:spPr>
              <a:xfrm>
                <a:off x="2960550" y="2698345"/>
                <a:ext cx="16875" cy="16875"/>
              </a:xfrm>
              <a:custGeom>
                <a:avLst/>
                <a:gdLst>
                  <a:gd name="connsiteX0" fmla="*/ 0 w 0"/>
                  <a:gd name="connsiteY0" fmla="*/ 17 h 0"/>
                  <a:gd name="connsiteX1" fmla="*/ 34 w 0"/>
                  <a:gd name="connsiteY1" fmla="*/ 17 h 0"/>
                  <a:gd name="connsiteX2" fmla="*/ 34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17"/>
                    </a:moveTo>
                    <a:lnTo>
                      <a:pt x="34" y="17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706BAD2-F6B7-4D5C-BA49-44372DCF1CEF}"/>
                  </a:ext>
                </a:extLst>
              </p:cNvPr>
              <p:cNvSpPr/>
              <p:nvPr/>
            </p:nvSpPr>
            <p:spPr>
              <a:xfrm>
                <a:off x="2960584" y="2698235"/>
                <a:ext cx="16875" cy="16875"/>
              </a:xfrm>
              <a:custGeom>
                <a:avLst/>
                <a:gdLst>
                  <a:gd name="connsiteX0" fmla="*/ 0 w 0"/>
                  <a:gd name="connsiteY0" fmla="*/ 110 h 0"/>
                  <a:gd name="connsiteX1" fmla="*/ 0 w 0"/>
                  <a:gd name="connsiteY1" fmla="*/ 110 h 0"/>
                  <a:gd name="connsiteX2" fmla="*/ 0 w 0"/>
                  <a:gd name="connsiteY2" fmla="*/ 11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110"/>
                    </a:moveTo>
                    <a:cubicBezTo>
                      <a:pt x="67" y="59"/>
                      <a:pt x="67" y="-110"/>
                      <a:pt x="0" y="110"/>
                    </a:cubicBezTo>
                    <a:lnTo>
                      <a:pt x="0" y="11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03D1A9C2-16A2-4E66-8CC1-C70EEE4680FC}"/>
                  </a:ext>
                </a:extLst>
              </p:cNvPr>
              <p:cNvSpPr/>
              <p:nvPr/>
            </p:nvSpPr>
            <p:spPr>
              <a:xfrm>
                <a:off x="2523160" y="2467128"/>
                <a:ext cx="523125" cy="506250"/>
              </a:xfrm>
              <a:custGeom>
                <a:avLst/>
                <a:gdLst>
                  <a:gd name="connsiteX0" fmla="*/ 495694 w 523125"/>
                  <a:gd name="connsiteY0" fmla="*/ 72778 h 506250"/>
                  <a:gd name="connsiteX1" fmla="*/ 215383 w 523125"/>
                  <a:gd name="connsiteY1" fmla="*/ 10914 h 506250"/>
                  <a:gd name="connsiteX2" fmla="*/ 37655 w 523125"/>
                  <a:gd name="connsiteY2" fmla="*/ 239840 h 506250"/>
                  <a:gd name="connsiteX3" fmla="*/ 30568 w 523125"/>
                  <a:gd name="connsiteY3" fmla="*/ 266823 h 506250"/>
                  <a:gd name="connsiteX4" fmla="*/ 1813 w 523125"/>
                  <a:gd name="connsiteY4" fmla="*/ 325531 h 506250"/>
                  <a:gd name="connsiteX5" fmla="*/ 1391 w 523125"/>
                  <a:gd name="connsiteY5" fmla="*/ 340297 h 506250"/>
                  <a:gd name="connsiteX6" fmla="*/ 12242 w 523125"/>
                  <a:gd name="connsiteY6" fmla="*/ 350321 h 506250"/>
                  <a:gd name="connsiteX7" fmla="*/ 21624 w 523125"/>
                  <a:gd name="connsiteY7" fmla="*/ 353476 h 506250"/>
                  <a:gd name="connsiteX8" fmla="*/ 34939 w 523125"/>
                  <a:gd name="connsiteY8" fmla="*/ 372410 h 506250"/>
                  <a:gd name="connsiteX9" fmla="*/ 157063 w 523125"/>
                  <a:gd name="connsiteY9" fmla="*/ 513384 h 506250"/>
                  <a:gd name="connsiteX10" fmla="*/ 420566 w 523125"/>
                  <a:gd name="connsiteY10" fmla="*/ 402043 h 506250"/>
                  <a:gd name="connsiteX11" fmla="*/ 495694 w 523125"/>
                  <a:gd name="connsiteY11" fmla="*/ 72778 h 506250"/>
                  <a:gd name="connsiteX12" fmla="*/ 464795 w 523125"/>
                  <a:gd name="connsiteY12" fmla="*/ 218662 h 506250"/>
                  <a:gd name="connsiteX13" fmla="*/ 451903 w 523125"/>
                  <a:gd name="connsiteY13" fmla="*/ 231234 h 506250"/>
                  <a:gd name="connsiteX14" fmla="*/ 437424 w 523125"/>
                  <a:gd name="connsiteY14" fmla="*/ 231234 h 506250"/>
                  <a:gd name="connsiteX15" fmla="*/ 437390 w 523125"/>
                  <a:gd name="connsiteY15" fmla="*/ 231369 h 506250"/>
                  <a:gd name="connsiteX16" fmla="*/ 425510 w 523125"/>
                  <a:gd name="connsiteY16" fmla="*/ 260174 h 506250"/>
                  <a:gd name="connsiteX17" fmla="*/ 435635 w 523125"/>
                  <a:gd name="connsiteY17" fmla="*/ 270384 h 506250"/>
                  <a:gd name="connsiteX18" fmla="*/ 435635 w 523125"/>
                  <a:gd name="connsiteY18" fmla="*/ 288727 h 506250"/>
                  <a:gd name="connsiteX19" fmla="*/ 417005 w 523125"/>
                  <a:gd name="connsiteY19" fmla="*/ 307391 h 506250"/>
                  <a:gd name="connsiteX20" fmla="*/ 398679 w 523125"/>
                  <a:gd name="connsiteY20" fmla="*/ 307391 h 506250"/>
                  <a:gd name="connsiteX21" fmla="*/ 388520 w 523125"/>
                  <a:gd name="connsiteY21" fmla="*/ 297215 h 506250"/>
                  <a:gd name="connsiteX22" fmla="*/ 360407 w 523125"/>
                  <a:gd name="connsiteY22" fmla="*/ 308926 h 506250"/>
                  <a:gd name="connsiteX23" fmla="*/ 360238 w 523125"/>
                  <a:gd name="connsiteY23" fmla="*/ 323338 h 506250"/>
                  <a:gd name="connsiteX24" fmla="*/ 347295 w 523125"/>
                  <a:gd name="connsiteY24" fmla="*/ 336163 h 506250"/>
                  <a:gd name="connsiteX25" fmla="*/ 320919 w 523125"/>
                  <a:gd name="connsiteY25" fmla="*/ 336163 h 506250"/>
                  <a:gd name="connsiteX26" fmla="*/ 311722 w 523125"/>
                  <a:gd name="connsiteY26" fmla="*/ 332349 h 506250"/>
                  <a:gd name="connsiteX27" fmla="*/ 307959 w 523125"/>
                  <a:gd name="connsiteY27" fmla="*/ 323135 h 506250"/>
                  <a:gd name="connsiteX28" fmla="*/ 308111 w 523125"/>
                  <a:gd name="connsiteY28" fmla="*/ 309163 h 506250"/>
                  <a:gd name="connsiteX29" fmla="*/ 279086 w 523125"/>
                  <a:gd name="connsiteY29" fmla="*/ 297215 h 506250"/>
                  <a:gd name="connsiteX30" fmla="*/ 268978 w 523125"/>
                  <a:gd name="connsiteY30" fmla="*/ 307391 h 506250"/>
                  <a:gd name="connsiteX31" fmla="*/ 259798 w 523125"/>
                  <a:gd name="connsiteY31" fmla="*/ 311204 h 506250"/>
                  <a:gd name="connsiteX32" fmla="*/ 250635 w 523125"/>
                  <a:gd name="connsiteY32" fmla="*/ 307391 h 506250"/>
                  <a:gd name="connsiteX33" fmla="*/ 231920 w 523125"/>
                  <a:gd name="connsiteY33" fmla="*/ 288744 h 506250"/>
                  <a:gd name="connsiteX34" fmla="*/ 228157 w 523125"/>
                  <a:gd name="connsiteY34" fmla="*/ 279581 h 506250"/>
                  <a:gd name="connsiteX35" fmla="*/ 231920 w 523125"/>
                  <a:gd name="connsiteY35" fmla="*/ 270418 h 506250"/>
                  <a:gd name="connsiteX36" fmla="*/ 242079 w 523125"/>
                  <a:gd name="connsiteY36" fmla="*/ 260276 h 506250"/>
                  <a:gd name="connsiteX37" fmla="*/ 230233 w 523125"/>
                  <a:gd name="connsiteY37" fmla="*/ 231571 h 506250"/>
                  <a:gd name="connsiteX38" fmla="*/ 230165 w 523125"/>
                  <a:gd name="connsiteY38" fmla="*/ 231251 h 506250"/>
                  <a:gd name="connsiteX39" fmla="*/ 216159 w 523125"/>
                  <a:gd name="connsiteY39" fmla="*/ 231251 h 506250"/>
                  <a:gd name="connsiteX40" fmla="*/ 203334 w 523125"/>
                  <a:gd name="connsiteY40" fmla="*/ 218679 h 506250"/>
                  <a:gd name="connsiteX41" fmla="*/ 203334 w 523125"/>
                  <a:gd name="connsiteY41" fmla="*/ 192253 h 506250"/>
                  <a:gd name="connsiteX42" fmla="*/ 216227 w 523125"/>
                  <a:gd name="connsiteY42" fmla="*/ 179293 h 506250"/>
                  <a:gd name="connsiteX43" fmla="*/ 230368 w 523125"/>
                  <a:gd name="connsiteY43" fmla="*/ 179293 h 506250"/>
                  <a:gd name="connsiteX44" fmla="*/ 230385 w 523125"/>
                  <a:gd name="connsiteY44" fmla="*/ 179259 h 506250"/>
                  <a:gd name="connsiteX45" fmla="*/ 242113 w 523125"/>
                  <a:gd name="connsiteY45" fmla="*/ 150926 h 506250"/>
                  <a:gd name="connsiteX46" fmla="*/ 231920 w 523125"/>
                  <a:gd name="connsiteY46" fmla="*/ 140750 h 506250"/>
                  <a:gd name="connsiteX47" fmla="*/ 231920 w 523125"/>
                  <a:gd name="connsiteY47" fmla="*/ 122424 h 506250"/>
                  <a:gd name="connsiteX48" fmla="*/ 250618 w 523125"/>
                  <a:gd name="connsiteY48" fmla="*/ 103743 h 506250"/>
                  <a:gd name="connsiteX49" fmla="*/ 259798 w 523125"/>
                  <a:gd name="connsiteY49" fmla="*/ 99963 h 506250"/>
                  <a:gd name="connsiteX50" fmla="*/ 268978 w 523125"/>
                  <a:gd name="connsiteY50" fmla="*/ 103743 h 506250"/>
                  <a:gd name="connsiteX51" fmla="*/ 279103 w 523125"/>
                  <a:gd name="connsiteY51" fmla="*/ 113885 h 506250"/>
                  <a:gd name="connsiteX52" fmla="*/ 308162 w 523125"/>
                  <a:gd name="connsiteY52" fmla="*/ 101887 h 506250"/>
                  <a:gd name="connsiteX53" fmla="*/ 307976 w 523125"/>
                  <a:gd name="connsiteY53" fmla="*/ 87729 h 506250"/>
                  <a:gd name="connsiteX54" fmla="*/ 311790 w 523125"/>
                  <a:gd name="connsiteY54" fmla="*/ 78515 h 506250"/>
                  <a:gd name="connsiteX55" fmla="*/ 320987 w 523125"/>
                  <a:gd name="connsiteY55" fmla="*/ 74718 h 506250"/>
                  <a:gd name="connsiteX56" fmla="*/ 347345 w 523125"/>
                  <a:gd name="connsiteY56" fmla="*/ 74718 h 506250"/>
                  <a:gd name="connsiteX57" fmla="*/ 360305 w 523125"/>
                  <a:gd name="connsiteY57" fmla="*/ 87560 h 506250"/>
                  <a:gd name="connsiteX58" fmla="*/ 360474 w 523125"/>
                  <a:gd name="connsiteY58" fmla="*/ 102208 h 506250"/>
                  <a:gd name="connsiteX59" fmla="*/ 388554 w 523125"/>
                  <a:gd name="connsiteY59" fmla="*/ 113936 h 506250"/>
                  <a:gd name="connsiteX60" fmla="*/ 398730 w 523125"/>
                  <a:gd name="connsiteY60" fmla="*/ 103760 h 506250"/>
                  <a:gd name="connsiteX61" fmla="*/ 407910 w 523125"/>
                  <a:gd name="connsiteY61" fmla="*/ 99963 h 506250"/>
                  <a:gd name="connsiteX62" fmla="*/ 417073 w 523125"/>
                  <a:gd name="connsiteY62" fmla="*/ 103743 h 506250"/>
                  <a:gd name="connsiteX63" fmla="*/ 435770 w 523125"/>
                  <a:gd name="connsiteY63" fmla="*/ 122424 h 506250"/>
                  <a:gd name="connsiteX64" fmla="*/ 435770 w 523125"/>
                  <a:gd name="connsiteY64" fmla="*/ 140733 h 506250"/>
                  <a:gd name="connsiteX65" fmla="*/ 425578 w 523125"/>
                  <a:gd name="connsiteY65" fmla="*/ 150909 h 506250"/>
                  <a:gd name="connsiteX66" fmla="*/ 437340 w 523125"/>
                  <a:gd name="connsiteY66" fmla="*/ 179411 h 506250"/>
                  <a:gd name="connsiteX67" fmla="*/ 437374 w 523125"/>
                  <a:gd name="connsiteY67" fmla="*/ 179647 h 506250"/>
                  <a:gd name="connsiteX68" fmla="*/ 451970 w 523125"/>
                  <a:gd name="connsiteY68" fmla="*/ 179647 h 506250"/>
                  <a:gd name="connsiteX69" fmla="*/ 464846 w 523125"/>
                  <a:gd name="connsiteY69" fmla="*/ 192253 h 506250"/>
                  <a:gd name="connsiteX70" fmla="*/ 464846 w 523125"/>
                  <a:gd name="connsiteY70" fmla="*/ 218662 h 506250"/>
                  <a:gd name="connsiteX71" fmla="*/ 464795 w 523125"/>
                  <a:gd name="connsiteY71" fmla="*/ 218662 h 50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23125" h="506250">
                    <a:moveTo>
                      <a:pt x="495694" y="72778"/>
                    </a:moveTo>
                    <a:cubicBezTo>
                      <a:pt x="450485" y="18541"/>
                      <a:pt x="323012" y="-19782"/>
                      <a:pt x="215383" y="10914"/>
                    </a:cubicBezTo>
                    <a:cubicBezTo>
                      <a:pt x="102084" y="43213"/>
                      <a:pt x="45131" y="114256"/>
                      <a:pt x="37655" y="239840"/>
                    </a:cubicBezTo>
                    <a:cubicBezTo>
                      <a:pt x="37099" y="249189"/>
                      <a:pt x="34685" y="258419"/>
                      <a:pt x="30568" y="266823"/>
                    </a:cubicBezTo>
                    <a:lnTo>
                      <a:pt x="1813" y="325531"/>
                    </a:lnTo>
                    <a:cubicBezTo>
                      <a:pt x="-448" y="330138"/>
                      <a:pt x="-600" y="335555"/>
                      <a:pt x="1391" y="340297"/>
                    </a:cubicBezTo>
                    <a:cubicBezTo>
                      <a:pt x="3399" y="345039"/>
                      <a:pt x="7348" y="348701"/>
                      <a:pt x="12242" y="350321"/>
                    </a:cubicBezTo>
                    <a:lnTo>
                      <a:pt x="21624" y="353476"/>
                    </a:lnTo>
                    <a:cubicBezTo>
                      <a:pt x="29758" y="356176"/>
                      <a:pt x="35141" y="363838"/>
                      <a:pt x="34939" y="372410"/>
                    </a:cubicBezTo>
                    <a:cubicBezTo>
                      <a:pt x="32407" y="484747"/>
                      <a:pt x="38212" y="513384"/>
                      <a:pt x="157063" y="513384"/>
                    </a:cubicBezTo>
                    <a:cubicBezTo>
                      <a:pt x="283744" y="513384"/>
                      <a:pt x="267493" y="420217"/>
                      <a:pt x="420566" y="402043"/>
                    </a:cubicBezTo>
                    <a:cubicBezTo>
                      <a:pt x="533730" y="388559"/>
                      <a:pt x="573268" y="165877"/>
                      <a:pt x="495694" y="72778"/>
                    </a:cubicBezTo>
                    <a:close/>
                    <a:moveTo>
                      <a:pt x="464795" y="218662"/>
                    </a:moveTo>
                    <a:cubicBezTo>
                      <a:pt x="464795" y="225817"/>
                      <a:pt x="459075" y="231234"/>
                      <a:pt x="451903" y="231234"/>
                    </a:cubicBezTo>
                    <a:lnTo>
                      <a:pt x="437424" y="231234"/>
                    </a:lnTo>
                    <a:cubicBezTo>
                      <a:pt x="437407" y="231284"/>
                      <a:pt x="437390" y="231318"/>
                      <a:pt x="437390" y="231369"/>
                    </a:cubicBezTo>
                    <a:cubicBezTo>
                      <a:pt x="434809" y="241595"/>
                      <a:pt x="430775" y="251332"/>
                      <a:pt x="425510" y="260174"/>
                    </a:cubicBezTo>
                    <a:lnTo>
                      <a:pt x="435635" y="270384"/>
                    </a:lnTo>
                    <a:cubicBezTo>
                      <a:pt x="440732" y="275429"/>
                      <a:pt x="440732" y="283664"/>
                      <a:pt x="435635" y="288727"/>
                    </a:cubicBezTo>
                    <a:lnTo>
                      <a:pt x="417005" y="307391"/>
                    </a:lnTo>
                    <a:cubicBezTo>
                      <a:pt x="411943" y="312453"/>
                      <a:pt x="403759" y="312453"/>
                      <a:pt x="398679" y="307391"/>
                    </a:cubicBezTo>
                    <a:lnTo>
                      <a:pt x="388520" y="297215"/>
                    </a:lnTo>
                    <a:cubicBezTo>
                      <a:pt x="379880" y="302413"/>
                      <a:pt x="370447" y="306361"/>
                      <a:pt x="360407" y="308926"/>
                    </a:cubicBezTo>
                    <a:cubicBezTo>
                      <a:pt x="360373" y="308926"/>
                      <a:pt x="360339" y="316284"/>
                      <a:pt x="360238" y="323338"/>
                    </a:cubicBezTo>
                    <a:cubicBezTo>
                      <a:pt x="360204" y="330459"/>
                      <a:pt x="354416" y="336163"/>
                      <a:pt x="347295" y="336163"/>
                    </a:cubicBezTo>
                    <a:lnTo>
                      <a:pt x="320919" y="336163"/>
                    </a:lnTo>
                    <a:cubicBezTo>
                      <a:pt x="317460" y="336163"/>
                      <a:pt x="314203" y="334813"/>
                      <a:pt x="311722" y="332349"/>
                    </a:cubicBezTo>
                    <a:cubicBezTo>
                      <a:pt x="309275" y="329885"/>
                      <a:pt x="307909" y="326578"/>
                      <a:pt x="307959" y="323135"/>
                    </a:cubicBezTo>
                    <a:lnTo>
                      <a:pt x="308111" y="309163"/>
                    </a:lnTo>
                    <a:cubicBezTo>
                      <a:pt x="297750" y="306598"/>
                      <a:pt x="288030" y="302531"/>
                      <a:pt x="279086" y="297215"/>
                    </a:cubicBezTo>
                    <a:lnTo>
                      <a:pt x="268978" y="307391"/>
                    </a:lnTo>
                    <a:cubicBezTo>
                      <a:pt x="266531" y="309838"/>
                      <a:pt x="263240" y="311204"/>
                      <a:pt x="259798" y="311204"/>
                    </a:cubicBezTo>
                    <a:cubicBezTo>
                      <a:pt x="256355" y="311204"/>
                      <a:pt x="253065" y="309838"/>
                      <a:pt x="250635" y="307391"/>
                    </a:cubicBezTo>
                    <a:lnTo>
                      <a:pt x="231920" y="288744"/>
                    </a:lnTo>
                    <a:cubicBezTo>
                      <a:pt x="229507" y="286297"/>
                      <a:pt x="228157" y="283023"/>
                      <a:pt x="228157" y="279581"/>
                    </a:cubicBezTo>
                    <a:cubicBezTo>
                      <a:pt x="228157" y="276138"/>
                      <a:pt x="229507" y="272864"/>
                      <a:pt x="231920" y="270418"/>
                    </a:cubicBezTo>
                    <a:lnTo>
                      <a:pt x="242079" y="260276"/>
                    </a:lnTo>
                    <a:cubicBezTo>
                      <a:pt x="236814" y="251450"/>
                      <a:pt x="232781" y="241814"/>
                      <a:pt x="230233" y="231571"/>
                    </a:cubicBezTo>
                    <a:cubicBezTo>
                      <a:pt x="230199" y="231470"/>
                      <a:pt x="230182" y="231369"/>
                      <a:pt x="230165" y="231251"/>
                    </a:cubicBezTo>
                    <a:lnTo>
                      <a:pt x="216159" y="231251"/>
                    </a:lnTo>
                    <a:cubicBezTo>
                      <a:pt x="209021" y="231251"/>
                      <a:pt x="203334" y="225817"/>
                      <a:pt x="203334" y="218679"/>
                    </a:cubicBezTo>
                    <a:lnTo>
                      <a:pt x="203334" y="192253"/>
                    </a:lnTo>
                    <a:cubicBezTo>
                      <a:pt x="203334" y="185098"/>
                      <a:pt x="209089" y="179293"/>
                      <a:pt x="216227" y="179293"/>
                    </a:cubicBezTo>
                    <a:lnTo>
                      <a:pt x="230368" y="179293"/>
                    </a:lnTo>
                    <a:cubicBezTo>
                      <a:pt x="230368" y="179293"/>
                      <a:pt x="230351" y="179293"/>
                      <a:pt x="230385" y="179259"/>
                    </a:cubicBezTo>
                    <a:cubicBezTo>
                      <a:pt x="232916" y="169168"/>
                      <a:pt x="236915" y="159633"/>
                      <a:pt x="242113" y="150926"/>
                    </a:cubicBezTo>
                    <a:lnTo>
                      <a:pt x="231920" y="140750"/>
                    </a:lnTo>
                    <a:cubicBezTo>
                      <a:pt x="226892" y="135688"/>
                      <a:pt x="226892" y="127503"/>
                      <a:pt x="231920" y="122424"/>
                    </a:cubicBezTo>
                    <a:lnTo>
                      <a:pt x="250618" y="103743"/>
                    </a:lnTo>
                    <a:cubicBezTo>
                      <a:pt x="253065" y="101313"/>
                      <a:pt x="256355" y="99963"/>
                      <a:pt x="259798" y="99963"/>
                    </a:cubicBezTo>
                    <a:cubicBezTo>
                      <a:pt x="263240" y="99963"/>
                      <a:pt x="266531" y="101330"/>
                      <a:pt x="268978" y="103743"/>
                    </a:cubicBezTo>
                    <a:lnTo>
                      <a:pt x="279103" y="113885"/>
                    </a:lnTo>
                    <a:cubicBezTo>
                      <a:pt x="288047" y="108536"/>
                      <a:pt x="297767" y="104081"/>
                      <a:pt x="308162" y="101887"/>
                    </a:cubicBezTo>
                    <a:lnTo>
                      <a:pt x="307976" y="87729"/>
                    </a:lnTo>
                    <a:cubicBezTo>
                      <a:pt x="307959" y="84253"/>
                      <a:pt x="309309" y="80979"/>
                      <a:pt x="311790" y="78515"/>
                    </a:cubicBezTo>
                    <a:cubicBezTo>
                      <a:pt x="314237" y="76068"/>
                      <a:pt x="317494" y="74718"/>
                      <a:pt x="320987" y="74718"/>
                    </a:cubicBezTo>
                    <a:lnTo>
                      <a:pt x="347345" y="74718"/>
                    </a:lnTo>
                    <a:cubicBezTo>
                      <a:pt x="354467" y="74718"/>
                      <a:pt x="360272" y="80439"/>
                      <a:pt x="360305" y="87560"/>
                    </a:cubicBezTo>
                    <a:cubicBezTo>
                      <a:pt x="360373" y="94732"/>
                      <a:pt x="360407" y="102191"/>
                      <a:pt x="360474" y="102208"/>
                    </a:cubicBezTo>
                    <a:cubicBezTo>
                      <a:pt x="370498" y="104756"/>
                      <a:pt x="379914" y="108755"/>
                      <a:pt x="388554" y="113936"/>
                    </a:cubicBezTo>
                    <a:lnTo>
                      <a:pt x="398730" y="103760"/>
                    </a:lnTo>
                    <a:cubicBezTo>
                      <a:pt x="401194" y="101330"/>
                      <a:pt x="404467" y="99963"/>
                      <a:pt x="407910" y="99963"/>
                    </a:cubicBezTo>
                    <a:cubicBezTo>
                      <a:pt x="411352" y="99963"/>
                      <a:pt x="414626" y="101330"/>
                      <a:pt x="417073" y="103743"/>
                    </a:cubicBezTo>
                    <a:lnTo>
                      <a:pt x="435770" y="122424"/>
                    </a:lnTo>
                    <a:cubicBezTo>
                      <a:pt x="440782" y="127486"/>
                      <a:pt x="440799" y="135671"/>
                      <a:pt x="435770" y="140733"/>
                    </a:cubicBezTo>
                    <a:lnTo>
                      <a:pt x="425578" y="150909"/>
                    </a:lnTo>
                    <a:cubicBezTo>
                      <a:pt x="430792" y="159616"/>
                      <a:pt x="434809" y="169319"/>
                      <a:pt x="437340" y="179411"/>
                    </a:cubicBezTo>
                    <a:cubicBezTo>
                      <a:pt x="437357" y="179444"/>
                      <a:pt x="437357" y="179647"/>
                      <a:pt x="437374" y="179647"/>
                    </a:cubicBezTo>
                    <a:lnTo>
                      <a:pt x="451970" y="179647"/>
                    </a:lnTo>
                    <a:cubicBezTo>
                      <a:pt x="459125" y="179647"/>
                      <a:pt x="464846" y="185098"/>
                      <a:pt x="464846" y="192253"/>
                    </a:cubicBezTo>
                    <a:lnTo>
                      <a:pt x="464846" y="218662"/>
                    </a:lnTo>
                    <a:lnTo>
                      <a:pt x="464795" y="218662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7B81B142-A611-4E3C-A9AF-CEFD57EEB984}"/>
                  </a:ext>
                </a:extLst>
              </p:cNvPr>
              <p:cNvSpPr/>
              <p:nvPr/>
            </p:nvSpPr>
            <p:spPr>
              <a:xfrm>
                <a:off x="2820538" y="2636262"/>
                <a:ext cx="67500" cy="67500"/>
              </a:xfrm>
              <a:custGeom>
                <a:avLst/>
                <a:gdLst>
                  <a:gd name="connsiteX0" fmla="*/ 72866 w 67500"/>
                  <a:gd name="connsiteY0" fmla="*/ 36433 h 67500"/>
                  <a:gd name="connsiteX1" fmla="*/ 36433 w 67500"/>
                  <a:gd name="connsiteY1" fmla="*/ 72866 h 67500"/>
                  <a:gd name="connsiteX2" fmla="*/ 0 w 67500"/>
                  <a:gd name="connsiteY2" fmla="*/ 36433 h 67500"/>
                  <a:gd name="connsiteX3" fmla="*/ 36433 w 67500"/>
                  <a:gd name="connsiteY3" fmla="*/ 0 h 67500"/>
                  <a:gd name="connsiteX4" fmla="*/ 72866 w 67500"/>
                  <a:gd name="connsiteY4" fmla="*/ 36433 h 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0" h="67500">
                    <a:moveTo>
                      <a:pt x="72866" y="36433"/>
                    </a:moveTo>
                    <a:cubicBezTo>
                      <a:pt x="72866" y="56555"/>
                      <a:pt x="56555" y="72866"/>
                      <a:pt x="36433" y="72866"/>
                    </a:cubicBezTo>
                    <a:cubicBezTo>
                      <a:pt x="16312" y="72866"/>
                      <a:pt x="0" y="56555"/>
                      <a:pt x="0" y="36433"/>
                    </a:cubicBezTo>
                    <a:cubicBezTo>
                      <a:pt x="0" y="16312"/>
                      <a:pt x="16312" y="0"/>
                      <a:pt x="36433" y="0"/>
                    </a:cubicBezTo>
                    <a:cubicBezTo>
                      <a:pt x="56555" y="0"/>
                      <a:pt x="72866" y="16312"/>
                      <a:pt x="72866" y="3643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52" name="Picture 2" descr="NO表情包">
            <a:hlinkClick r:id="rId7" action="ppaction://hlinksldjump"/>
            <a:extLst>
              <a:ext uri="{FF2B5EF4-FFF2-40B4-BE49-F238E27FC236}">
                <a16:creationId xmlns:a16="http://schemas.microsoft.com/office/drawing/2014/main" id="{EE1D09D2-1A84-455E-85B7-EAAAFAD4BD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745" y="5002640"/>
            <a:ext cx="1800617" cy="18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E6DD783-5373-49C5-B27C-D100E3035F51}"/>
              </a:ext>
            </a:extLst>
          </p:cNvPr>
          <p:cNvSpPr/>
          <p:nvPr/>
        </p:nvSpPr>
        <p:spPr bwMode="auto">
          <a:xfrm>
            <a:off x="1136563" y="897452"/>
            <a:ext cx="2445696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kern="0" normalizeH="0" baseline="0" noProof="0" dirty="0">
                <a:uLnTx/>
                <a:uFillTx/>
                <a:ea typeface="+mn-ea"/>
              </a:rPr>
              <a:t>AES</a:t>
            </a:r>
            <a:r>
              <a:rPr kumimoji="0" lang="zh-CN" altLang="en-US" sz="1400" i="0" u="none" strike="noStrike" kern="0" normalizeH="0" baseline="0" noProof="0" dirty="0">
                <a:uLnTx/>
                <a:uFillTx/>
                <a:ea typeface="+mn-ea"/>
              </a:rPr>
              <a:t>加密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B286232-CED7-44A7-B2F8-A011F5439F60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2348425" y="1130083"/>
            <a:ext cx="2162" cy="4816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10636F1-82D5-4106-ADA1-99531EA11893}"/>
              </a:ext>
            </a:extLst>
          </p:cNvPr>
          <p:cNvGrpSpPr/>
          <p:nvPr/>
        </p:nvGrpSpPr>
        <p:grpSpPr>
          <a:xfrm>
            <a:off x="1141411" y="1595683"/>
            <a:ext cx="2427301" cy="252000"/>
            <a:chOff x="1444323" y="3117333"/>
            <a:chExt cx="1346302" cy="352426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A4F8B58-79CD-44F8-A6C8-FEF4524780BB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2BEBFA8-D856-4DDE-8728-CDE21C351CE3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AddRoundKey</a:t>
              </a:r>
              <a:endParaRPr lang="zh-CN" altLang="en-US" sz="1400" kern="0" dirty="0">
                <a:ea typeface="+mn-ea"/>
              </a:endParaRPr>
            </a:p>
          </p:txBody>
        </p:sp>
      </p:grp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4DD138D7-3D37-475A-9836-BA7EEBDEE4F8}"/>
              </a:ext>
            </a:extLst>
          </p:cNvPr>
          <p:cNvSpPr/>
          <p:nvPr/>
        </p:nvSpPr>
        <p:spPr bwMode="auto">
          <a:xfrm>
            <a:off x="1096764" y="1248146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输入明文、密钥、关键参数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9215895-5786-4076-8914-2C7E492341D5}"/>
              </a:ext>
            </a:extLst>
          </p:cNvPr>
          <p:cNvGrpSpPr/>
          <p:nvPr/>
        </p:nvGrpSpPr>
        <p:grpSpPr>
          <a:xfrm>
            <a:off x="1147105" y="2397636"/>
            <a:ext cx="2428807" cy="1221829"/>
            <a:chOff x="1147105" y="2397636"/>
            <a:chExt cx="2428807" cy="1221829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58E785D-EAF1-4B47-AC14-7034102DAC74}"/>
                </a:ext>
              </a:extLst>
            </p:cNvPr>
            <p:cNvGrpSpPr/>
            <p:nvPr/>
          </p:nvGrpSpPr>
          <p:grpSpPr>
            <a:xfrm>
              <a:off x="1148611" y="2726967"/>
              <a:ext cx="2427301" cy="252000"/>
              <a:chOff x="1444323" y="3117333"/>
              <a:chExt cx="1346302" cy="352426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0CD5F19-F6E3-48EA-A99E-91232AB8071C}"/>
                  </a:ext>
                </a:extLst>
              </p:cNvPr>
              <p:cNvSpPr/>
              <p:nvPr/>
            </p:nvSpPr>
            <p:spPr bwMode="auto">
              <a:xfrm>
                <a:off x="1444323" y="3117334"/>
                <a:ext cx="1346302" cy="352425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kern="0">
                  <a:ea typeface="+mn-ea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03FE3CF-DCDD-49FF-BDC0-5450B28D854C}"/>
                  </a:ext>
                </a:extLst>
              </p:cNvPr>
              <p:cNvSpPr/>
              <p:nvPr/>
            </p:nvSpPr>
            <p:spPr bwMode="auto">
              <a:xfrm>
                <a:off x="1596108" y="3117333"/>
                <a:ext cx="1051842" cy="352425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 dirty="0" err="1">
                    <a:ea typeface="+mn-ea"/>
                  </a:rPr>
                  <a:t>ShiftRows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2430A230-3D19-4A8E-8EDD-8BBE10E76E20}"/>
                </a:ext>
              </a:extLst>
            </p:cNvPr>
            <p:cNvGrpSpPr/>
            <p:nvPr/>
          </p:nvGrpSpPr>
          <p:grpSpPr>
            <a:xfrm>
              <a:off x="1147105" y="2397636"/>
              <a:ext cx="2428806" cy="1221829"/>
              <a:chOff x="1147105" y="2397636"/>
              <a:chExt cx="2428806" cy="1221829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AD8F1896-A7FF-477A-9F01-5454A61D43E5}"/>
                  </a:ext>
                </a:extLst>
              </p:cNvPr>
              <p:cNvGrpSpPr/>
              <p:nvPr/>
            </p:nvGrpSpPr>
            <p:grpSpPr>
              <a:xfrm>
                <a:off x="1147105" y="2397636"/>
                <a:ext cx="2427301" cy="252000"/>
                <a:chOff x="1444323" y="3117333"/>
                <a:chExt cx="1346302" cy="352426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232B33E4-59E4-4BAB-BFC9-0C33058F37F6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838CB608-4B37-4EBF-A711-A88C00CAE119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SubBytes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020C080F-743D-4D38-B53B-92C441ED9562}"/>
                  </a:ext>
                </a:extLst>
              </p:cNvPr>
              <p:cNvGrpSpPr/>
              <p:nvPr/>
            </p:nvGrpSpPr>
            <p:grpSpPr>
              <a:xfrm>
                <a:off x="1148610" y="3037508"/>
                <a:ext cx="2427301" cy="252000"/>
                <a:chOff x="1444323" y="3117333"/>
                <a:chExt cx="1346302" cy="352426"/>
              </a:xfrm>
            </p:grpSpPr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779CDA1-E0C5-4C2B-BE37-4B6BAB746263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4CE34EC1-8CF9-4BDC-9910-EEB13CE33C26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MixClomuns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8315BFD1-2968-45C3-99DF-ADE2E35EC415}"/>
                  </a:ext>
                </a:extLst>
              </p:cNvPr>
              <p:cNvGrpSpPr/>
              <p:nvPr/>
            </p:nvGrpSpPr>
            <p:grpSpPr>
              <a:xfrm>
                <a:off x="1147105" y="3367465"/>
                <a:ext cx="2427301" cy="252000"/>
                <a:chOff x="1444323" y="3117333"/>
                <a:chExt cx="1346302" cy="352426"/>
              </a:xfrm>
            </p:grpSpPr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A42ABF83-452B-4A01-B8D2-97470783A805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D5EE1EEA-3F2B-4A7D-9076-458570E6F643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AddRoundKey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</p:grpSp>
      </p:grpSp>
      <p:sp>
        <p:nvSpPr>
          <p:cNvPr id="15" name="菱形 14">
            <a:extLst>
              <a:ext uri="{FF2B5EF4-FFF2-40B4-BE49-F238E27FC236}">
                <a16:creationId xmlns:a16="http://schemas.microsoft.com/office/drawing/2014/main" id="{0002A72D-6A46-45B6-8F06-95C3FC8EDBB8}"/>
              </a:ext>
            </a:extLst>
          </p:cNvPr>
          <p:cNvSpPr/>
          <p:nvPr/>
        </p:nvSpPr>
        <p:spPr bwMode="auto">
          <a:xfrm>
            <a:off x="1116927" y="4028694"/>
            <a:ext cx="2540347" cy="371317"/>
          </a:xfrm>
          <a:prstGeom prst="diamond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轮计数</a:t>
            </a:r>
            <a:r>
              <a:rPr lang="en-US" altLang="zh-CN" sz="1400" kern="0" dirty="0">
                <a:ea typeface="+mn-ea"/>
              </a:rPr>
              <a:t>&lt;Nr-1</a:t>
            </a:r>
            <a:endParaRPr lang="zh-CN" altLang="en-US" sz="1400" kern="0" dirty="0">
              <a:ea typeface="+mn-ea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19822252-D2E3-4F47-9433-F1E626CB888E}"/>
              </a:ext>
            </a:extLst>
          </p:cNvPr>
          <p:cNvGrpSpPr/>
          <p:nvPr/>
        </p:nvGrpSpPr>
        <p:grpSpPr>
          <a:xfrm>
            <a:off x="1148609" y="1952737"/>
            <a:ext cx="2429088" cy="1989748"/>
            <a:chOff x="1148609" y="1952737"/>
            <a:chExt cx="2429088" cy="19897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C1C7439-8D00-4C00-8491-152070F9B5A6}"/>
                </a:ext>
              </a:extLst>
            </p:cNvPr>
            <p:cNvSpPr/>
            <p:nvPr/>
          </p:nvSpPr>
          <p:spPr bwMode="auto">
            <a:xfrm>
              <a:off x="1150396" y="3690485"/>
              <a:ext cx="2427301" cy="252000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轮计数加一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3DA9D02-04FE-4712-9F14-FBACA1C72965}"/>
                </a:ext>
              </a:extLst>
            </p:cNvPr>
            <p:cNvSpPr/>
            <p:nvPr/>
          </p:nvSpPr>
          <p:spPr bwMode="auto">
            <a:xfrm>
              <a:off x="1148609" y="1952737"/>
              <a:ext cx="2427301" cy="252000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轮计数置零</a:t>
              </a:r>
            </a:p>
          </p:txBody>
        </p:sp>
      </p:grpSp>
      <p:sp>
        <p:nvSpPr>
          <p:cNvPr id="78" name="平行四边形 77">
            <a:extLst>
              <a:ext uri="{FF2B5EF4-FFF2-40B4-BE49-F238E27FC236}">
                <a16:creationId xmlns:a16="http://schemas.microsoft.com/office/drawing/2014/main" id="{8C94C327-E0AF-4831-83A7-572B959BBEF5}"/>
              </a:ext>
            </a:extLst>
          </p:cNvPr>
          <p:cNvSpPr/>
          <p:nvPr/>
        </p:nvSpPr>
        <p:spPr bwMode="auto">
          <a:xfrm>
            <a:off x="1077096" y="5593473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输出密文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7E189BC9-85CE-4CE1-B5F2-7E15ACC623CF}"/>
              </a:ext>
            </a:extLst>
          </p:cNvPr>
          <p:cNvSpPr/>
          <p:nvPr/>
        </p:nvSpPr>
        <p:spPr bwMode="auto">
          <a:xfrm>
            <a:off x="1096764" y="5946204"/>
            <a:ext cx="2503322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AES</a:t>
            </a:r>
            <a:r>
              <a:rPr lang="zh-CN" altLang="en-US" sz="1400" kern="0" dirty="0">
                <a:ea typeface="+mn-ea"/>
              </a:rPr>
              <a:t>加密结束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EF1239B-58F8-41E4-9377-ACCE3AB4FCD4}"/>
              </a:ext>
            </a:extLst>
          </p:cNvPr>
          <p:cNvGrpSpPr/>
          <p:nvPr/>
        </p:nvGrpSpPr>
        <p:grpSpPr>
          <a:xfrm>
            <a:off x="787966" y="2313494"/>
            <a:ext cx="1567095" cy="1989849"/>
            <a:chOff x="787966" y="2313494"/>
            <a:chExt cx="1567095" cy="1989849"/>
          </a:xfrm>
        </p:grpSpPr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6EEFBAAD-A76E-4CB6-8BD9-F08D3D83C7F9}"/>
                </a:ext>
              </a:extLst>
            </p:cNvPr>
            <p:cNvCxnSpPr>
              <a:cxnSpLocks/>
            </p:cNvCxnSpPr>
            <p:nvPr/>
          </p:nvCxnSpPr>
          <p:spPr>
            <a:xfrm>
              <a:off x="798749" y="2313494"/>
              <a:ext cx="1556312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0F700812-051C-4FB3-82A2-7467B814AB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7966" y="2313494"/>
              <a:ext cx="26443" cy="190085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6867FD6B-B2F3-47C4-9966-FD333419104C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813888" y="4214353"/>
              <a:ext cx="303039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5">
              <a:extLst>
                <a:ext uri="{FF2B5EF4-FFF2-40B4-BE49-F238E27FC236}">
                  <a16:creationId xmlns:a16="http://schemas.microsoft.com/office/drawing/2014/main" id="{746FD10A-EA8B-47BA-BA38-E62CE2CDDBC0}"/>
                </a:ext>
              </a:extLst>
            </p:cNvPr>
            <p:cNvSpPr txBox="1"/>
            <p:nvPr/>
          </p:nvSpPr>
          <p:spPr>
            <a:xfrm>
              <a:off x="826719" y="3988021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Y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8B412DC-F07C-4B75-83B9-036E0EA66EFE}"/>
              </a:ext>
            </a:extLst>
          </p:cNvPr>
          <p:cNvGrpSpPr/>
          <p:nvPr/>
        </p:nvGrpSpPr>
        <p:grpSpPr>
          <a:xfrm>
            <a:off x="1134775" y="4316763"/>
            <a:ext cx="2441135" cy="1175979"/>
            <a:chOff x="1134775" y="4316763"/>
            <a:chExt cx="2441135" cy="1175979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F9B238BC-C44E-4F0F-87E4-D5763FE6F7BA}"/>
                </a:ext>
              </a:extLst>
            </p:cNvPr>
            <p:cNvGrpSpPr/>
            <p:nvPr/>
          </p:nvGrpSpPr>
          <p:grpSpPr>
            <a:xfrm>
              <a:off x="1134775" y="4557276"/>
              <a:ext cx="2441135" cy="935466"/>
              <a:chOff x="1134775" y="4557276"/>
              <a:chExt cx="2441135" cy="935466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604C6E21-AAAE-414C-A260-831E6F5D6F33}"/>
                  </a:ext>
                </a:extLst>
              </p:cNvPr>
              <p:cNvGrpSpPr/>
              <p:nvPr/>
            </p:nvGrpSpPr>
            <p:grpSpPr>
              <a:xfrm>
                <a:off x="1134775" y="4557276"/>
                <a:ext cx="2427301" cy="252000"/>
                <a:chOff x="1444323" y="3117333"/>
                <a:chExt cx="1346302" cy="352426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383D795A-8687-49BE-B7D0-928F51F43D4D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CAB57C6A-804A-47A7-AAB8-704408E342AA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SubBytes</a:t>
                  </a:r>
                  <a:endParaRPr lang="zh-CN" altLang="en-US" sz="1400" kern="0" dirty="0">
                    <a:ea typeface="+mn-ea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14439D0-51EE-475D-94AF-58055E882AC9}"/>
                  </a:ext>
                </a:extLst>
              </p:cNvPr>
              <p:cNvGrpSpPr/>
              <p:nvPr/>
            </p:nvGrpSpPr>
            <p:grpSpPr>
              <a:xfrm>
                <a:off x="1141411" y="4914330"/>
                <a:ext cx="2427301" cy="252000"/>
                <a:chOff x="1444323" y="3117333"/>
                <a:chExt cx="1346302" cy="352426"/>
              </a:xfrm>
            </p:grpSpPr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7A5A3785-CBBD-43C0-AA12-DDB12E82827C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7FB1FAF9-ECF3-4BC9-BD01-D8C75F61C355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ShiftRows</a:t>
                  </a:r>
                  <a:endParaRPr lang="zh-CN" altLang="en-US" sz="1400" kern="0" dirty="0">
                    <a:ea typeface="+mn-ea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AAF1D698-11A3-4DBA-B755-28C4D793A5D6}"/>
                  </a:ext>
                </a:extLst>
              </p:cNvPr>
              <p:cNvGrpSpPr/>
              <p:nvPr/>
            </p:nvGrpSpPr>
            <p:grpSpPr>
              <a:xfrm>
                <a:off x="1148609" y="5240742"/>
                <a:ext cx="2427301" cy="252000"/>
                <a:chOff x="1444323" y="3117333"/>
                <a:chExt cx="1346302" cy="352426"/>
              </a:xfrm>
            </p:grpSpPr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DDF4FEC1-436B-4839-AC36-720DA629965F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00AD80C2-53B4-4DC0-BCA8-DD054275A414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AddRoundKey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</p:grp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C03ADF8E-03C1-481C-8704-0F1CD41C4502}"/>
                </a:ext>
              </a:extLst>
            </p:cNvPr>
            <p:cNvSpPr txBox="1"/>
            <p:nvPr/>
          </p:nvSpPr>
          <p:spPr>
            <a:xfrm>
              <a:off x="2329605" y="4316763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390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0195DED-28C6-42A7-B40B-4F11BF514C49}"/>
              </a:ext>
            </a:extLst>
          </p:cNvPr>
          <p:cNvSpPr/>
          <p:nvPr/>
        </p:nvSpPr>
        <p:spPr>
          <a:xfrm>
            <a:off x="7076909" y="1883786"/>
            <a:ext cx="3495665" cy="4362902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A0A1FF-C35C-4606-88E2-975EC6F2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zh-CN" altLang="en-US" dirty="0"/>
              <a:t>盒置换</a:t>
            </a:r>
          </a:p>
        </p:txBody>
      </p:sp>
      <p:sp>
        <p:nvSpPr>
          <p:cNvPr id="3" name="动作按钮: 后退或前一项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300A05FF-E815-4DBD-BFCD-C0890BE17A3E}"/>
              </a:ext>
            </a:extLst>
          </p:cNvPr>
          <p:cNvSpPr/>
          <p:nvPr/>
        </p:nvSpPr>
        <p:spPr>
          <a:xfrm>
            <a:off x="11065267" y="5732980"/>
            <a:ext cx="549668" cy="51370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9A0A77-49BC-4E4E-8445-7BF6D3A67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81" y="1588143"/>
            <a:ext cx="3772313" cy="1763527"/>
          </a:xfrm>
          <a:prstGeom prst="rect">
            <a:avLst/>
          </a:prstGeom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AD9FDCEA-ED89-46DF-9951-89729969786A}"/>
              </a:ext>
            </a:extLst>
          </p:cNvPr>
          <p:cNvSpPr/>
          <p:nvPr/>
        </p:nvSpPr>
        <p:spPr>
          <a:xfrm>
            <a:off x="1518284" y="1044389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+mj-ea"/>
                <a:ea typeface="+mj-ea"/>
              </a:rPr>
              <a:t>From FIPS 197: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A53B66-F53B-4784-BDB2-42401D83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5" y="3717118"/>
            <a:ext cx="4575145" cy="2334788"/>
          </a:xfrm>
          <a:prstGeom prst="rect">
            <a:avLst/>
          </a:prstGeom>
        </p:spPr>
      </p:pic>
      <p:sp>
        <p:nvSpPr>
          <p:cNvPr id="9" name="right-arrow_339913">
            <a:extLst>
              <a:ext uri="{FF2B5EF4-FFF2-40B4-BE49-F238E27FC236}">
                <a16:creationId xmlns:a16="http://schemas.microsoft.com/office/drawing/2014/main" id="{3A372148-B99D-4881-8230-E880542FD0D4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559795" y="2962160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0ECD6F-8AD3-4838-AFDD-8B32EF0C588D}"/>
              </a:ext>
            </a:extLst>
          </p:cNvPr>
          <p:cNvSpPr/>
          <p:nvPr/>
        </p:nvSpPr>
        <p:spPr>
          <a:xfrm>
            <a:off x="234266" y="914400"/>
            <a:ext cx="5302314" cy="5332288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C203CA-F24E-4E63-9A8D-76B2540A9BE7}"/>
              </a:ext>
            </a:extLst>
          </p:cNvPr>
          <p:cNvSpPr txBox="1"/>
          <p:nvPr/>
        </p:nvSpPr>
        <p:spPr>
          <a:xfrm>
            <a:off x="-563137" y="729198"/>
            <a:ext cx="1589394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3800" spc="300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2AE6A19-7D4F-4E6B-BAE7-C73A0465E852}"/>
              </a:ext>
            </a:extLst>
          </p:cNvPr>
          <p:cNvSpPr/>
          <p:nvPr/>
        </p:nvSpPr>
        <p:spPr bwMode="auto">
          <a:xfrm>
            <a:off x="7673512" y="2077469"/>
            <a:ext cx="2445696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SubBytes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276FB64-7721-4F2B-A82C-E97AE2532C09}"/>
              </a:ext>
            </a:extLst>
          </p:cNvPr>
          <p:cNvCxnSpPr>
            <a:cxnSpLocks/>
            <a:stCxn id="14" idx="2"/>
            <a:endCxn id="39" idx="0"/>
          </p:cNvCxnSpPr>
          <p:nvPr/>
        </p:nvCxnSpPr>
        <p:spPr>
          <a:xfrm flipH="1">
            <a:off x="8870250" y="2329469"/>
            <a:ext cx="26110" cy="33807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D68260FA-B961-47AC-9D57-70513875C178}"/>
              </a:ext>
            </a:extLst>
          </p:cNvPr>
          <p:cNvSpPr/>
          <p:nvPr/>
        </p:nvSpPr>
        <p:spPr bwMode="auto">
          <a:xfrm>
            <a:off x="7633713" y="2428163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</a:t>
            </a:r>
            <a:r>
              <a:rPr lang="en-US" altLang="zh-CN" sz="1400" kern="0" dirty="0">
                <a:ea typeface="+mn-ea"/>
              </a:rPr>
              <a:t>state[]</a:t>
            </a:r>
            <a:r>
              <a:rPr lang="zh-CN" altLang="en-US" sz="1400" kern="0" dirty="0">
                <a:ea typeface="+mn-ea"/>
              </a:rPr>
              <a:t>、</a:t>
            </a:r>
            <a:r>
              <a:rPr lang="en-US" altLang="zh-CN" sz="1400" kern="0" dirty="0">
                <a:ea typeface="+mn-ea"/>
              </a:rPr>
              <a:t>Nb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49A8ADE-302E-41F3-882F-E28A3EB57A02}"/>
              </a:ext>
            </a:extLst>
          </p:cNvPr>
          <p:cNvSpPr/>
          <p:nvPr/>
        </p:nvSpPr>
        <p:spPr bwMode="auto">
          <a:xfrm>
            <a:off x="7653656" y="3603505"/>
            <a:ext cx="2427301" cy="251999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y=state[</a:t>
            </a:r>
            <a:r>
              <a:rPr lang="en-US" altLang="zh-CN" sz="1400" kern="0" dirty="0" err="1">
                <a:ea typeface="+mn-ea"/>
              </a:rPr>
              <a:t>i</a:t>
            </a:r>
            <a:r>
              <a:rPr lang="en-US" altLang="zh-CN" sz="1400" kern="0" dirty="0">
                <a:ea typeface="+mn-ea"/>
              </a:rPr>
              <a:t>]&amp;&amp;0xF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10C8AD1-670F-4C1A-A41D-C42E68E9C693}"/>
              </a:ext>
            </a:extLst>
          </p:cNvPr>
          <p:cNvSpPr/>
          <p:nvPr/>
        </p:nvSpPr>
        <p:spPr bwMode="auto">
          <a:xfrm>
            <a:off x="7652150" y="3274174"/>
            <a:ext cx="2427301" cy="251999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x=state[</a:t>
            </a:r>
            <a:r>
              <a:rPr lang="en-US" altLang="zh-CN" sz="1400" kern="0" dirty="0" err="1">
                <a:ea typeface="+mn-ea"/>
              </a:rPr>
              <a:t>i</a:t>
            </a:r>
            <a:r>
              <a:rPr lang="en-US" altLang="zh-CN" sz="1400" kern="0" dirty="0">
                <a:ea typeface="+mn-ea"/>
              </a:rPr>
              <a:t>]&gt;&gt;4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AA4D5A-0935-4B76-86A5-6EF384F1D950}"/>
              </a:ext>
            </a:extLst>
          </p:cNvPr>
          <p:cNvSpPr/>
          <p:nvPr/>
        </p:nvSpPr>
        <p:spPr bwMode="auto">
          <a:xfrm>
            <a:off x="7653655" y="3914046"/>
            <a:ext cx="2427301" cy="251999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newState</a:t>
            </a:r>
            <a:r>
              <a:rPr lang="en-US" altLang="zh-CN" sz="1400" kern="0" dirty="0">
                <a:ea typeface="+mn-ea"/>
              </a:rPr>
              <a:t>[</a:t>
            </a:r>
            <a:r>
              <a:rPr lang="en-US" altLang="zh-CN" sz="1400" kern="0" dirty="0" err="1">
                <a:ea typeface="+mn-ea"/>
              </a:rPr>
              <a:t>i</a:t>
            </a:r>
            <a:r>
              <a:rPr lang="en-US" altLang="zh-CN" sz="1400" kern="0" dirty="0">
                <a:ea typeface="+mn-ea"/>
              </a:rPr>
              <a:t>]=S[x][y]</a:t>
            </a:r>
            <a:endParaRPr lang="zh-CN" altLang="en-US" sz="1400" kern="0" dirty="0"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 dirty="0">
              <a:ea typeface="+mn-ea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88886D2-5661-4B99-98BA-E92854E26870}"/>
              </a:ext>
            </a:extLst>
          </p:cNvPr>
          <p:cNvSpPr/>
          <p:nvPr/>
        </p:nvSpPr>
        <p:spPr bwMode="auto">
          <a:xfrm>
            <a:off x="7618589" y="5710171"/>
            <a:ext cx="2503322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SubBytes</a:t>
            </a:r>
            <a:r>
              <a:rPr lang="zh-CN" altLang="en-US" sz="1400" kern="0" dirty="0">
                <a:ea typeface="+mn-ea"/>
              </a:rPr>
              <a:t>结束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E7BC524-9845-4A3F-AA76-C36355BE3DED}"/>
              </a:ext>
            </a:extLst>
          </p:cNvPr>
          <p:cNvGrpSpPr/>
          <p:nvPr/>
        </p:nvGrpSpPr>
        <p:grpSpPr>
          <a:xfrm>
            <a:off x="7650391" y="5005605"/>
            <a:ext cx="2505164" cy="518998"/>
            <a:chOff x="7650391" y="5005605"/>
            <a:chExt cx="2505164" cy="518998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8E9D3979-DB05-45E8-B0B6-AF8A61A8271A}"/>
                </a:ext>
              </a:extLst>
            </p:cNvPr>
            <p:cNvSpPr/>
            <p:nvPr/>
          </p:nvSpPr>
          <p:spPr bwMode="auto">
            <a:xfrm>
              <a:off x="7650391" y="5272603"/>
              <a:ext cx="2505164" cy="252000"/>
            </a:xfrm>
            <a:prstGeom prst="parallelogram">
              <a:avLst>
                <a:gd name="adj" fmla="val 48766"/>
              </a:avLst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输出</a:t>
              </a:r>
              <a:r>
                <a:rPr lang="en-US" altLang="zh-CN" sz="1400" kern="0" dirty="0" err="1">
                  <a:ea typeface="+mn-ea"/>
                </a:rPr>
                <a:t>NewState</a:t>
              </a:r>
              <a:r>
                <a:rPr lang="en-US" altLang="zh-CN" sz="1400" kern="0" dirty="0">
                  <a:ea typeface="+mn-ea"/>
                </a:rPr>
                <a:t>[4*Nb]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5277DF0D-FA35-4286-9B3F-CB7DDBDDF3A1}"/>
                </a:ext>
              </a:extLst>
            </p:cNvPr>
            <p:cNvSpPr txBox="1"/>
            <p:nvPr/>
          </p:nvSpPr>
          <p:spPr>
            <a:xfrm>
              <a:off x="8818492" y="5005605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AF1BCFD-76BB-4503-83FA-6E1034C7E70B}"/>
              </a:ext>
            </a:extLst>
          </p:cNvPr>
          <p:cNvGrpSpPr/>
          <p:nvPr/>
        </p:nvGrpSpPr>
        <p:grpSpPr>
          <a:xfrm>
            <a:off x="7332114" y="2793456"/>
            <a:ext cx="2837267" cy="2227956"/>
            <a:chOff x="7332114" y="2793456"/>
            <a:chExt cx="2837267" cy="2227956"/>
          </a:xfrm>
        </p:grpSpPr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6578F77D-C23F-4596-B237-04D2B19B204F}"/>
                </a:ext>
              </a:extLst>
            </p:cNvPr>
            <p:cNvSpPr/>
            <p:nvPr/>
          </p:nvSpPr>
          <p:spPr bwMode="auto">
            <a:xfrm>
              <a:off x="7629034" y="4650095"/>
              <a:ext cx="2540347" cy="371317"/>
            </a:xfrm>
            <a:prstGeom prst="diamond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i</a:t>
              </a:r>
              <a:r>
                <a:rPr lang="en-US" altLang="zh-CN" sz="1400" kern="0" dirty="0">
                  <a:ea typeface="+mn-ea"/>
                </a:rPr>
                <a:t>&lt;4*Nb</a:t>
              </a:r>
              <a:endParaRPr lang="zh-CN" altLang="en-US" sz="1400" kern="0" dirty="0">
                <a:ea typeface="+mn-ea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2C03179-A45C-41BB-A599-3DD1A506904E}"/>
                </a:ext>
              </a:extLst>
            </p:cNvPr>
            <p:cNvGrpSpPr/>
            <p:nvPr/>
          </p:nvGrpSpPr>
          <p:grpSpPr>
            <a:xfrm>
              <a:off x="7653876" y="2793456"/>
              <a:ext cx="2434499" cy="1728099"/>
              <a:chOff x="1116927" y="1613439"/>
              <a:chExt cx="2434499" cy="172809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83B686C-D02D-4DCC-BFAD-3F64DE33D768}"/>
                  </a:ext>
                </a:extLst>
              </p:cNvPr>
              <p:cNvSpPr/>
              <p:nvPr/>
            </p:nvSpPr>
            <p:spPr bwMode="auto">
              <a:xfrm>
                <a:off x="1124125" y="3089538"/>
                <a:ext cx="242730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>
                    <a:ea typeface="+mn-ea"/>
                  </a:rPr>
                  <a:t>i++</a:t>
                </a:r>
                <a:endParaRPr lang="zh-CN" altLang="en-US" sz="1400" kern="0" dirty="0">
                  <a:ea typeface="+mn-ea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77B44B2-1BD7-42B7-AF85-D6214166B81D}"/>
                  </a:ext>
                </a:extLst>
              </p:cNvPr>
              <p:cNvSpPr/>
              <p:nvPr/>
            </p:nvSpPr>
            <p:spPr bwMode="auto">
              <a:xfrm>
                <a:off x="1116927" y="1613439"/>
                <a:ext cx="242730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ea typeface="+mn-ea"/>
                  </a:rPr>
                  <a:t>计数器 </a:t>
                </a: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=0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16D0717-B8C3-4C14-8FBB-8DE59ACAB20C}"/>
                </a:ext>
              </a:extLst>
            </p:cNvPr>
            <p:cNvGrpSpPr/>
            <p:nvPr/>
          </p:nvGrpSpPr>
          <p:grpSpPr>
            <a:xfrm>
              <a:off x="7332114" y="3145177"/>
              <a:ext cx="1567094" cy="1759091"/>
              <a:chOff x="787967" y="2313494"/>
              <a:chExt cx="1567094" cy="1759091"/>
            </a:xfrm>
          </p:grpSpPr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2DFBCAB3-2776-4CD3-BAB7-5740998C99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749" y="2313494"/>
                <a:ext cx="1556312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CD8443A6-C930-4D66-917A-AF5F6C693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967" y="2313495"/>
                <a:ext cx="15238" cy="1690575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EA6FB1C3-ED08-4333-89B8-77566F0CA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6118" y="4004070"/>
                <a:ext cx="303039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5">
                <a:extLst>
                  <a:ext uri="{FF2B5EF4-FFF2-40B4-BE49-F238E27FC236}">
                    <a16:creationId xmlns:a16="http://schemas.microsoft.com/office/drawing/2014/main" id="{E7C4509F-45E6-44CB-8A2F-2F179E273358}"/>
                  </a:ext>
                </a:extLst>
              </p:cNvPr>
              <p:cNvSpPr txBox="1"/>
              <p:nvPr/>
            </p:nvSpPr>
            <p:spPr>
              <a:xfrm>
                <a:off x="829033" y="3757263"/>
                <a:ext cx="277211" cy="31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>
                    <a:solidFill>
                      <a:srgbClr val="220011"/>
                    </a:solidFill>
                    <a:ea typeface="+mn-ea"/>
                  </a:rPr>
                  <a:t>Y</a:t>
                </a:r>
                <a:endParaRPr lang="zh-CN" altLang="en-US" sz="1400" dirty="0">
                  <a:solidFill>
                    <a:srgbClr val="220011"/>
                  </a:solidFill>
                  <a:latin typeface="Comic Sans MS" pitchFamily="66" charset="0"/>
                  <a:ea typeface="+mn-ea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C4F995B7-02FD-4BED-98A1-A0EEAFD681AA}"/>
              </a:ext>
            </a:extLst>
          </p:cNvPr>
          <p:cNvSpPr/>
          <p:nvPr/>
        </p:nvSpPr>
        <p:spPr bwMode="auto">
          <a:xfrm>
            <a:off x="774700" y="4019820"/>
            <a:ext cx="148167" cy="2032086"/>
          </a:xfrm>
          <a:prstGeom prst="rect">
            <a:avLst/>
          </a:prstGeom>
          <a:noFill/>
          <a:ln w="254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>
              <a:ea typeface="+mn-ea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86B1DD2-404D-4F00-B8FC-263ED98330E1}"/>
              </a:ext>
            </a:extLst>
          </p:cNvPr>
          <p:cNvSpPr/>
          <p:nvPr/>
        </p:nvSpPr>
        <p:spPr bwMode="auto">
          <a:xfrm>
            <a:off x="922867" y="3863088"/>
            <a:ext cx="4188148" cy="156732"/>
          </a:xfrm>
          <a:prstGeom prst="rect">
            <a:avLst/>
          </a:prstGeom>
          <a:noFill/>
          <a:ln w="254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61436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32" grpId="0" animBg="1"/>
      <p:bldP spid="30" grpId="0" animBg="1"/>
      <p:bldP spid="28" grpId="0" animBg="1"/>
      <p:bldP spid="39" grpId="0" animBg="1"/>
      <p:bldP spid="65" grpId="0" animBg="1"/>
      <p:bldP spid="6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认识一下</a:t>
            </a:r>
          </a:p>
        </p:txBody>
      </p:sp>
      <p:sp>
        <p:nvSpPr>
          <p:cNvPr id="7" name="矩形 6"/>
          <p:cNvSpPr/>
          <p:nvPr/>
        </p:nvSpPr>
        <p:spPr>
          <a:xfrm>
            <a:off x="1028057" y="1494063"/>
            <a:ext cx="3767554" cy="28808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7850" y="2254141"/>
            <a:ext cx="10858499" cy="35016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111107" y="1244214"/>
            <a:ext cx="4356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solidFill>
                  <a:schemeClr val="accent4"/>
                </a:solidFill>
                <a:latin typeface="+mj-ea"/>
                <a:ea typeface="+mj-ea"/>
              </a:rPr>
              <a:t>丁瑶玲 </a:t>
            </a:r>
            <a:r>
              <a:rPr lang="zh-CN" altLang="en-US" sz="2400" spc="300" dirty="0">
                <a:solidFill>
                  <a:schemeClr val="accent4"/>
                </a:solidFill>
                <a:latin typeface="+mn-ea"/>
              </a:rPr>
              <a:t>博士生导师</a:t>
            </a:r>
            <a:endParaRPr lang="zh-CN" altLang="en-US" sz="3200" spc="3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91579" y="2501050"/>
            <a:ext cx="5937821" cy="2845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研究方向：密码侧信道分析与防护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清华大学 计算机系 博士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北京理工大学 计算机学院 博士后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北京理工大学 网络空间安全学院 特别副研究员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一个小目标：把今年的</a:t>
            </a:r>
            <a:r>
              <a:rPr lang="en-US" altLang="zh-CN" spc="300" dirty="0">
                <a:solidFill>
                  <a:srgbClr val="C00000"/>
                </a:solidFill>
              </a:rPr>
              <a:t>《</a:t>
            </a:r>
            <a:r>
              <a:rPr lang="zh-CN" altLang="en-US" spc="300" dirty="0">
                <a:solidFill>
                  <a:srgbClr val="C00000"/>
                </a:solidFill>
              </a:rPr>
              <a:t>密码工程</a:t>
            </a:r>
            <a:r>
              <a:rPr lang="en-US" altLang="zh-CN" spc="300" dirty="0">
                <a:solidFill>
                  <a:srgbClr val="C00000"/>
                </a:solidFill>
              </a:rPr>
              <a:t>》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教好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一个大目标：此后</a:t>
            </a:r>
            <a:r>
              <a:rPr lang="zh-CN" altLang="en-US" spc="300" dirty="0">
                <a:solidFill>
                  <a:srgbClr val="C00000"/>
                </a:solidFill>
              </a:rPr>
              <a:t>年年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能把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《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密码工程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》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教好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FEEF64-5294-4830-BA83-5D5C38922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5651" y="1291456"/>
            <a:ext cx="3892782" cy="291844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B9A27-7774-45DD-8A18-D0FB4252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行移位</a:t>
            </a:r>
          </a:p>
        </p:txBody>
      </p:sp>
      <p:sp>
        <p:nvSpPr>
          <p:cNvPr id="3" name="动作按钮: 后退或前一项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8AD0EEC-EE9A-4E2C-A940-30EB91D19F14}"/>
              </a:ext>
            </a:extLst>
          </p:cNvPr>
          <p:cNvSpPr/>
          <p:nvPr/>
        </p:nvSpPr>
        <p:spPr>
          <a:xfrm>
            <a:off x="11065267" y="5732980"/>
            <a:ext cx="549668" cy="51370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E51CD8-945C-4359-BCFF-CFC85C249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4" y="2271668"/>
            <a:ext cx="4813082" cy="2927187"/>
          </a:xfrm>
          <a:prstGeom prst="rect">
            <a:avLst/>
          </a:prstGeom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ADE8EFA7-9D4E-4764-B03F-1A916D6398BD}"/>
              </a:ext>
            </a:extLst>
          </p:cNvPr>
          <p:cNvSpPr/>
          <p:nvPr/>
        </p:nvSpPr>
        <p:spPr>
          <a:xfrm>
            <a:off x="1518284" y="1044389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+mj-ea"/>
                <a:ea typeface="+mj-ea"/>
              </a:rPr>
              <a:t>From FIPS 197: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9C4D9-7AFE-4431-B743-3DC21451D95D}"/>
              </a:ext>
            </a:extLst>
          </p:cNvPr>
          <p:cNvSpPr/>
          <p:nvPr/>
        </p:nvSpPr>
        <p:spPr>
          <a:xfrm>
            <a:off x="234266" y="914400"/>
            <a:ext cx="5302314" cy="5332288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829E42-C017-486C-9E18-20267DF05778}"/>
              </a:ext>
            </a:extLst>
          </p:cNvPr>
          <p:cNvSpPr txBox="1"/>
          <p:nvPr/>
        </p:nvSpPr>
        <p:spPr>
          <a:xfrm>
            <a:off x="-563137" y="729198"/>
            <a:ext cx="1589394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3800" spc="300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DA8143-C01F-49E6-916A-9BF9B44F2033}"/>
              </a:ext>
            </a:extLst>
          </p:cNvPr>
          <p:cNvSpPr/>
          <p:nvPr/>
        </p:nvSpPr>
        <p:spPr>
          <a:xfrm>
            <a:off x="7076909" y="1355725"/>
            <a:ext cx="3495665" cy="48909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DA84ACD-EA2D-41A9-B7D6-C497B5642C8F}"/>
              </a:ext>
            </a:extLst>
          </p:cNvPr>
          <p:cNvSpPr/>
          <p:nvPr/>
        </p:nvSpPr>
        <p:spPr bwMode="auto">
          <a:xfrm>
            <a:off x="7661074" y="1472580"/>
            <a:ext cx="2445696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ShiftRows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1554478-FEB6-47B8-AB5F-2A66AC6E60BD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8870250" y="1724580"/>
            <a:ext cx="13672" cy="39855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A40484BF-B3B3-4A01-876B-6F350B063905}"/>
              </a:ext>
            </a:extLst>
          </p:cNvPr>
          <p:cNvSpPr/>
          <p:nvPr/>
        </p:nvSpPr>
        <p:spPr bwMode="auto">
          <a:xfrm>
            <a:off x="7621275" y="1823274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</a:t>
            </a:r>
            <a:r>
              <a:rPr lang="en-US" altLang="zh-CN" sz="1400" kern="0" dirty="0">
                <a:ea typeface="+mn-ea"/>
              </a:rPr>
              <a:t>state[][]</a:t>
            </a:r>
            <a:r>
              <a:rPr lang="zh-CN" altLang="en-US" sz="1400" kern="0" dirty="0">
                <a:ea typeface="+mn-ea"/>
              </a:rPr>
              <a:t>、</a:t>
            </a:r>
            <a:r>
              <a:rPr lang="en-US" altLang="zh-CN" sz="1400" kern="0" dirty="0">
                <a:ea typeface="+mn-ea"/>
              </a:rPr>
              <a:t>Nb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E89AB8-C3BC-47E9-84E1-DB332E82F241}"/>
              </a:ext>
            </a:extLst>
          </p:cNvPr>
          <p:cNvSpPr/>
          <p:nvPr/>
        </p:nvSpPr>
        <p:spPr bwMode="auto">
          <a:xfrm>
            <a:off x="7685556" y="3091060"/>
            <a:ext cx="2427301" cy="251999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newState</a:t>
            </a:r>
            <a:r>
              <a:rPr lang="en-US" altLang="zh-CN" sz="1400" kern="0" dirty="0">
                <a:ea typeface="+mn-ea"/>
              </a:rPr>
              <a:t>[</a:t>
            </a:r>
            <a:r>
              <a:rPr lang="en-US" altLang="zh-CN" sz="1400" kern="0" dirty="0" err="1">
                <a:ea typeface="+mn-ea"/>
              </a:rPr>
              <a:t>i</a:t>
            </a:r>
            <a:r>
              <a:rPr lang="en-US" altLang="zh-CN" sz="1400" kern="0" dirty="0">
                <a:ea typeface="+mn-ea"/>
              </a:rPr>
              <a:t>][j]=S[</a:t>
            </a:r>
            <a:r>
              <a:rPr lang="en-US" altLang="zh-CN" sz="1400" kern="0" dirty="0" err="1">
                <a:ea typeface="+mn-ea"/>
              </a:rPr>
              <a:t>i</a:t>
            </a:r>
            <a:r>
              <a:rPr lang="en-US" altLang="zh-CN" sz="1400" kern="0">
                <a:ea typeface="+mn-ea"/>
              </a:rPr>
              <a:t>][(j+i</a:t>
            </a:r>
            <a:r>
              <a:rPr lang="en-US" altLang="zh-CN" sz="1400" kern="0" dirty="0">
                <a:ea typeface="+mn-ea"/>
              </a:rPr>
              <a:t>)%Nb]</a:t>
            </a:r>
            <a:endParaRPr lang="zh-CN" altLang="en-US" sz="1400" kern="0" dirty="0"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 dirty="0">
              <a:ea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820C8F9-DC66-420B-A4F0-2B61E29DC80D}"/>
              </a:ext>
            </a:extLst>
          </p:cNvPr>
          <p:cNvSpPr/>
          <p:nvPr/>
        </p:nvSpPr>
        <p:spPr bwMode="auto">
          <a:xfrm>
            <a:off x="7618589" y="5710171"/>
            <a:ext cx="2503322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/>
              <a:t>ShiftRows</a:t>
            </a:r>
            <a:r>
              <a:rPr lang="zh-CN" altLang="en-US" sz="1400" kern="0" dirty="0">
                <a:ea typeface="+mn-ea"/>
              </a:rPr>
              <a:t>结束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6A7525-ECD5-42A8-99BB-2413AFEDBD34}"/>
              </a:ext>
            </a:extLst>
          </p:cNvPr>
          <p:cNvGrpSpPr/>
          <p:nvPr/>
        </p:nvGrpSpPr>
        <p:grpSpPr>
          <a:xfrm>
            <a:off x="7650391" y="5005605"/>
            <a:ext cx="2505164" cy="518998"/>
            <a:chOff x="7650391" y="5005605"/>
            <a:chExt cx="2505164" cy="518998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55D8541-4E79-49DB-A115-E0BBC88F90F6}"/>
                </a:ext>
              </a:extLst>
            </p:cNvPr>
            <p:cNvSpPr/>
            <p:nvPr/>
          </p:nvSpPr>
          <p:spPr bwMode="auto">
            <a:xfrm>
              <a:off x="7650391" y="5272603"/>
              <a:ext cx="2505164" cy="252000"/>
            </a:xfrm>
            <a:prstGeom prst="parallelogram">
              <a:avLst>
                <a:gd name="adj" fmla="val 48766"/>
              </a:avLst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输出</a:t>
              </a:r>
              <a:r>
                <a:rPr lang="en-US" altLang="zh-CN" sz="1400" kern="0" dirty="0" err="1">
                  <a:ea typeface="+mn-ea"/>
                </a:rPr>
                <a:t>NewState</a:t>
              </a:r>
              <a:r>
                <a:rPr lang="en-US" altLang="zh-CN" sz="1400" kern="0" dirty="0">
                  <a:ea typeface="+mn-ea"/>
                </a:rPr>
                <a:t>[4][Nb]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C49A5065-93AA-44B1-94F0-7645C2745D9D}"/>
                </a:ext>
              </a:extLst>
            </p:cNvPr>
            <p:cNvSpPr txBox="1"/>
            <p:nvPr/>
          </p:nvSpPr>
          <p:spPr>
            <a:xfrm>
              <a:off x="8818492" y="5005605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F6B093A-EB85-4A82-BE42-1D341D9D3C5F}"/>
              </a:ext>
            </a:extLst>
          </p:cNvPr>
          <p:cNvGrpSpPr/>
          <p:nvPr/>
        </p:nvGrpSpPr>
        <p:grpSpPr>
          <a:xfrm>
            <a:off x="7326767" y="2190095"/>
            <a:ext cx="2842614" cy="2831317"/>
            <a:chOff x="7326767" y="2190095"/>
            <a:chExt cx="2842614" cy="2831317"/>
          </a:xfrm>
        </p:grpSpPr>
        <p:sp>
          <p:nvSpPr>
            <p:cNvPr id="21" name="菱形 20">
              <a:extLst>
                <a:ext uri="{FF2B5EF4-FFF2-40B4-BE49-F238E27FC236}">
                  <a16:creationId xmlns:a16="http://schemas.microsoft.com/office/drawing/2014/main" id="{F5347E00-0B24-479F-AD2C-7DF880A4DE3A}"/>
                </a:ext>
              </a:extLst>
            </p:cNvPr>
            <p:cNvSpPr/>
            <p:nvPr/>
          </p:nvSpPr>
          <p:spPr bwMode="auto">
            <a:xfrm>
              <a:off x="7629034" y="4650095"/>
              <a:ext cx="2540347" cy="371317"/>
            </a:xfrm>
            <a:prstGeom prst="diamond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ea typeface="+mn-ea"/>
                </a:rPr>
                <a:t>j&lt; Nb</a:t>
              </a:r>
              <a:endParaRPr lang="zh-CN" altLang="en-US" sz="1400" kern="0" dirty="0">
                <a:ea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63E5EE5-7DE1-4397-8CB8-230F4C6A2519}"/>
                </a:ext>
              </a:extLst>
            </p:cNvPr>
            <p:cNvGrpSpPr/>
            <p:nvPr/>
          </p:nvGrpSpPr>
          <p:grpSpPr>
            <a:xfrm>
              <a:off x="7679469" y="2190095"/>
              <a:ext cx="2433388" cy="2396956"/>
              <a:chOff x="1142520" y="1010078"/>
              <a:chExt cx="2433388" cy="239695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67218C8-0E5A-40B9-B1F6-DDD88F9511E2}"/>
                  </a:ext>
                </a:extLst>
              </p:cNvPr>
              <p:cNvSpPr/>
              <p:nvPr/>
            </p:nvSpPr>
            <p:spPr bwMode="auto">
              <a:xfrm>
                <a:off x="1148607" y="3155034"/>
                <a:ext cx="242730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>
                    <a:ea typeface="+mn-ea"/>
                  </a:rPr>
                  <a:t>i++</a:t>
                </a:r>
                <a:endParaRPr lang="zh-CN" altLang="en-US" sz="1400" kern="0" dirty="0">
                  <a:ea typeface="+mn-ea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DBBB25C-6698-4847-8D53-A97A1ABF3408}"/>
                  </a:ext>
                </a:extLst>
              </p:cNvPr>
              <p:cNvSpPr/>
              <p:nvPr/>
            </p:nvSpPr>
            <p:spPr bwMode="auto">
              <a:xfrm>
                <a:off x="1142520" y="1010078"/>
                <a:ext cx="242730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ea typeface="+mn-ea"/>
                  </a:rPr>
                  <a:t>计数器 </a:t>
                </a: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=1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DF2B5DB-4FFA-45B6-9EA4-D096FFDA3B2A}"/>
                </a:ext>
              </a:extLst>
            </p:cNvPr>
            <p:cNvGrpSpPr/>
            <p:nvPr/>
          </p:nvGrpSpPr>
          <p:grpSpPr>
            <a:xfrm>
              <a:off x="7326767" y="2545102"/>
              <a:ext cx="1557155" cy="2359166"/>
              <a:chOff x="782620" y="1713419"/>
              <a:chExt cx="1557155" cy="2359166"/>
            </a:xfrm>
          </p:grpSpPr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BBB11C57-6652-49C9-A9ED-038684FAB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463" y="1713419"/>
                <a:ext cx="1556312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F48FAB94-B004-467D-BB15-D8993E8DCC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2620" y="1713419"/>
                <a:ext cx="20585" cy="2290652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084B5862-DDC4-46D7-B444-4BE36B630F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6118" y="4004070"/>
                <a:ext cx="303039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5">
                <a:extLst>
                  <a:ext uri="{FF2B5EF4-FFF2-40B4-BE49-F238E27FC236}">
                    <a16:creationId xmlns:a16="http://schemas.microsoft.com/office/drawing/2014/main" id="{335D4461-9B66-47EA-A43E-7AFE7DEA47ED}"/>
                  </a:ext>
                </a:extLst>
              </p:cNvPr>
              <p:cNvSpPr txBox="1"/>
              <p:nvPr/>
            </p:nvSpPr>
            <p:spPr>
              <a:xfrm>
                <a:off x="829033" y="3757263"/>
                <a:ext cx="277211" cy="31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>
                    <a:solidFill>
                      <a:srgbClr val="220011"/>
                    </a:solidFill>
                    <a:ea typeface="+mn-ea"/>
                  </a:rPr>
                  <a:t>Y</a:t>
                </a:r>
                <a:endParaRPr lang="zh-CN" altLang="en-US" sz="1400" dirty="0">
                  <a:solidFill>
                    <a:srgbClr val="220011"/>
                  </a:solidFill>
                  <a:latin typeface="Comic Sans MS" pitchFamily="66" charset="0"/>
                  <a:ea typeface="+mn-ea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3DCF320-F969-444D-8BD8-7C041CA68B50}"/>
              </a:ext>
            </a:extLst>
          </p:cNvPr>
          <p:cNvGrpSpPr/>
          <p:nvPr/>
        </p:nvGrpSpPr>
        <p:grpSpPr>
          <a:xfrm>
            <a:off x="7603683" y="2667034"/>
            <a:ext cx="2830412" cy="1742144"/>
            <a:chOff x="7603683" y="2667034"/>
            <a:chExt cx="2830412" cy="1742144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FDD3C00-B83D-49DC-8945-B5CBFAD6DD88}"/>
                </a:ext>
              </a:extLst>
            </p:cNvPr>
            <p:cNvGrpSpPr/>
            <p:nvPr/>
          </p:nvGrpSpPr>
          <p:grpSpPr>
            <a:xfrm>
              <a:off x="7603683" y="2667034"/>
              <a:ext cx="2830412" cy="1508493"/>
              <a:chOff x="7603683" y="2667034"/>
              <a:chExt cx="2830412" cy="150849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B65AA91-78A7-46F0-B8B1-786A74878343}"/>
                  </a:ext>
                </a:extLst>
              </p:cNvPr>
              <p:cNvSpPr/>
              <p:nvPr/>
            </p:nvSpPr>
            <p:spPr bwMode="auto">
              <a:xfrm>
                <a:off x="7693072" y="3449874"/>
                <a:ext cx="242730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>
                    <a:ea typeface="+mn-ea"/>
                  </a:rPr>
                  <a:t>j++</a:t>
                </a:r>
                <a:endParaRPr lang="zh-CN" altLang="en-US" sz="1400" kern="0" dirty="0">
                  <a:ea typeface="+mn-ea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87D838AB-C003-4D8E-87A1-33DF8668466D}"/>
                  </a:ext>
                </a:extLst>
              </p:cNvPr>
              <p:cNvGrpSpPr/>
              <p:nvPr/>
            </p:nvGrpSpPr>
            <p:grpSpPr>
              <a:xfrm>
                <a:off x="7603683" y="2667034"/>
                <a:ext cx="2830412" cy="1508493"/>
                <a:chOff x="7603683" y="2667034"/>
                <a:chExt cx="2830412" cy="1508493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77552E45-8182-414B-9331-938BDB7E2FAC}"/>
                    </a:ext>
                  </a:extLst>
                </p:cNvPr>
                <p:cNvSpPr/>
                <p:nvPr/>
              </p:nvSpPr>
              <p:spPr bwMode="auto">
                <a:xfrm>
                  <a:off x="7679630" y="2667034"/>
                  <a:ext cx="2427301" cy="251999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400" kern="0" dirty="0"/>
                    <a:t>计数器 </a:t>
                  </a:r>
                  <a:r>
                    <a:rPr lang="en-US" altLang="zh-CN" sz="1400" kern="0" dirty="0"/>
                    <a:t>j=0</a:t>
                  </a:r>
                  <a:endParaRPr lang="zh-CN" altLang="en-US" sz="1400" kern="0" dirty="0"/>
                </a:p>
              </p:txBody>
            </p: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6EBEF0CC-9396-40A6-9905-AB65BF30D7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66307" y="3009805"/>
                  <a:ext cx="1556312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F9678782-F8C5-47F5-B847-6F734B51A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428672" y="3009806"/>
                  <a:ext cx="5423" cy="980062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菱形 33">
                  <a:extLst>
                    <a:ext uri="{FF2B5EF4-FFF2-40B4-BE49-F238E27FC236}">
                      <a16:creationId xmlns:a16="http://schemas.microsoft.com/office/drawing/2014/main" id="{236B6EF6-166A-4509-87B7-655CF589804F}"/>
                    </a:ext>
                  </a:extLst>
                </p:cNvPr>
                <p:cNvSpPr/>
                <p:nvPr/>
              </p:nvSpPr>
              <p:spPr bwMode="auto">
                <a:xfrm>
                  <a:off x="7603683" y="3804210"/>
                  <a:ext cx="2540347" cy="371317"/>
                </a:xfrm>
                <a:prstGeom prst="diamond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i</a:t>
                  </a:r>
                  <a:r>
                    <a:rPr lang="en-US" altLang="zh-CN" sz="1400" kern="0" dirty="0">
                      <a:ea typeface="+mn-ea"/>
                    </a:rPr>
                    <a:t>&lt;4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  <p:cxnSp>
              <p:nvCxnSpPr>
                <p:cNvPr id="36" name="直接箭头连接符 35">
                  <a:extLst>
                    <a:ext uri="{FF2B5EF4-FFF2-40B4-BE49-F238E27FC236}">
                      <a16:creationId xmlns:a16="http://schemas.microsoft.com/office/drawing/2014/main" id="{CE02C448-9577-46FB-A90C-CDE39A3AD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20851" y="3994995"/>
                  <a:ext cx="303039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5">
                  <a:extLst>
                    <a:ext uri="{FF2B5EF4-FFF2-40B4-BE49-F238E27FC236}">
                      <a16:creationId xmlns:a16="http://schemas.microsoft.com/office/drawing/2014/main" id="{E153A262-1235-4850-A05D-9275ACF3C7B6}"/>
                    </a:ext>
                  </a:extLst>
                </p:cNvPr>
                <p:cNvSpPr txBox="1"/>
                <p:nvPr/>
              </p:nvSpPr>
              <p:spPr>
                <a:xfrm>
                  <a:off x="10133766" y="3748188"/>
                  <a:ext cx="277211" cy="3153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dirty="0">
                      <a:solidFill>
                        <a:srgbClr val="220011"/>
                      </a:solidFill>
                      <a:ea typeface="+mn-ea"/>
                    </a:rPr>
                    <a:t>Y</a:t>
                  </a:r>
                  <a:endParaRPr lang="zh-CN" altLang="en-US" sz="1400" dirty="0">
                    <a:solidFill>
                      <a:srgbClr val="220011"/>
                    </a:solidFill>
                    <a:latin typeface="Comic Sans MS" pitchFamily="66" charset="0"/>
                    <a:ea typeface="+mn-ea"/>
                  </a:endParaRPr>
                </a:p>
              </p:txBody>
            </p:sp>
          </p:grpSp>
        </p:grpSp>
        <p:sp>
          <p:nvSpPr>
            <p:cNvPr id="38" name="TextBox 5">
              <a:extLst>
                <a:ext uri="{FF2B5EF4-FFF2-40B4-BE49-F238E27FC236}">
                  <a16:creationId xmlns:a16="http://schemas.microsoft.com/office/drawing/2014/main" id="{74589E5E-7639-47DC-B63A-0F022E5F14F0}"/>
                </a:ext>
              </a:extLst>
            </p:cNvPr>
            <p:cNvSpPr txBox="1"/>
            <p:nvPr/>
          </p:nvSpPr>
          <p:spPr>
            <a:xfrm>
              <a:off x="8818492" y="4101401"/>
              <a:ext cx="3806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2A9E410-5C57-4E32-9150-355693246843}"/>
              </a:ext>
            </a:extLst>
          </p:cNvPr>
          <p:cNvGrpSpPr/>
          <p:nvPr/>
        </p:nvGrpSpPr>
        <p:grpSpPr>
          <a:xfrm>
            <a:off x="700939" y="4081737"/>
            <a:ext cx="279958" cy="1088210"/>
            <a:chOff x="700939" y="4081737"/>
            <a:chExt cx="279958" cy="1088210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3256DD2-719B-4762-93EC-9CA6561AFACB}"/>
                </a:ext>
              </a:extLst>
            </p:cNvPr>
            <p:cNvSpPr txBox="1"/>
            <p:nvPr/>
          </p:nvSpPr>
          <p:spPr>
            <a:xfrm>
              <a:off x="700939" y="4081737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1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A2B91B1-D398-472D-ACA2-D0BB89361680}"/>
                </a:ext>
              </a:extLst>
            </p:cNvPr>
            <p:cNvSpPr txBox="1"/>
            <p:nvPr/>
          </p:nvSpPr>
          <p:spPr>
            <a:xfrm>
              <a:off x="700939" y="4401678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2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A4A9A3C-E7ED-4B4A-82FA-BC8FBBB35A50}"/>
                </a:ext>
              </a:extLst>
            </p:cNvPr>
            <p:cNvSpPr txBox="1"/>
            <p:nvPr/>
          </p:nvSpPr>
          <p:spPr>
            <a:xfrm>
              <a:off x="700939" y="4721619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3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D29B94D-717F-4941-8594-F1F38ABA2D53}"/>
              </a:ext>
            </a:extLst>
          </p:cNvPr>
          <p:cNvGrpSpPr/>
          <p:nvPr/>
        </p:nvGrpSpPr>
        <p:grpSpPr>
          <a:xfrm>
            <a:off x="993558" y="5096763"/>
            <a:ext cx="1665459" cy="448328"/>
            <a:chOff x="993558" y="5096763"/>
            <a:chExt cx="1665459" cy="44832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88BC605-2EAC-4223-9D2B-7734A49A54CE}"/>
                </a:ext>
              </a:extLst>
            </p:cNvPr>
            <p:cNvSpPr txBox="1"/>
            <p:nvPr/>
          </p:nvSpPr>
          <p:spPr>
            <a:xfrm>
              <a:off x="1299395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1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2D0EC24-6046-4C16-8BD6-3EA7E8FE780A}"/>
                </a:ext>
              </a:extLst>
            </p:cNvPr>
            <p:cNvSpPr txBox="1"/>
            <p:nvPr/>
          </p:nvSpPr>
          <p:spPr>
            <a:xfrm>
              <a:off x="993558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0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D16D631-B34D-4B22-9640-324E9D5BAED5}"/>
                </a:ext>
              </a:extLst>
            </p:cNvPr>
            <p:cNvSpPr txBox="1"/>
            <p:nvPr/>
          </p:nvSpPr>
          <p:spPr>
            <a:xfrm>
              <a:off x="1581656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…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3654B73-CE43-450B-ADF0-E70848119E2E}"/>
                </a:ext>
              </a:extLst>
            </p:cNvPr>
            <p:cNvSpPr txBox="1"/>
            <p:nvPr/>
          </p:nvSpPr>
          <p:spPr>
            <a:xfrm>
              <a:off x="1807994" y="5096763"/>
              <a:ext cx="851023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4"/>
                  </a:solidFill>
                  <a:ea typeface="+mj-ea"/>
                </a:rPr>
                <a:t>Nb-1</a:t>
              </a:r>
              <a:endParaRPr lang="en-US" altLang="zh-CN" sz="2000" b="1" dirty="0">
                <a:solidFill>
                  <a:schemeClr val="accent1"/>
                </a:solidFill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7640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07877-9B92-4589-8154-6A2A7640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列混合</a:t>
            </a:r>
          </a:p>
        </p:txBody>
      </p:sp>
      <p:sp>
        <p:nvSpPr>
          <p:cNvPr id="3" name="动作按钮: 后退或前一项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9C4AF94-8F33-4CCB-A48E-3A9A57E7C0FF}"/>
              </a:ext>
            </a:extLst>
          </p:cNvPr>
          <p:cNvSpPr/>
          <p:nvPr/>
        </p:nvSpPr>
        <p:spPr>
          <a:xfrm>
            <a:off x="11065267" y="5732980"/>
            <a:ext cx="549668" cy="51370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46">
            <a:extLst>
              <a:ext uri="{FF2B5EF4-FFF2-40B4-BE49-F238E27FC236}">
                <a16:creationId xmlns:a16="http://schemas.microsoft.com/office/drawing/2014/main" id="{EA2654C5-5ED3-4E99-A463-AACCAED7B07F}"/>
              </a:ext>
            </a:extLst>
          </p:cNvPr>
          <p:cNvSpPr/>
          <p:nvPr/>
        </p:nvSpPr>
        <p:spPr>
          <a:xfrm>
            <a:off x="1518284" y="1044389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+mj-ea"/>
                <a:ea typeface="+mj-ea"/>
              </a:rPr>
              <a:t>From FIPS 197: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3D94DA-3633-46CA-9041-EB6188964956}"/>
              </a:ext>
            </a:extLst>
          </p:cNvPr>
          <p:cNvSpPr/>
          <p:nvPr/>
        </p:nvSpPr>
        <p:spPr>
          <a:xfrm>
            <a:off x="234266" y="914400"/>
            <a:ext cx="5302314" cy="5203016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8A2475-CC6A-417E-8ED2-41E890BD7418}"/>
              </a:ext>
            </a:extLst>
          </p:cNvPr>
          <p:cNvSpPr txBox="1"/>
          <p:nvPr/>
        </p:nvSpPr>
        <p:spPr>
          <a:xfrm>
            <a:off x="-563137" y="729198"/>
            <a:ext cx="1589394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3800" spc="300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pic>
        <p:nvPicPr>
          <p:cNvPr id="8" name="图片 7">
            <a:hlinkClick r:id="rId4" action="ppaction://hlinksldjump"/>
            <a:extLst>
              <a:ext uri="{FF2B5EF4-FFF2-40B4-BE49-F238E27FC236}">
                <a16:creationId xmlns:a16="http://schemas.microsoft.com/office/drawing/2014/main" id="{DE5E1810-9803-43F7-9943-199B94ABF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279" y="2118819"/>
            <a:ext cx="3510288" cy="19251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19489A-904A-4DBB-A368-6124D4632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712" y="4283013"/>
            <a:ext cx="4639377" cy="153059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487DB0D-B9A2-4A62-BAA5-CC6E8D48239D}"/>
              </a:ext>
            </a:extLst>
          </p:cNvPr>
          <p:cNvSpPr/>
          <p:nvPr/>
        </p:nvSpPr>
        <p:spPr>
          <a:xfrm>
            <a:off x="6096000" y="832626"/>
            <a:ext cx="4740442" cy="5284790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8876B61-DCDB-4D1A-9A82-4397D6143CC8}"/>
              </a:ext>
            </a:extLst>
          </p:cNvPr>
          <p:cNvSpPr/>
          <p:nvPr/>
        </p:nvSpPr>
        <p:spPr bwMode="auto">
          <a:xfrm>
            <a:off x="6679836" y="995304"/>
            <a:ext cx="3809046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MixColumns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9723613-BF6E-46D7-B7AC-7397853BA4D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8584359" y="1247304"/>
            <a:ext cx="16375" cy="45078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3CB020B7-56DD-48B1-ABCA-E00617AC1BEF}"/>
              </a:ext>
            </a:extLst>
          </p:cNvPr>
          <p:cNvSpPr/>
          <p:nvPr/>
        </p:nvSpPr>
        <p:spPr bwMode="auto">
          <a:xfrm>
            <a:off x="6623462" y="1345998"/>
            <a:ext cx="39016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</a:t>
            </a:r>
            <a:r>
              <a:rPr lang="en-US" altLang="zh-CN" sz="1400" kern="0" dirty="0">
                <a:ea typeface="+mn-ea"/>
              </a:rPr>
              <a:t>state[][]</a:t>
            </a:r>
            <a:r>
              <a:rPr lang="zh-CN" altLang="en-US" sz="1400" kern="0" dirty="0">
                <a:ea typeface="+mn-ea"/>
              </a:rPr>
              <a:t>、</a:t>
            </a:r>
            <a:r>
              <a:rPr lang="en-US" altLang="zh-CN" sz="1400" kern="0" dirty="0">
                <a:ea typeface="+mn-ea"/>
              </a:rPr>
              <a:t>Nb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9779027-EFF9-4618-95D2-D1C34CD62794}"/>
              </a:ext>
            </a:extLst>
          </p:cNvPr>
          <p:cNvSpPr/>
          <p:nvPr/>
        </p:nvSpPr>
        <p:spPr bwMode="auto">
          <a:xfrm>
            <a:off x="6676342" y="5755194"/>
            <a:ext cx="3848784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/>
              <a:t>MixColumns</a:t>
            </a:r>
            <a:r>
              <a:rPr lang="zh-CN" altLang="en-US" sz="1400" kern="0" dirty="0">
                <a:ea typeface="+mn-ea"/>
              </a:rPr>
              <a:t>结束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906AE4-688E-4105-83B6-121DA7FAE8E4}"/>
              </a:ext>
            </a:extLst>
          </p:cNvPr>
          <p:cNvGrpSpPr/>
          <p:nvPr/>
        </p:nvGrpSpPr>
        <p:grpSpPr>
          <a:xfrm>
            <a:off x="6675847" y="5084817"/>
            <a:ext cx="3851616" cy="518998"/>
            <a:chOff x="7650391" y="5005605"/>
            <a:chExt cx="2505164" cy="518998"/>
          </a:xfrm>
        </p:grpSpPr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9B88E211-A522-4E64-AE57-73B71D53EF31}"/>
                </a:ext>
              </a:extLst>
            </p:cNvPr>
            <p:cNvSpPr/>
            <p:nvPr/>
          </p:nvSpPr>
          <p:spPr bwMode="auto">
            <a:xfrm>
              <a:off x="7650391" y="5272603"/>
              <a:ext cx="2505164" cy="252000"/>
            </a:xfrm>
            <a:prstGeom prst="parallelogram">
              <a:avLst>
                <a:gd name="adj" fmla="val 48766"/>
              </a:avLst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输出</a:t>
              </a:r>
              <a:r>
                <a:rPr lang="en-US" altLang="zh-CN" sz="1400" kern="0" dirty="0" err="1">
                  <a:ea typeface="+mn-ea"/>
                </a:rPr>
                <a:t>NewState</a:t>
              </a:r>
              <a:r>
                <a:rPr lang="en-US" altLang="zh-CN" sz="1400" kern="0" dirty="0">
                  <a:ea typeface="+mn-ea"/>
                </a:rPr>
                <a:t>[4][Nb]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45A2488C-B03E-4CBA-8D62-1A9214A6705E}"/>
                </a:ext>
              </a:extLst>
            </p:cNvPr>
            <p:cNvSpPr txBox="1"/>
            <p:nvPr/>
          </p:nvSpPr>
          <p:spPr>
            <a:xfrm>
              <a:off x="8866812" y="5005605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D5BCC91-2547-4A69-A47D-15F408C92CD5}"/>
              </a:ext>
            </a:extLst>
          </p:cNvPr>
          <p:cNvGrpSpPr/>
          <p:nvPr/>
        </p:nvGrpSpPr>
        <p:grpSpPr>
          <a:xfrm>
            <a:off x="6287217" y="1742296"/>
            <a:ext cx="4246395" cy="3387294"/>
            <a:chOff x="6332369" y="1871568"/>
            <a:chExt cx="4246395" cy="3387294"/>
          </a:xfrm>
        </p:grpSpPr>
        <p:sp>
          <p:nvSpPr>
            <p:cNvPr id="27" name="菱形 26">
              <a:extLst>
                <a:ext uri="{FF2B5EF4-FFF2-40B4-BE49-F238E27FC236}">
                  <a16:creationId xmlns:a16="http://schemas.microsoft.com/office/drawing/2014/main" id="{6263A4EC-7D17-4057-BF6E-5F0056C7CC08}"/>
                </a:ext>
              </a:extLst>
            </p:cNvPr>
            <p:cNvSpPr/>
            <p:nvPr/>
          </p:nvSpPr>
          <p:spPr bwMode="auto">
            <a:xfrm>
              <a:off x="6705118" y="4887545"/>
              <a:ext cx="3865160" cy="371317"/>
            </a:xfrm>
            <a:prstGeom prst="diamond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i</a:t>
              </a:r>
              <a:r>
                <a:rPr lang="en-US" altLang="zh-CN" sz="1400" kern="0" dirty="0">
                  <a:ea typeface="+mn-ea"/>
                </a:rPr>
                <a:t>&lt;Nb</a:t>
              </a:r>
              <a:endParaRPr lang="zh-CN" altLang="en-US" sz="1400" kern="0" dirty="0">
                <a:ea typeface="+mn-ea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D06EBB9-CC65-4C5F-87C5-235390E739F3}"/>
                </a:ext>
              </a:extLst>
            </p:cNvPr>
            <p:cNvGrpSpPr/>
            <p:nvPr/>
          </p:nvGrpSpPr>
          <p:grpSpPr>
            <a:xfrm>
              <a:off x="6608323" y="1871568"/>
              <a:ext cx="3970441" cy="2895668"/>
              <a:chOff x="1008715" y="1613439"/>
              <a:chExt cx="2646558" cy="2895668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94E7599-D4A8-4557-9480-72615A8B47C5}"/>
                  </a:ext>
                </a:extLst>
              </p:cNvPr>
              <p:cNvSpPr/>
              <p:nvPr/>
            </p:nvSpPr>
            <p:spPr bwMode="auto">
              <a:xfrm>
                <a:off x="1011547" y="4257107"/>
                <a:ext cx="2643726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>
                    <a:ea typeface="+mn-ea"/>
                  </a:rPr>
                  <a:t>i++</a:t>
                </a:r>
                <a:endParaRPr lang="zh-CN" altLang="en-US" sz="1400" kern="0" dirty="0">
                  <a:ea typeface="+mn-ea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720055B-ED69-45AC-932C-866CE8A0E7D6}"/>
                  </a:ext>
                </a:extLst>
              </p:cNvPr>
              <p:cNvSpPr/>
              <p:nvPr/>
            </p:nvSpPr>
            <p:spPr bwMode="auto">
              <a:xfrm>
                <a:off x="1008715" y="1613439"/>
                <a:ext cx="2643726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ea typeface="+mn-ea"/>
                  </a:rPr>
                  <a:t>计数器 </a:t>
                </a: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=0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96B2ACD-53D3-49AA-8105-D94F7EAEA353}"/>
                </a:ext>
              </a:extLst>
            </p:cNvPr>
            <p:cNvGrpSpPr/>
            <p:nvPr/>
          </p:nvGrpSpPr>
          <p:grpSpPr>
            <a:xfrm>
              <a:off x="6332369" y="2223289"/>
              <a:ext cx="2299990" cy="2916908"/>
              <a:chOff x="55071" y="2313494"/>
              <a:chExt cx="2299990" cy="2916908"/>
            </a:xfrm>
          </p:grpSpPr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02D8B64D-7D47-4864-ADD8-B8990E98D1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56" y="2313494"/>
                <a:ext cx="2291105" cy="2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973992DA-0033-4817-AD09-84D865EC0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071" y="2313496"/>
                <a:ext cx="17770" cy="2848391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5">
                <a:extLst>
                  <a:ext uri="{FF2B5EF4-FFF2-40B4-BE49-F238E27FC236}">
                    <a16:creationId xmlns:a16="http://schemas.microsoft.com/office/drawing/2014/main" id="{B1BB8DE5-2B35-4756-BFAF-C604BD7F5F38}"/>
                  </a:ext>
                </a:extLst>
              </p:cNvPr>
              <p:cNvSpPr txBox="1"/>
              <p:nvPr/>
            </p:nvSpPr>
            <p:spPr>
              <a:xfrm>
                <a:off x="172865" y="4915080"/>
                <a:ext cx="277211" cy="31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>
                    <a:solidFill>
                      <a:srgbClr val="220011"/>
                    </a:solidFill>
                    <a:ea typeface="+mn-ea"/>
                  </a:rPr>
                  <a:t>Y</a:t>
                </a:r>
                <a:endParaRPr lang="zh-CN" altLang="en-US" sz="1400" dirty="0">
                  <a:solidFill>
                    <a:srgbClr val="220011"/>
                  </a:solidFill>
                  <a:latin typeface="Comic Sans MS" pitchFamily="66" charset="0"/>
                  <a:ea typeface="+mn-ea"/>
                </a:endParaRPr>
              </a:p>
            </p:txBody>
          </p: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6CEF09F3-087E-464E-A58C-8F6F1ECF94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41" y="5161887"/>
                <a:ext cx="390149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B7DC86C-28E7-4D9F-9FD7-A6266DCADF36}"/>
              </a:ext>
            </a:extLst>
          </p:cNvPr>
          <p:cNvGrpSpPr/>
          <p:nvPr/>
        </p:nvGrpSpPr>
        <p:grpSpPr>
          <a:xfrm>
            <a:off x="6561021" y="2223015"/>
            <a:ext cx="3966442" cy="2047036"/>
            <a:chOff x="6774914" y="2352287"/>
            <a:chExt cx="3628960" cy="204703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C497813-241E-4906-9B6C-F355746EB827}"/>
                </a:ext>
              </a:extLst>
            </p:cNvPr>
            <p:cNvSpPr/>
            <p:nvPr/>
          </p:nvSpPr>
          <p:spPr bwMode="auto">
            <a:xfrm>
              <a:off x="6774914" y="2352287"/>
              <a:ext cx="3628960" cy="460992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/>
                <a:t>newState</a:t>
              </a:r>
              <a:r>
                <a:rPr lang="en-US" altLang="zh-CN" sz="1400" kern="0" dirty="0"/>
                <a:t>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][0]=</a:t>
              </a:r>
              <a:r>
                <a:rPr lang="en-US" altLang="zh-CN" sz="1400" b="1" kern="0" dirty="0"/>
                <a:t>GF28</a:t>
              </a:r>
              <a:r>
                <a:rPr lang="en-US" altLang="zh-CN" sz="1400" kern="0" dirty="0"/>
                <a:t>(02,state[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][0]^state[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][1])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ea typeface="+mn-ea"/>
                </a:rPr>
                <a:t>               ^</a:t>
              </a:r>
              <a:r>
                <a:rPr lang="en-US" altLang="zh-CN" sz="1400" kern="0" dirty="0"/>
                <a:t>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][1]^state[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][2]^state[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][3]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2FB02B2-A33D-418F-B67A-47DA39BC1119}"/>
                </a:ext>
              </a:extLst>
            </p:cNvPr>
            <p:cNvSpPr/>
            <p:nvPr/>
          </p:nvSpPr>
          <p:spPr bwMode="auto">
            <a:xfrm>
              <a:off x="6774914" y="2880968"/>
              <a:ext cx="3628960" cy="460992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/>
                <a:t>newState</a:t>
              </a:r>
              <a:r>
                <a:rPr lang="en-US" altLang="zh-CN" sz="1400" kern="0" dirty="0"/>
                <a:t>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][1]=</a:t>
              </a:r>
              <a:r>
                <a:rPr lang="en-US" altLang="zh-CN" sz="1400" b="1" kern="0" dirty="0"/>
                <a:t>GF28</a:t>
              </a:r>
              <a:r>
                <a:rPr lang="en-US" altLang="zh-CN" sz="1400" kern="0" dirty="0"/>
                <a:t>(02,state[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][1]^state[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][2])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ea typeface="+mn-ea"/>
                </a:rPr>
                <a:t>               ^</a:t>
              </a:r>
              <a:r>
                <a:rPr lang="en-US" altLang="zh-CN" sz="1400" kern="0" dirty="0"/>
                <a:t>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][2]^state[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][3]^state[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][0]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C236601-24B0-44C8-AAFE-0E18D80BD69E}"/>
                </a:ext>
              </a:extLst>
            </p:cNvPr>
            <p:cNvSpPr/>
            <p:nvPr/>
          </p:nvSpPr>
          <p:spPr bwMode="auto">
            <a:xfrm>
              <a:off x="6774914" y="3409649"/>
              <a:ext cx="3628960" cy="460992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/>
                <a:t>newState</a:t>
              </a:r>
              <a:r>
                <a:rPr lang="en-US" altLang="zh-CN" sz="1400" kern="0" dirty="0"/>
                <a:t>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][2]=</a:t>
              </a:r>
              <a:r>
                <a:rPr lang="en-US" altLang="zh-CN" sz="1400" b="1" kern="0" dirty="0"/>
                <a:t>GF28</a:t>
              </a:r>
              <a:r>
                <a:rPr lang="en-US" altLang="zh-CN" sz="1400" kern="0" dirty="0"/>
                <a:t>(02,state[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][2]^state[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][3])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ea typeface="+mn-ea"/>
                </a:rPr>
                <a:t>               ^</a:t>
              </a:r>
              <a:r>
                <a:rPr lang="en-US" altLang="zh-CN" sz="1400" kern="0" dirty="0"/>
                <a:t>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][3]^state[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][0]^state[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][1]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CC43802-E843-4BF4-9460-E1521AE44252}"/>
                </a:ext>
              </a:extLst>
            </p:cNvPr>
            <p:cNvSpPr/>
            <p:nvPr/>
          </p:nvSpPr>
          <p:spPr bwMode="auto">
            <a:xfrm>
              <a:off x="6774914" y="3938331"/>
              <a:ext cx="3628960" cy="460992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/>
                <a:t>newState</a:t>
              </a:r>
              <a:r>
                <a:rPr lang="en-US" altLang="zh-CN" sz="1400" kern="0" dirty="0"/>
                <a:t>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][3]=</a:t>
              </a:r>
              <a:r>
                <a:rPr lang="en-US" altLang="zh-CN" sz="1400" b="1" kern="0" dirty="0"/>
                <a:t>GF28</a:t>
              </a:r>
              <a:r>
                <a:rPr lang="en-US" altLang="zh-CN" sz="1400" kern="0" dirty="0"/>
                <a:t>(02,state[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][3]^state[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][0])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ea typeface="+mn-ea"/>
                </a:rPr>
                <a:t>               ^</a:t>
              </a:r>
              <a:r>
                <a:rPr lang="en-US" altLang="zh-CN" sz="1400" kern="0" dirty="0"/>
                <a:t>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][0]^state[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][1]^state[</a:t>
              </a:r>
              <a:r>
                <a:rPr lang="en-US" altLang="zh-CN" sz="1400" kern="0" dirty="0" err="1"/>
                <a:t>i</a:t>
              </a:r>
              <a:r>
                <a:rPr lang="en-US" altLang="zh-CN" sz="1400" kern="0" dirty="0"/>
                <a:t>][2]</a:t>
              </a:r>
              <a:endParaRPr lang="zh-CN" altLang="en-US" sz="1400" kern="0" dirty="0">
                <a:ea typeface="+mn-ea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5A35739-8B6F-439F-8667-8A5730195456}"/>
              </a:ext>
            </a:extLst>
          </p:cNvPr>
          <p:cNvGrpSpPr/>
          <p:nvPr/>
        </p:nvGrpSpPr>
        <p:grpSpPr>
          <a:xfrm>
            <a:off x="1183129" y="3938331"/>
            <a:ext cx="1764068" cy="448328"/>
            <a:chOff x="993558" y="5096763"/>
            <a:chExt cx="1764068" cy="44832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CA707AE-E824-4A50-8369-659F206B1231}"/>
                </a:ext>
              </a:extLst>
            </p:cNvPr>
            <p:cNvSpPr txBox="1"/>
            <p:nvPr/>
          </p:nvSpPr>
          <p:spPr>
            <a:xfrm>
              <a:off x="1299395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1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4CC31E3-996E-4116-B726-4909115D7610}"/>
                </a:ext>
              </a:extLst>
            </p:cNvPr>
            <p:cNvSpPr txBox="1"/>
            <p:nvPr/>
          </p:nvSpPr>
          <p:spPr>
            <a:xfrm>
              <a:off x="993558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0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61635FB-69E7-4C06-BD5F-9C3D298147A5}"/>
                </a:ext>
              </a:extLst>
            </p:cNvPr>
            <p:cNvSpPr txBox="1"/>
            <p:nvPr/>
          </p:nvSpPr>
          <p:spPr>
            <a:xfrm>
              <a:off x="1581656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…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289EBD0-7C19-476A-843A-90E18B08A7F5}"/>
                </a:ext>
              </a:extLst>
            </p:cNvPr>
            <p:cNvSpPr txBox="1"/>
            <p:nvPr/>
          </p:nvSpPr>
          <p:spPr>
            <a:xfrm>
              <a:off x="1807993" y="5096763"/>
              <a:ext cx="949633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4"/>
                  </a:solidFill>
                  <a:ea typeface="+mj-ea"/>
                </a:rPr>
                <a:t>Nb-1</a:t>
              </a:r>
              <a:endParaRPr lang="en-US" altLang="zh-CN" sz="2000" b="1" dirty="0">
                <a:solidFill>
                  <a:schemeClr val="accent1"/>
                </a:solidFill>
                <a:ea typeface="+mj-ea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A65D83F-212F-42BF-9524-DD091A8553AC}"/>
              </a:ext>
            </a:extLst>
          </p:cNvPr>
          <p:cNvGrpSpPr/>
          <p:nvPr/>
        </p:nvGrpSpPr>
        <p:grpSpPr>
          <a:xfrm>
            <a:off x="3170463" y="5650405"/>
            <a:ext cx="6269048" cy="1244298"/>
            <a:chOff x="4824864" y="5696268"/>
            <a:chExt cx="6269048" cy="1244298"/>
          </a:xfrm>
        </p:grpSpPr>
        <p:sp>
          <p:nvSpPr>
            <p:cNvPr id="11" name="矩形: 圆角 46">
              <a:extLst>
                <a:ext uri="{FF2B5EF4-FFF2-40B4-BE49-F238E27FC236}">
                  <a16:creationId xmlns:a16="http://schemas.microsoft.com/office/drawing/2014/main" id="{4D28A69A-D81C-4841-81A3-57D1E2C7C921}"/>
                </a:ext>
              </a:extLst>
            </p:cNvPr>
            <p:cNvSpPr/>
            <p:nvPr/>
          </p:nvSpPr>
          <p:spPr>
            <a:xfrm>
              <a:off x="5994571" y="6019666"/>
              <a:ext cx="5099341" cy="9209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000" dirty="0">
                  <a:solidFill>
                    <a:schemeClr val="accent4"/>
                  </a:solidFill>
                  <a:latin typeface="+mj-ea"/>
                  <a:ea typeface="+mj-ea"/>
                </a:rPr>
                <a:t>02· </a:t>
              </a:r>
              <a:r>
                <a:rPr lang="en-US" altLang="zh-CN" sz="2000" dirty="0" err="1">
                  <a:solidFill>
                    <a:schemeClr val="accent4"/>
                  </a:solidFill>
                  <a:latin typeface="+mj-ea"/>
                  <a:ea typeface="+mj-ea"/>
                </a:rPr>
                <a:t>s</a:t>
              </a:r>
              <a:r>
                <a:rPr lang="en-US" altLang="zh-CN" sz="2000" baseline="-25000" dirty="0" err="1">
                  <a:solidFill>
                    <a:schemeClr val="accent4"/>
                  </a:solidFill>
                  <a:latin typeface="+mj-ea"/>
                  <a:ea typeface="+mj-ea"/>
                </a:rPr>
                <a:t>i,c</a:t>
              </a:r>
              <a:r>
                <a:rPr lang="en-US" altLang="zh-CN" sz="2000" baseline="-25000" dirty="0">
                  <a:solidFill>
                    <a:schemeClr val="accent4"/>
                  </a:solidFill>
                  <a:latin typeface="+mj-ea"/>
                  <a:ea typeface="+mj-ea"/>
                </a:rPr>
                <a:t> </a:t>
              </a:r>
              <a:r>
                <a:rPr lang="zh-CN" altLang="en-US" sz="2000" dirty="0">
                  <a:solidFill>
                    <a:schemeClr val="accent4"/>
                  </a:solidFill>
                  <a:latin typeface="+mj-ea"/>
                  <a:ea typeface="+mj-ea"/>
                </a:rPr>
                <a:t>为</a:t>
              </a:r>
              <a:r>
                <a:rPr lang="en-US" altLang="zh-CN" sz="2000" dirty="0">
                  <a:solidFill>
                    <a:schemeClr val="accent4"/>
                  </a:solidFill>
                  <a:latin typeface="+mj-ea"/>
                  <a:ea typeface="+mj-ea"/>
                </a:rPr>
                <a:t>GF(2</a:t>
              </a:r>
              <a:r>
                <a:rPr lang="en-US" altLang="zh-CN" sz="2000" baseline="30000" dirty="0">
                  <a:solidFill>
                    <a:schemeClr val="accent4"/>
                  </a:solidFill>
                  <a:latin typeface="+mj-ea"/>
                  <a:ea typeface="+mj-ea"/>
                </a:rPr>
                <a:t>8</a:t>
              </a:r>
              <a:r>
                <a:rPr lang="en-US" altLang="zh-CN" sz="2000" dirty="0">
                  <a:solidFill>
                    <a:schemeClr val="accent4"/>
                  </a:solidFill>
                  <a:latin typeface="+mj-ea"/>
                  <a:ea typeface="+mj-ea"/>
                </a:rPr>
                <a:t>)</a:t>
              </a:r>
              <a:r>
                <a:rPr lang="zh-CN" altLang="en-US" sz="2000" dirty="0">
                  <a:solidFill>
                    <a:schemeClr val="accent4"/>
                  </a:solidFill>
                  <a:latin typeface="+mj-ea"/>
                  <a:ea typeface="+mj-ea"/>
                </a:rPr>
                <a:t>上乘法，当</a:t>
              </a:r>
              <a:r>
                <a:rPr lang="en-US" altLang="zh-CN" sz="2000" dirty="0" err="1">
                  <a:solidFill>
                    <a:schemeClr val="accent4"/>
                  </a:solidFill>
                  <a:latin typeface="+mj-ea"/>
                  <a:ea typeface="+mj-ea"/>
                </a:rPr>
                <a:t>s</a:t>
              </a:r>
              <a:r>
                <a:rPr lang="en-US" altLang="zh-CN" sz="2000" baseline="-25000" dirty="0" err="1">
                  <a:solidFill>
                    <a:schemeClr val="accent4"/>
                  </a:solidFill>
                  <a:latin typeface="+mj-ea"/>
                  <a:ea typeface="+mj-ea"/>
                </a:rPr>
                <a:t>i,c</a:t>
              </a:r>
              <a:r>
                <a:rPr lang="zh-CN" altLang="en-US" sz="2000" dirty="0">
                  <a:solidFill>
                    <a:schemeClr val="accent4"/>
                  </a:solidFill>
                  <a:latin typeface="+mj-ea"/>
                  <a:ea typeface="+mj-ea"/>
                </a:rPr>
                <a:t>最高位为</a:t>
              </a:r>
              <a:r>
                <a:rPr lang="en-US" altLang="zh-CN" sz="2000" dirty="0">
                  <a:solidFill>
                    <a:schemeClr val="accent4"/>
                  </a:solidFill>
                  <a:latin typeface="+mj-ea"/>
                  <a:ea typeface="+mj-ea"/>
                </a:rPr>
                <a:t>1</a:t>
              </a:r>
              <a:r>
                <a:rPr lang="zh-CN" altLang="en-US" sz="2000" dirty="0">
                  <a:solidFill>
                    <a:schemeClr val="accent4"/>
                  </a:solidFill>
                  <a:latin typeface="+mj-ea"/>
                  <a:ea typeface="+mj-ea"/>
                </a:rPr>
                <a:t>时</a:t>
              </a:r>
              <a:r>
                <a:rPr lang="en-US" altLang="zh-CN" sz="2000" dirty="0">
                  <a:solidFill>
                    <a:schemeClr val="accent4"/>
                  </a:solidFill>
                  <a:latin typeface="+mj-ea"/>
                  <a:ea typeface="+mj-ea"/>
                </a:rPr>
                <a:t>02· </a:t>
              </a:r>
              <a:r>
                <a:rPr lang="en-US" altLang="zh-CN" sz="2000" dirty="0" err="1">
                  <a:solidFill>
                    <a:schemeClr val="accent4"/>
                  </a:solidFill>
                  <a:latin typeface="+mj-ea"/>
                  <a:ea typeface="+mj-ea"/>
                </a:rPr>
                <a:t>s</a:t>
              </a:r>
              <a:r>
                <a:rPr lang="en-US" altLang="zh-CN" sz="2000" baseline="-25000" dirty="0" err="1">
                  <a:solidFill>
                    <a:schemeClr val="accent4"/>
                  </a:solidFill>
                  <a:latin typeface="+mj-ea"/>
                  <a:ea typeface="+mj-ea"/>
                </a:rPr>
                <a:t>i,c</a:t>
              </a:r>
              <a:r>
                <a:rPr lang="zh-CN" altLang="en-US" sz="2000" dirty="0">
                  <a:solidFill>
                    <a:schemeClr val="accent4"/>
                  </a:solidFill>
                  <a:latin typeface="+mj-ea"/>
                  <a:ea typeface="+mj-ea"/>
                </a:rPr>
                <a:t>计算方式为</a:t>
              </a:r>
              <a:r>
                <a:rPr lang="en-US" altLang="zh-CN" sz="2000" dirty="0">
                  <a:solidFill>
                    <a:schemeClr val="accent4"/>
                  </a:solidFill>
                  <a:latin typeface="+mj-ea"/>
                  <a:ea typeface="+mj-ea"/>
                </a:rPr>
                <a:t>(</a:t>
              </a:r>
              <a:r>
                <a:rPr lang="en-US" altLang="zh-CN" sz="2000" dirty="0" err="1">
                  <a:solidFill>
                    <a:schemeClr val="accent4"/>
                  </a:solidFill>
                  <a:latin typeface="+mj-ea"/>
                  <a:ea typeface="+mj-ea"/>
                </a:rPr>
                <a:t>s</a:t>
              </a:r>
              <a:r>
                <a:rPr lang="en-US" altLang="zh-CN" sz="2000" baseline="-25000" dirty="0" err="1">
                  <a:solidFill>
                    <a:schemeClr val="accent4"/>
                  </a:solidFill>
                  <a:latin typeface="+mj-ea"/>
                  <a:ea typeface="+mj-ea"/>
                </a:rPr>
                <a:t>i,c</a:t>
              </a:r>
              <a:r>
                <a:rPr lang="en-US" altLang="zh-CN" sz="2000" baseline="-25000" dirty="0">
                  <a:solidFill>
                    <a:schemeClr val="accent4"/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dirty="0">
                  <a:solidFill>
                    <a:schemeClr val="accent4"/>
                  </a:solidFill>
                  <a:latin typeface="+mj-ea"/>
                  <a:ea typeface="+mj-ea"/>
                </a:rPr>
                <a:t>&lt;&lt;2)^0x1b</a:t>
              </a:r>
              <a:endParaRPr lang="zh-CN" altLang="en-US" sz="20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pic>
          <p:nvPicPr>
            <p:cNvPr id="5122" name="Picture 2" descr="小黄人：注意表情包">
              <a:extLst>
                <a:ext uri="{FF2B5EF4-FFF2-40B4-BE49-F238E27FC236}">
                  <a16:creationId xmlns:a16="http://schemas.microsoft.com/office/drawing/2014/main" id="{FA3124CD-C2A0-494D-939A-9C718CDB7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7000" l="10000" r="90000">
                          <a14:foregroundMark x1="36667" y1="13333" x2="49333" y2="14000"/>
                          <a14:foregroundMark x1="37333" y1="17667" x2="37333" y2="17667"/>
                          <a14:foregroundMark x1="36333" y1="24333" x2="36333" y2="24333"/>
                          <a14:foregroundMark x1="58333" y1="12000" x2="58333" y2="12000"/>
                          <a14:foregroundMark x1="55000" y1="18667" x2="55000" y2="18667"/>
                          <a14:foregroundMark x1="51000" y1="25000" x2="51000" y2="25000"/>
                          <a14:foregroundMark x1="64000" y1="24667" x2="64000" y2="24667"/>
                          <a14:foregroundMark x1="62000" y1="23000" x2="63000" y2="24667"/>
                          <a14:foregroundMark x1="51333" y1="25667" x2="52333" y2="26333"/>
                          <a14:foregroundMark x1="24667" y1="51667" x2="26333" y2="54000"/>
                          <a14:foregroundMark x1="43000" y1="94667" x2="66000" y2="95667"/>
                          <a14:foregroundMark x1="36667" y1="96667" x2="45667" y2="97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864" y="5696268"/>
              <a:ext cx="1165206" cy="1165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66253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5A2ED-6022-4248-9392-1259FF33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GF(2</a:t>
            </a:r>
            <a:r>
              <a:rPr lang="en-US" altLang="zh-CN" baseline="30000" dirty="0"/>
              <a:t>8</a:t>
            </a:r>
            <a:r>
              <a:rPr lang="en-US" altLang="zh-CN" dirty="0"/>
              <a:t>)</a:t>
            </a:r>
            <a:r>
              <a:rPr lang="zh-CN" altLang="en-US" dirty="0"/>
              <a:t>上的乘法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F17E3-74CA-49E1-B1E5-EC30A52B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7" y="1189400"/>
            <a:ext cx="3490941" cy="141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22F6AE-D69D-432F-BE06-97585FA21A74}"/>
              </a:ext>
            </a:extLst>
          </p:cNvPr>
          <p:cNvSpPr/>
          <p:nvPr/>
        </p:nvSpPr>
        <p:spPr bwMode="auto">
          <a:xfrm>
            <a:off x="1841751" y="1213129"/>
            <a:ext cx="813951" cy="303806"/>
          </a:xfrm>
          <a:prstGeom prst="rect">
            <a:avLst/>
          </a:prstGeom>
          <a:noFill/>
          <a:ln w="254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>
              <a:ea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F63998-E23A-4818-81F6-348B52C92F0A}"/>
              </a:ext>
            </a:extLst>
          </p:cNvPr>
          <p:cNvGrpSpPr/>
          <p:nvPr/>
        </p:nvGrpSpPr>
        <p:grpSpPr>
          <a:xfrm>
            <a:off x="4752788" y="1555569"/>
            <a:ext cx="2554427" cy="622504"/>
            <a:chOff x="1366698" y="3061198"/>
            <a:chExt cx="2554427" cy="62250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37A8113-002C-47BA-B2B0-A5F8871A2674}"/>
                </a:ext>
              </a:extLst>
            </p:cNvPr>
            <p:cNvSpPr txBox="1"/>
            <p:nvPr/>
          </p:nvSpPr>
          <p:spPr>
            <a:xfrm>
              <a:off x="1548726" y="3061198"/>
              <a:ext cx="1937013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 = </a:t>
              </a:r>
              <a:r>
                <a:rPr lang="en-US" altLang="zh-CN" sz="1800" b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0b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00000011</a:t>
              </a:r>
              <a:endParaRPr lang="zh-CN" altLang="en-US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628F249-17E8-471B-84A7-042682BED8CA}"/>
                </a:ext>
              </a:extLst>
            </p:cNvPr>
            <p:cNvSpPr txBox="1"/>
            <p:nvPr/>
          </p:nvSpPr>
          <p:spPr>
            <a:xfrm>
              <a:off x="1509570" y="3347953"/>
              <a:ext cx="2411555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1,c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altLang="zh-CN" sz="1800" b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0b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左大括号 10">
              <a:extLst>
                <a:ext uri="{FF2B5EF4-FFF2-40B4-BE49-F238E27FC236}">
                  <a16:creationId xmlns:a16="http://schemas.microsoft.com/office/drawing/2014/main" id="{94596276-3D8D-4BDD-B765-946688FFC08E}"/>
                </a:ext>
              </a:extLst>
            </p:cNvPr>
            <p:cNvSpPr/>
            <p:nvPr/>
          </p:nvSpPr>
          <p:spPr>
            <a:xfrm>
              <a:off x="1366698" y="3140777"/>
              <a:ext cx="95250" cy="542925"/>
            </a:xfrm>
            <a:prstGeom prst="leftBrace">
              <a:avLst>
                <a:gd name="adj1" fmla="val 63333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3E68EC2-6147-4E14-A15C-D4C8354D54CB}"/>
              </a:ext>
            </a:extLst>
          </p:cNvPr>
          <p:cNvGrpSpPr/>
          <p:nvPr/>
        </p:nvGrpSpPr>
        <p:grpSpPr>
          <a:xfrm>
            <a:off x="4728456" y="2304672"/>
            <a:ext cx="4639473" cy="636001"/>
            <a:chOff x="346856" y="4233685"/>
            <a:chExt cx="4639473" cy="63600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E21F8E-7AF2-4244-932E-6DBE14C28747}"/>
                </a:ext>
              </a:extLst>
            </p:cNvPr>
            <p:cNvSpPr txBox="1"/>
            <p:nvPr/>
          </p:nvSpPr>
          <p:spPr>
            <a:xfrm>
              <a:off x="491464" y="4233685"/>
              <a:ext cx="1438974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{03} = 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+1</a:t>
              </a:r>
              <a:endParaRPr lang="zh-CN" altLang="en-US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721E7A9-3402-4A47-90D9-45D715EF7913}"/>
                </a:ext>
              </a:extLst>
            </p:cNvPr>
            <p:cNvSpPr txBox="1"/>
            <p:nvPr/>
          </p:nvSpPr>
          <p:spPr>
            <a:xfrm>
              <a:off x="453364" y="4545495"/>
              <a:ext cx="4532965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1,c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} = 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baseline="30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baseline="30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baseline="30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baseline="30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baseline="30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baseline="30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左大括号 12">
              <a:extLst>
                <a:ext uri="{FF2B5EF4-FFF2-40B4-BE49-F238E27FC236}">
                  <a16:creationId xmlns:a16="http://schemas.microsoft.com/office/drawing/2014/main" id="{A4778CCF-2F39-4F20-9F18-FD1EF8BCC76E}"/>
                </a:ext>
              </a:extLst>
            </p:cNvPr>
            <p:cNvSpPr/>
            <p:nvPr/>
          </p:nvSpPr>
          <p:spPr>
            <a:xfrm>
              <a:off x="346856" y="4326761"/>
              <a:ext cx="95250" cy="542925"/>
            </a:xfrm>
            <a:prstGeom prst="leftBrace">
              <a:avLst>
                <a:gd name="adj1" fmla="val 63333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75B03A3-16C2-4E61-BAF8-31C217BDD195}"/>
              </a:ext>
            </a:extLst>
          </p:cNvPr>
          <p:cNvSpPr txBox="1"/>
          <p:nvPr/>
        </p:nvSpPr>
        <p:spPr>
          <a:xfrm>
            <a:off x="4675539" y="3143569"/>
            <a:ext cx="5469068" cy="324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{03}·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1,c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+1)(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8A3A6C-47CC-4265-91B5-F3622C852009}"/>
              </a:ext>
            </a:extLst>
          </p:cNvPr>
          <p:cNvSpPr txBox="1"/>
          <p:nvPr/>
        </p:nvSpPr>
        <p:spPr>
          <a:xfrm>
            <a:off x="5479873" y="3516123"/>
            <a:ext cx="5469068" cy="684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7B4ED5-8CD5-4C18-A625-427FA2F5C2D8}"/>
              </a:ext>
            </a:extLst>
          </p:cNvPr>
          <p:cNvSpPr txBox="1"/>
          <p:nvPr/>
        </p:nvSpPr>
        <p:spPr>
          <a:xfrm>
            <a:off x="5490012" y="4248776"/>
            <a:ext cx="4885888" cy="684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A4F8BC-4F3B-4FE6-8A8B-837CFFC24039}"/>
              </a:ext>
            </a:extLst>
          </p:cNvPr>
          <p:cNvSpPr txBox="1"/>
          <p:nvPr/>
        </p:nvSpPr>
        <p:spPr>
          <a:xfrm>
            <a:off x="4675539" y="5169021"/>
            <a:ext cx="7516461" cy="321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{03}·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1,c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800" b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0b </a:t>
            </a:r>
            <a:r>
              <a:rPr lang="en-US" altLang="zh-CN" sz="1800" i="1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F49ADF-F036-4229-84B2-0F0208F715BA}"/>
              </a:ext>
            </a:extLst>
          </p:cNvPr>
          <p:cNvSpPr txBox="1"/>
          <p:nvPr/>
        </p:nvSpPr>
        <p:spPr>
          <a:xfrm>
            <a:off x="5863167" y="5170249"/>
            <a:ext cx="378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b="1" spc="0" baseline="-250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583A06-8E26-4A63-891A-850C2F6098D9}"/>
              </a:ext>
            </a:extLst>
          </p:cNvPr>
          <p:cNvSpPr txBox="1"/>
          <p:nvPr/>
        </p:nvSpPr>
        <p:spPr>
          <a:xfrm>
            <a:off x="150106" y="2940673"/>
            <a:ext cx="3194228" cy="324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模不可约多项式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BBF4E61-CBA1-49E3-B522-CE9464CE34F2}"/>
              </a:ext>
            </a:extLst>
          </p:cNvPr>
          <p:cNvSpPr txBox="1"/>
          <p:nvPr/>
        </p:nvSpPr>
        <p:spPr>
          <a:xfrm>
            <a:off x="179916" y="3474770"/>
            <a:ext cx="4448645" cy="14044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{03}·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1,c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+(1+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endParaRPr lang="en-US" altLang="zh-CN" sz="1800" b="1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C6189B0-A27A-4D9B-892A-16479AEF9B59}"/>
              </a:ext>
            </a:extLst>
          </p:cNvPr>
          <p:cNvSpPr txBox="1"/>
          <p:nvPr/>
        </p:nvSpPr>
        <p:spPr>
          <a:xfrm>
            <a:off x="965379" y="4854042"/>
            <a:ext cx="3663183" cy="1044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(1+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en-US" altLang="zh-CN" sz="1800" b="1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0F527C-66B7-48D7-898E-95E31088ED7E}"/>
              </a:ext>
            </a:extLst>
          </p:cNvPr>
          <p:cNvSpPr txBox="1"/>
          <p:nvPr/>
        </p:nvSpPr>
        <p:spPr>
          <a:xfrm>
            <a:off x="5490012" y="5578528"/>
            <a:ext cx="4639473" cy="321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1,c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&lt;&lt;1) 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1,c</a:t>
            </a:r>
            <a:endParaRPr lang="en-US" altLang="zh-CN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6A2C48-179E-41E9-ADE5-45F7FC3E8079}"/>
              </a:ext>
            </a:extLst>
          </p:cNvPr>
          <p:cNvSpPr txBox="1"/>
          <p:nvPr/>
        </p:nvSpPr>
        <p:spPr>
          <a:xfrm>
            <a:off x="4628561" y="1185181"/>
            <a:ext cx="1576518" cy="324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{03}·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1,c</a:t>
            </a:r>
            <a:endParaRPr lang="zh-CN" altLang="en-US" sz="1800" spc="0" baseline="-2500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FA392D8-74E0-459B-9998-8BD7EDBD228B}"/>
              </a:ext>
            </a:extLst>
          </p:cNvPr>
          <p:cNvGrpSpPr/>
          <p:nvPr/>
        </p:nvGrpSpPr>
        <p:grpSpPr>
          <a:xfrm>
            <a:off x="7307215" y="965153"/>
            <a:ext cx="4422869" cy="932833"/>
            <a:chOff x="7354837" y="1111877"/>
            <a:chExt cx="4422869" cy="93283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7E121E7-9C45-44AF-96FD-CAFC03972B73}"/>
                </a:ext>
              </a:extLst>
            </p:cNvPr>
            <p:cNvSpPr/>
            <p:nvPr/>
          </p:nvSpPr>
          <p:spPr bwMode="auto">
            <a:xfrm>
              <a:off x="7354837" y="1111877"/>
              <a:ext cx="4422869" cy="93283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 w="25400" cap="sq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8A4A7C1-1259-48A5-A1BF-5DDF1EDDB07A}"/>
                </a:ext>
              </a:extLst>
            </p:cNvPr>
            <p:cNvGrpSpPr/>
            <p:nvPr/>
          </p:nvGrpSpPr>
          <p:grpSpPr>
            <a:xfrm>
              <a:off x="7393993" y="1174194"/>
              <a:ext cx="4340536" cy="762189"/>
              <a:chOff x="7914964" y="1124755"/>
              <a:chExt cx="4340536" cy="762189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567F55-E850-42C5-B429-63903EAA195F}"/>
                  </a:ext>
                </a:extLst>
              </p:cNvPr>
              <p:cNvSpPr txBox="1"/>
              <p:nvPr/>
            </p:nvSpPr>
            <p:spPr>
              <a:xfrm>
                <a:off x="7914964" y="1366760"/>
                <a:ext cx="1171886" cy="324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{03}·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800" spc="0" baseline="-25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spc="0" baseline="-25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1800" spc="0" baseline="-25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</a:t>
                </a:r>
                <a:endParaRPr lang="zh-CN" altLang="en-US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D8FD8DE-55C9-4A5D-B40A-6B5F5125E5FB}"/>
                  </a:ext>
                </a:extLst>
              </p:cNvPr>
              <p:cNvSpPr txBox="1"/>
              <p:nvPr/>
            </p:nvSpPr>
            <p:spPr>
              <a:xfrm>
                <a:off x="9221698" y="1124755"/>
                <a:ext cx="2673527" cy="322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800" spc="0" baseline="-25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1,c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&lt;&lt;1) ⊕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</a:t>
                </a:r>
                <a:r>
                  <a:rPr lang="en-US" altLang="zh-CN" sz="1800" spc="0" baseline="-25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1,c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800" spc="0" baseline="-25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</a:p>
            </p:txBody>
          </p:sp>
          <p:sp>
            <p:nvSpPr>
              <p:cNvPr id="28" name="左大括号 27">
                <a:extLst>
                  <a:ext uri="{FF2B5EF4-FFF2-40B4-BE49-F238E27FC236}">
                    <a16:creationId xmlns:a16="http://schemas.microsoft.com/office/drawing/2014/main" id="{8FBD91E7-BDBC-4B07-8BAA-7EB71D9E3622}"/>
                  </a:ext>
                </a:extLst>
              </p:cNvPr>
              <p:cNvSpPr/>
              <p:nvPr/>
            </p:nvSpPr>
            <p:spPr>
              <a:xfrm>
                <a:off x="9039225" y="1284106"/>
                <a:ext cx="95250" cy="542925"/>
              </a:xfrm>
              <a:prstGeom prst="leftBrace">
                <a:avLst>
                  <a:gd name="adj1" fmla="val 63333"/>
                  <a:gd name="adj2" fmla="val 5000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9AF9861-F4DC-48F9-A6D2-5C1203591588}"/>
                  </a:ext>
                </a:extLst>
              </p:cNvPr>
              <p:cNvSpPr txBox="1"/>
              <p:nvPr/>
            </p:nvSpPr>
            <p:spPr>
              <a:xfrm>
                <a:off x="9243923" y="1564933"/>
                <a:ext cx="3011577" cy="322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800" spc="0" baseline="-25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1,c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&lt;&lt;1) ⊕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</a:t>
                </a:r>
                <a:r>
                  <a:rPr lang="en-US" altLang="zh-CN" sz="1800" spc="0" baseline="-25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1,c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⊕ 0x1b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800" spc="0" baseline="-25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583834B-91AD-444D-AF1F-E881AB95A79E}"/>
              </a:ext>
            </a:extLst>
          </p:cNvPr>
          <p:cNvSpPr txBox="1"/>
          <p:nvPr/>
        </p:nvSpPr>
        <p:spPr>
          <a:xfrm>
            <a:off x="965379" y="5949229"/>
            <a:ext cx="8935787" cy="321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800" b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0b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⊕1)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⊕1)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⊕1)(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⊕1)</a:t>
            </a:r>
          </a:p>
        </p:txBody>
      </p:sp>
      <p:sp>
        <p:nvSpPr>
          <p:cNvPr id="36" name="动作按钮: 后退或前一项 3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CE78305-3DBF-460A-ACFD-7FF230CC65FD}"/>
              </a:ext>
            </a:extLst>
          </p:cNvPr>
          <p:cNvSpPr/>
          <p:nvPr/>
        </p:nvSpPr>
        <p:spPr>
          <a:xfrm>
            <a:off x="11065267" y="5732980"/>
            <a:ext cx="549668" cy="51370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766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/>
      <p:bldP spid="17" grpId="0"/>
      <p:bldP spid="18" grpId="0"/>
      <p:bldP spid="21" grpId="0"/>
      <p:bldP spid="21" grpId="1"/>
      <p:bldP spid="22" grpId="0"/>
      <p:bldP spid="23" grpId="0"/>
      <p:bldP spid="24" grpId="0"/>
      <p:bldP spid="26" grpId="0"/>
      <p:bldP spid="27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E8B3A-D04C-44D0-B839-91318046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密钥加（白话密钥、轮密钥）</a:t>
            </a:r>
          </a:p>
        </p:txBody>
      </p:sp>
      <p:sp>
        <p:nvSpPr>
          <p:cNvPr id="3" name="动作按钮: 后退或前一项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3304DE3-816D-4CD9-828E-382E6005C8FA}"/>
              </a:ext>
            </a:extLst>
          </p:cNvPr>
          <p:cNvSpPr/>
          <p:nvPr/>
        </p:nvSpPr>
        <p:spPr>
          <a:xfrm>
            <a:off x="11065267" y="5732980"/>
            <a:ext cx="549668" cy="51370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46">
            <a:extLst>
              <a:ext uri="{FF2B5EF4-FFF2-40B4-BE49-F238E27FC236}">
                <a16:creationId xmlns:a16="http://schemas.microsoft.com/office/drawing/2014/main" id="{2C4BF6CC-F496-4106-AA72-465CDE6939E6}"/>
              </a:ext>
            </a:extLst>
          </p:cNvPr>
          <p:cNvSpPr/>
          <p:nvPr/>
        </p:nvSpPr>
        <p:spPr>
          <a:xfrm>
            <a:off x="1518284" y="1044389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+mj-ea"/>
                <a:ea typeface="+mj-ea"/>
              </a:rPr>
              <a:t>From FIPS 197: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F32ECB-F502-4898-9D20-6AE03B7EB2F3}"/>
              </a:ext>
            </a:extLst>
          </p:cNvPr>
          <p:cNvSpPr/>
          <p:nvPr/>
        </p:nvSpPr>
        <p:spPr>
          <a:xfrm>
            <a:off x="234266" y="914400"/>
            <a:ext cx="5302314" cy="5332288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79E31C-FFA4-440E-982F-8F12CED9949F}"/>
              </a:ext>
            </a:extLst>
          </p:cNvPr>
          <p:cNvSpPr txBox="1"/>
          <p:nvPr/>
        </p:nvSpPr>
        <p:spPr>
          <a:xfrm>
            <a:off x="-563137" y="729198"/>
            <a:ext cx="1589394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3800" spc="300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56C6B2-A25C-4EF6-8A1F-1C90693DD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90" y="2464420"/>
            <a:ext cx="5028178" cy="23138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7CB75E0-CA04-4B2B-89D2-CA8F2B02A2D5}"/>
              </a:ext>
            </a:extLst>
          </p:cNvPr>
          <p:cNvSpPr/>
          <p:nvPr/>
        </p:nvSpPr>
        <p:spPr>
          <a:xfrm>
            <a:off x="7076909" y="1883786"/>
            <a:ext cx="3495665" cy="3814370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DE776F0-1978-45ED-9764-6EFF0BA7F45E}"/>
              </a:ext>
            </a:extLst>
          </p:cNvPr>
          <p:cNvSpPr/>
          <p:nvPr/>
        </p:nvSpPr>
        <p:spPr bwMode="auto">
          <a:xfrm>
            <a:off x="7373638" y="2077469"/>
            <a:ext cx="3045444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AddRoundKey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56F7405-971B-4E09-9A92-F28B797EB56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8866189" y="2329469"/>
            <a:ext cx="30171" cy="29227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B4C6144-943F-45FA-8C8A-B2FB23C7F9F9}"/>
              </a:ext>
            </a:extLst>
          </p:cNvPr>
          <p:cNvSpPr/>
          <p:nvPr/>
        </p:nvSpPr>
        <p:spPr bwMode="auto">
          <a:xfrm>
            <a:off x="7353508" y="2428163"/>
            <a:ext cx="306557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</a:t>
            </a:r>
            <a:r>
              <a:rPr lang="en-US" altLang="zh-CN" sz="1400" kern="0" dirty="0">
                <a:ea typeface="+mn-ea"/>
              </a:rPr>
              <a:t>state[][]</a:t>
            </a:r>
            <a:r>
              <a:rPr lang="zh-CN" altLang="en-US" sz="1400" kern="0" dirty="0">
                <a:ea typeface="+mn-ea"/>
              </a:rPr>
              <a:t>、密钥</a:t>
            </a:r>
            <a:r>
              <a:rPr lang="en-US" altLang="zh-CN" sz="1400" kern="0" dirty="0">
                <a:ea typeface="+mn-ea"/>
              </a:rPr>
              <a:t>w[]</a:t>
            </a:r>
            <a:r>
              <a:rPr lang="zh-CN" altLang="en-US" sz="1400" kern="0" dirty="0">
                <a:ea typeface="+mn-ea"/>
              </a:rPr>
              <a:t>、轮数</a:t>
            </a:r>
            <a:r>
              <a:rPr lang="en-US" altLang="zh-CN" sz="1400" kern="0" dirty="0">
                <a:ea typeface="+mn-ea"/>
              </a:rPr>
              <a:t>r</a:t>
            </a:r>
            <a:r>
              <a:rPr lang="zh-CN" altLang="en-US" sz="1400" kern="0" dirty="0">
                <a:ea typeface="+mn-ea"/>
              </a:rPr>
              <a:t>、</a:t>
            </a:r>
            <a:r>
              <a:rPr lang="en-US" altLang="zh-CN" sz="1400" kern="0" dirty="0">
                <a:ea typeface="+mn-ea"/>
              </a:rPr>
              <a:t>Nb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689D01-96CB-40CC-BD89-B9768A6F11E4}"/>
              </a:ext>
            </a:extLst>
          </p:cNvPr>
          <p:cNvSpPr/>
          <p:nvPr/>
        </p:nvSpPr>
        <p:spPr bwMode="auto">
          <a:xfrm>
            <a:off x="7402649" y="3265186"/>
            <a:ext cx="2961312" cy="444886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newState</a:t>
            </a:r>
            <a:r>
              <a:rPr lang="en-US" altLang="zh-CN" sz="1400" kern="0" dirty="0">
                <a:ea typeface="+mn-ea"/>
              </a:rPr>
              <a:t>[</a:t>
            </a:r>
            <a:r>
              <a:rPr lang="en-US" altLang="zh-CN" sz="1400" kern="0" dirty="0" err="1">
                <a:ea typeface="+mn-ea"/>
              </a:rPr>
              <a:t>i</a:t>
            </a:r>
            <a:r>
              <a:rPr lang="en-US" altLang="zh-CN" sz="1400" kern="0" dirty="0">
                <a:ea typeface="+mn-ea"/>
              </a:rPr>
              <a:t>][0:3]=state[</a:t>
            </a:r>
            <a:r>
              <a:rPr lang="en-US" altLang="zh-CN" sz="1400" kern="0" dirty="0" err="1">
                <a:ea typeface="+mn-ea"/>
              </a:rPr>
              <a:t>i</a:t>
            </a:r>
            <a:r>
              <a:rPr lang="en-US" altLang="zh-CN" sz="1400" kern="0" dirty="0">
                <a:ea typeface="+mn-ea"/>
              </a:rPr>
              <a:t>][0:3]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^w[r</a:t>
            </a:r>
            <a:r>
              <a:rPr lang="en-US" altLang="zh-CN" sz="1400" kern="0">
                <a:ea typeface="+mn-ea"/>
              </a:rPr>
              <a:t>*Nb+i</a:t>
            </a:r>
            <a:r>
              <a:rPr lang="en-US" altLang="zh-CN" sz="1400" kern="0" dirty="0">
                <a:ea typeface="+mn-ea"/>
              </a:rPr>
              <a:t>]</a:t>
            </a:r>
            <a:endParaRPr lang="zh-CN" altLang="en-US" sz="1400" kern="0" dirty="0"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 dirty="0">
              <a:ea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55287E2-4A07-497D-A2E2-9AC6F44B0984}"/>
              </a:ext>
            </a:extLst>
          </p:cNvPr>
          <p:cNvSpPr/>
          <p:nvPr/>
        </p:nvSpPr>
        <p:spPr bwMode="auto">
          <a:xfrm>
            <a:off x="7373638" y="5252226"/>
            <a:ext cx="2985102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/>
              <a:t>AddRoundKey</a:t>
            </a:r>
            <a:r>
              <a:rPr lang="zh-CN" altLang="en-US" sz="1400" kern="0" dirty="0">
                <a:ea typeface="+mn-ea"/>
              </a:rPr>
              <a:t>结束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4FFB4EA-1101-4D5E-A467-C02E84C9D431}"/>
              </a:ext>
            </a:extLst>
          </p:cNvPr>
          <p:cNvGrpSpPr/>
          <p:nvPr/>
        </p:nvGrpSpPr>
        <p:grpSpPr>
          <a:xfrm>
            <a:off x="7373638" y="4569524"/>
            <a:ext cx="3032218" cy="518998"/>
            <a:chOff x="7386864" y="5005605"/>
            <a:chExt cx="3032218" cy="518998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FF03ABD1-536D-4917-9464-D8DA369E94E3}"/>
                </a:ext>
              </a:extLst>
            </p:cNvPr>
            <p:cNvSpPr/>
            <p:nvPr/>
          </p:nvSpPr>
          <p:spPr bwMode="auto">
            <a:xfrm>
              <a:off x="7386864" y="5272603"/>
              <a:ext cx="3032218" cy="252000"/>
            </a:xfrm>
            <a:prstGeom prst="parallelogram">
              <a:avLst>
                <a:gd name="adj" fmla="val 48766"/>
              </a:avLst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输出</a:t>
              </a:r>
              <a:r>
                <a:rPr lang="en-US" altLang="zh-CN" sz="1400" kern="0" dirty="0" err="1">
                  <a:ea typeface="+mn-ea"/>
                </a:rPr>
                <a:t>NewState</a:t>
              </a:r>
              <a:r>
                <a:rPr lang="en-US" altLang="zh-CN" sz="1400" kern="0" dirty="0">
                  <a:ea typeface="+mn-ea"/>
                </a:rPr>
                <a:t>[4][Nb]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0017AA7B-DF70-4225-A53E-44B355DC6EC4}"/>
                </a:ext>
              </a:extLst>
            </p:cNvPr>
            <p:cNvSpPr txBox="1"/>
            <p:nvPr/>
          </p:nvSpPr>
          <p:spPr>
            <a:xfrm>
              <a:off x="8818492" y="5005605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2EE77FA-ABB8-4DF3-AC69-105E9A6EA0EC}"/>
              </a:ext>
            </a:extLst>
          </p:cNvPr>
          <p:cNvGrpSpPr/>
          <p:nvPr/>
        </p:nvGrpSpPr>
        <p:grpSpPr>
          <a:xfrm>
            <a:off x="7135934" y="2793456"/>
            <a:ext cx="3243563" cy="1783567"/>
            <a:chOff x="7135934" y="2793456"/>
            <a:chExt cx="3243563" cy="1783567"/>
          </a:xfrm>
        </p:grpSpPr>
        <p:sp>
          <p:nvSpPr>
            <p:cNvPr id="21" name="菱形 20">
              <a:extLst>
                <a:ext uri="{FF2B5EF4-FFF2-40B4-BE49-F238E27FC236}">
                  <a16:creationId xmlns:a16="http://schemas.microsoft.com/office/drawing/2014/main" id="{8DE0151F-192F-4AED-8054-E149EA7B5D36}"/>
                </a:ext>
              </a:extLst>
            </p:cNvPr>
            <p:cNvSpPr/>
            <p:nvPr/>
          </p:nvSpPr>
          <p:spPr bwMode="auto">
            <a:xfrm>
              <a:off x="7452309" y="4205706"/>
              <a:ext cx="2927188" cy="371317"/>
            </a:xfrm>
            <a:prstGeom prst="diamond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i</a:t>
              </a:r>
              <a:r>
                <a:rPr lang="en-US" altLang="zh-CN" sz="1400" kern="0" dirty="0">
                  <a:ea typeface="+mn-ea"/>
                </a:rPr>
                <a:t>&lt;Nb</a:t>
              </a:r>
              <a:endParaRPr lang="zh-CN" altLang="en-US" sz="1400" kern="0" dirty="0">
                <a:ea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3C00EEE-3131-41D0-9D0F-1C70925A66D8}"/>
                </a:ext>
              </a:extLst>
            </p:cNvPr>
            <p:cNvGrpSpPr/>
            <p:nvPr/>
          </p:nvGrpSpPr>
          <p:grpSpPr>
            <a:xfrm>
              <a:off x="7387093" y="2793456"/>
              <a:ext cx="2991708" cy="1290433"/>
              <a:chOff x="850144" y="1613439"/>
              <a:chExt cx="2991708" cy="1290433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87DEAD0-E1EB-4E3E-B651-422FE205F36E}"/>
                  </a:ext>
                </a:extLst>
              </p:cNvPr>
              <p:cNvSpPr/>
              <p:nvPr/>
            </p:nvSpPr>
            <p:spPr bwMode="auto">
              <a:xfrm>
                <a:off x="865700" y="2651872"/>
                <a:ext cx="2976152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>
                    <a:ea typeface="+mn-ea"/>
                  </a:rPr>
                  <a:t>i++</a:t>
                </a:r>
                <a:endParaRPr lang="zh-CN" altLang="en-US" sz="1400" kern="0" dirty="0">
                  <a:ea typeface="+mn-ea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2334BA1-438C-41F7-9915-7BA285C89C65}"/>
                  </a:ext>
                </a:extLst>
              </p:cNvPr>
              <p:cNvSpPr/>
              <p:nvPr/>
            </p:nvSpPr>
            <p:spPr bwMode="auto">
              <a:xfrm>
                <a:off x="850144" y="1613439"/>
                <a:ext cx="2960868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ea typeface="+mn-ea"/>
                  </a:rPr>
                  <a:t>计数器 </a:t>
                </a: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=0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E2EE5BF-34E2-4C84-A956-85794B4680B3}"/>
                </a:ext>
              </a:extLst>
            </p:cNvPr>
            <p:cNvGrpSpPr/>
            <p:nvPr/>
          </p:nvGrpSpPr>
          <p:grpSpPr>
            <a:xfrm>
              <a:off x="7135934" y="3145177"/>
              <a:ext cx="1763274" cy="1293260"/>
              <a:chOff x="591787" y="2313494"/>
              <a:chExt cx="1763274" cy="1293260"/>
            </a:xfrm>
          </p:grpSpPr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718A08BF-E3DF-4066-8347-3C02F78B93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787" y="2313494"/>
                <a:ext cx="1763274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0ECCED07-7C63-4A62-A988-EEA6E41754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1787" y="2313495"/>
                <a:ext cx="10437" cy="1246186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D56147AF-23E8-4037-A128-5825717BAE42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616102" y="3559682"/>
                <a:ext cx="292060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5">
                <a:extLst>
                  <a:ext uri="{FF2B5EF4-FFF2-40B4-BE49-F238E27FC236}">
                    <a16:creationId xmlns:a16="http://schemas.microsoft.com/office/drawing/2014/main" id="{AA7FF928-9DD5-4634-9600-A37E3C3D4EC6}"/>
                  </a:ext>
                </a:extLst>
              </p:cNvPr>
              <p:cNvSpPr txBox="1"/>
              <p:nvPr/>
            </p:nvSpPr>
            <p:spPr>
              <a:xfrm>
                <a:off x="605072" y="3291432"/>
                <a:ext cx="277211" cy="31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>
                    <a:solidFill>
                      <a:srgbClr val="220011"/>
                    </a:solidFill>
                    <a:ea typeface="+mn-ea"/>
                  </a:rPr>
                  <a:t>Y</a:t>
                </a:r>
                <a:endParaRPr lang="zh-CN" altLang="en-US" sz="1400" dirty="0">
                  <a:solidFill>
                    <a:srgbClr val="220011"/>
                  </a:solidFill>
                  <a:latin typeface="Comic Sans MS" pitchFamily="66" charset="0"/>
                  <a:ea typeface="+mn-ea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7C0A79F-0052-4241-AA93-C14D100328CE}"/>
              </a:ext>
            </a:extLst>
          </p:cNvPr>
          <p:cNvGrpSpPr/>
          <p:nvPr/>
        </p:nvGrpSpPr>
        <p:grpSpPr>
          <a:xfrm>
            <a:off x="577850" y="4514194"/>
            <a:ext cx="1457136" cy="448328"/>
            <a:chOff x="993558" y="5096763"/>
            <a:chExt cx="1457136" cy="448328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E8A054E-5B99-4C97-A378-F54B018EBEA0}"/>
                </a:ext>
              </a:extLst>
            </p:cNvPr>
            <p:cNvSpPr txBox="1"/>
            <p:nvPr/>
          </p:nvSpPr>
          <p:spPr>
            <a:xfrm>
              <a:off x="1299395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1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C585B92-AA67-4155-83CC-DC55237C72A9}"/>
                </a:ext>
              </a:extLst>
            </p:cNvPr>
            <p:cNvSpPr txBox="1"/>
            <p:nvPr/>
          </p:nvSpPr>
          <p:spPr>
            <a:xfrm>
              <a:off x="993558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0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780112B-04C0-4F1E-85FC-8504AD46291A}"/>
                </a:ext>
              </a:extLst>
            </p:cNvPr>
            <p:cNvSpPr txBox="1"/>
            <p:nvPr/>
          </p:nvSpPr>
          <p:spPr>
            <a:xfrm>
              <a:off x="1581656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…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A417311-F91F-45BB-A554-7FFA8D91BE3A}"/>
                </a:ext>
              </a:extLst>
            </p:cNvPr>
            <p:cNvSpPr txBox="1"/>
            <p:nvPr/>
          </p:nvSpPr>
          <p:spPr>
            <a:xfrm>
              <a:off x="1807994" y="5096763"/>
              <a:ext cx="642700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Nb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3585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B014FAF4-4120-457C-A4C3-6F39C9FF0643}"/>
              </a:ext>
            </a:extLst>
          </p:cNvPr>
          <p:cNvSpPr/>
          <p:nvPr/>
        </p:nvSpPr>
        <p:spPr>
          <a:xfrm>
            <a:off x="1533677" y="2688770"/>
            <a:ext cx="4841358" cy="2749115"/>
          </a:xfrm>
          <a:prstGeom prst="parallelogram">
            <a:avLst/>
          </a:prstGeom>
          <a:noFill/>
          <a:ln w="38100">
            <a:gradFill>
              <a:gsLst>
                <a:gs pos="20000">
                  <a:srgbClr val="003378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DC8D13CF-475C-428B-8660-A408FCBC8C13}"/>
              </a:ext>
            </a:extLst>
          </p:cNvPr>
          <p:cNvSpPr/>
          <p:nvPr/>
        </p:nvSpPr>
        <p:spPr>
          <a:xfrm>
            <a:off x="5820427" y="3429000"/>
            <a:ext cx="4751387" cy="2746471"/>
          </a:xfrm>
          <a:prstGeom prst="parallelogram">
            <a:avLst/>
          </a:prstGeom>
          <a:noFill/>
          <a:ln w="38100">
            <a:gradFill>
              <a:gsLst>
                <a:gs pos="20000">
                  <a:srgbClr val="003378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4"/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28BF795-A06A-42DD-A39F-11E125F7FACB}"/>
              </a:ext>
            </a:extLst>
          </p:cNvPr>
          <p:cNvSpPr txBox="1"/>
          <p:nvPr/>
        </p:nvSpPr>
        <p:spPr>
          <a:xfrm>
            <a:off x="4825623" y="3602411"/>
            <a:ext cx="2235200" cy="1653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600" i="1" spc="300" dirty="0">
                <a:solidFill>
                  <a:schemeClr val="accent1">
                    <a:alpha val="11000"/>
                  </a:schemeClr>
                </a:solidFill>
                <a:latin typeface="+mj-lt"/>
              </a:rPr>
              <a:t>VS</a:t>
            </a:r>
            <a:endParaRPr lang="zh-CN" altLang="en-US" sz="9600" i="1" spc="300" dirty="0">
              <a:solidFill>
                <a:schemeClr val="accent1">
                  <a:alpha val="11000"/>
                </a:schemeClr>
              </a:solidFill>
              <a:latin typeface="+mj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0136C19-DE04-4425-83C3-A910D0B1DF65}"/>
              </a:ext>
            </a:extLst>
          </p:cNvPr>
          <p:cNvSpPr txBox="1"/>
          <p:nvPr/>
        </p:nvSpPr>
        <p:spPr>
          <a:xfrm>
            <a:off x="6722091" y="4186356"/>
            <a:ext cx="1872000" cy="1764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1800" b="1" dirty="0">
                <a:solidFill>
                  <a:schemeClr val="accent4"/>
                </a:solidFill>
              </a:rPr>
              <a:t>时间成本</a:t>
            </a:r>
            <a:endParaRPr lang="en-US" altLang="zh-CN" sz="1800" dirty="0">
              <a:solidFill>
                <a:schemeClr val="accent4"/>
              </a:solidFill>
            </a:endParaRPr>
          </a:p>
          <a:p>
            <a:pPr algn="just"/>
            <a:r>
              <a:rPr lang="zh-CN" altLang="en-US" sz="1800" dirty="0"/>
              <a:t>加密开始前计算每轮子密钥</a:t>
            </a:r>
            <a:endParaRPr lang="en-US" altLang="zh-CN" sz="1800" dirty="0"/>
          </a:p>
          <a:p>
            <a:pPr algn="just"/>
            <a:r>
              <a:rPr lang="zh-CN" altLang="en-US" sz="1800" b="1" dirty="0">
                <a:solidFill>
                  <a:schemeClr val="accent4"/>
                </a:solidFill>
              </a:rPr>
              <a:t>存储成本</a:t>
            </a:r>
            <a:endParaRPr lang="en-US" altLang="zh-CN" sz="1800" dirty="0">
              <a:solidFill>
                <a:schemeClr val="accent4"/>
              </a:solidFill>
            </a:endParaRPr>
          </a:p>
          <a:p>
            <a:pPr algn="just"/>
            <a:r>
              <a:rPr lang="zh-CN" altLang="en-US" sz="1800" dirty="0"/>
              <a:t>存储全部子密钥</a:t>
            </a:r>
          </a:p>
        </p:txBody>
      </p:sp>
      <p:sp>
        <p:nvSpPr>
          <p:cNvPr id="36" name="文本框 35">
            <a:hlinkClick r:id="rId3" action="ppaction://hlinksldjump"/>
            <a:extLst>
              <a:ext uri="{FF2B5EF4-FFF2-40B4-BE49-F238E27FC236}">
                <a16:creationId xmlns:a16="http://schemas.microsoft.com/office/drawing/2014/main" id="{14F8DC6E-9F0A-40FD-979F-8B3391C42CF6}"/>
              </a:ext>
            </a:extLst>
          </p:cNvPr>
          <p:cNvSpPr txBox="1"/>
          <p:nvPr/>
        </p:nvSpPr>
        <p:spPr>
          <a:xfrm>
            <a:off x="6722090" y="3494261"/>
            <a:ext cx="2656114" cy="433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独立扩展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E67DCC2-D393-4086-9D1F-946227F6CCCE}"/>
              </a:ext>
            </a:extLst>
          </p:cNvPr>
          <p:cNvSpPr txBox="1"/>
          <p:nvPr/>
        </p:nvSpPr>
        <p:spPr>
          <a:xfrm>
            <a:off x="3577628" y="3496775"/>
            <a:ext cx="1872000" cy="1764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r>
              <a:rPr lang="zh-CN" altLang="en-US" sz="1800" b="1" dirty="0">
                <a:solidFill>
                  <a:schemeClr val="accent1"/>
                </a:solidFill>
              </a:rPr>
              <a:t>时间成本</a:t>
            </a:r>
            <a:endParaRPr lang="en-US" altLang="zh-CN" sz="18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800" dirty="0"/>
              <a:t>每轮计算一次子密钥</a:t>
            </a:r>
            <a:endParaRPr lang="en-US" altLang="zh-CN" sz="1800" dirty="0"/>
          </a:p>
          <a:p>
            <a:pPr algn="r"/>
            <a:r>
              <a:rPr lang="zh-CN" altLang="en-US" sz="1800" b="1" dirty="0">
                <a:solidFill>
                  <a:schemeClr val="accent1"/>
                </a:solidFill>
              </a:rPr>
              <a:t>存储成本</a:t>
            </a:r>
            <a:endParaRPr lang="en-US" altLang="zh-CN" sz="18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800" dirty="0"/>
              <a:t>仅存储轮密钥</a:t>
            </a:r>
          </a:p>
        </p:txBody>
      </p:sp>
      <p:sp>
        <p:nvSpPr>
          <p:cNvPr id="38" name="文本框 37">
            <a:hlinkClick r:id="rId4" action="ppaction://hlinksldjump"/>
            <a:extLst>
              <a:ext uri="{FF2B5EF4-FFF2-40B4-BE49-F238E27FC236}">
                <a16:creationId xmlns:a16="http://schemas.microsoft.com/office/drawing/2014/main" id="{A70BEFA9-558C-4F9E-A21D-16BC43355277}"/>
              </a:ext>
            </a:extLst>
          </p:cNvPr>
          <p:cNvSpPr txBox="1"/>
          <p:nvPr/>
        </p:nvSpPr>
        <p:spPr>
          <a:xfrm>
            <a:off x="3423508" y="2791063"/>
            <a:ext cx="1968176" cy="433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随轮扩展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00AD8B-9E0D-40D4-A11D-B9A10994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8" y="270834"/>
            <a:ext cx="8643848" cy="480131"/>
          </a:xfrm>
        </p:spPr>
        <p:txBody>
          <a:bodyPr/>
          <a:lstStyle/>
          <a:p>
            <a:r>
              <a:rPr lang="zh-CN" altLang="en-US" dirty="0"/>
              <a:t>密钥扩展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64A680-574A-4B2D-82C9-64BF6133B4A5}"/>
              </a:ext>
            </a:extLst>
          </p:cNvPr>
          <p:cNvSpPr/>
          <p:nvPr/>
        </p:nvSpPr>
        <p:spPr>
          <a:xfrm>
            <a:off x="360338" y="829929"/>
            <a:ext cx="2952731" cy="543130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58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C99CF1A-C8ED-45F8-B8FE-1E0D0C818DF8}"/>
              </a:ext>
            </a:extLst>
          </p:cNvPr>
          <p:cNvGrpSpPr/>
          <p:nvPr/>
        </p:nvGrpSpPr>
        <p:grpSpPr>
          <a:xfrm>
            <a:off x="5046451" y="861329"/>
            <a:ext cx="1788344" cy="1788344"/>
            <a:chOff x="513067" y="4400757"/>
            <a:chExt cx="1788344" cy="1788344"/>
          </a:xfrm>
        </p:grpSpPr>
        <p:pic>
          <p:nvPicPr>
            <p:cNvPr id="1030" name="Picture 6" descr="小黄人：本宝宝驾到表情包">
              <a:extLst>
                <a:ext uri="{FF2B5EF4-FFF2-40B4-BE49-F238E27FC236}">
                  <a16:creationId xmlns:a16="http://schemas.microsoft.com/office/drawing/2014/main" id="{553D5BD6-9BE6-4EB0-B421-FB27881BA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33" b="99000" l="2333" r="98000">
                          <a14:foregroundMark x1="38333" y1="93667" x2="51667" y2="90333"/>
                          <a14:foregroundMark x1="50667" y1="94333" x2="54000" y2="93000"/>
                          <a14:foregroundMark x1="11289" y1="51167" x2="7333" y2="33667"/>
                          <a14:foregroundMark x1="12428" y1="56206" x2="11905" y2="53892"/>
                          <a14:foregroundMark x1="18333" y1="82333" x2="13367" y2="60363"/>
                          <a14:foregroundMark x1="7333" y1="33667" x2="31667" y2="20000"/>
                          <a14:foregroundMark x1="31667" y1="20000" x2="77333" y2="25333"/>
                          <a14:foregroundMark x1="77333" y1="25333" x2="81000" y2="27000"/>
                          <a14:foregroundMark x1="45333" y1="42000" x2="50333" y2="31667"/>
                          <a14:foregroundMark x1="51000" y1="27333" x2="39464" y2="28943"/>
                          <a14:foregroundMark x1="17333" y1="8000" x2="90333" y2="13667"/>
                          <a14:foregroundMark x1="90333" y1="13667" x2="88667" y2="38667"/>
                          <a14:foregroundMark x1="26333" y1="15667" x2="80333" y2="16333"/>
                          <a14:foregroundMark x1="66333" y1="22333" x2="33333" y2="17000"/>
                          <a14:foregroundMark x1="33333" y1="17000" x2="54667" y2="17667"/>
                          <a14:foregroundMark x1="9016" y1="66655" x2="7667" y2="82000"/>
                          <a14:foregroundMark x1="10391" y1="51027" x2="9731" y2="58531"/>
                          <a14:foregroundMark x1="14000" y1="10000" x2="10509" y2="49690"/>
                          <a14:foregroundMark x1="7667" y1="82000" x2="41333" y2="87667"/>
                          <a14:foregroundMark x1="92333" y1="64000" x2="97000" y2="37000"/>
                          <a14:foregroundMark x1="97000" y1="37000" x2="84667" y2="4667"/>
                          <a14:foregroundMark x1="84667" y1="4667" x2="12000" y2="6000"/>
                          <a14:foregroundMark x1="6199" y1="70730" x2="5667" y2="83667"/>
                          <a14:foregroundMark x1="6418" y1="65400" x2="6382" y2="66275"/>
                          <a14:foregroundMark x1="7253" y1="45087" x2="6589" y2="61240"/>
                          <a14:foregroundMark x1="8667" y1="10667" x2="7312" y2="43640"/>
                          <a14:foregroundMark x1="5667" y1="83667" x2="40667" y2="92000"/>
                          <a14:foregroundMark x1="91667" y1="52333" x2="88333" y2="96333"/>
                          <a14:foregroundMark x1="88333" y1="96333" x2="69333" y2="96000"/>
                          <a14:foregroundMark x1="59333" y1="99000" x2="9333" y2="95000"/>
                          <a14:foregroundMark x1="96000" y1="96000" x2="98333" y2="66333"/>
                          <a14:foregroundMark x1="98333" y1="66333" x2="98000" y2="67667"/>
                          <a14:foregroundMark x1="20333" y1="3667" x2="46000" y2="3667"/>
                          <a14:foregroundMark x1="6667" y1="2333" x2="2333" y2="12000"/>
                          <a14:foregroundMark x1="37000" y1="24000" x2="37000" y2="24000"/>
                          <a14:foregroundMark x1="30000" y1="26667" x2="50333" y2="27000"/>
                          <a14:foregroundMark x1="84333" y1="16667" x2="85667" y2="17667"/>
                          <a14:foregroundMark x1="23000" y1="50333" x2="27000" y2="56000"/>
                          <a14:backgroundMark x1="23333" y1="40667" x2="24667" y2="41000"/>
                          <a14:backgroundMark x1="24333" y1="41333" x2="24667" y2="39667"/>
                          <a14:backgroundMark x1="28000" y1="41333" x2="30667" y2="41667"/>
                          <a14:backgroundMark x1="12667" y1="56000" x2="13132" y2="56399"/>
                          <a14:backgroundMark x1="13667" y1="55667" x2="12667" y2="5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67" y="4400757"/>
              <a:ext cx="1788344" cy="1788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99A2154-E4F0-4E0E-AE5F-AE1DBE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54317">
              <a:off x="732607" y="4969912"/>
              <a:ext cx="481673" cy="481673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3553149-606B-4AEB-8A64-53FC6A25152B}"/>
              </a:ext>
            </a:extLst>
          </p:cNvPr>
          <p:cNvSpPr/>
          <p:nvPr/>
        </p:nvSpPr>
        <p:spPr>
          <a:xfrm>
            <a:off x="8851047" y="859212"/>
            <a:ext cx="2952731" cy="5402022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4D80528-95F6-477A-A233-467EE1017AF0}"/>
              </a:ext>
            </a:extLst>
          </p:cNvPr>
          <p:cNvGrpSpPr/>
          <p:nvPr/>
        </p:nvGrpSpPr>
        <p:grpSpPr>
          <a:xfrm>
            <a:off x="4574289" y="6320756"/>
            <a:ext cx="3434417" cy="498861"/>
            <a:chOff x="2679879" y="918042"/>
            <a:chExt cx="3434417" cy="498861"/>
          </a:xfrm>
        </p:grpSpPr>
        <p:sp>
          <p:nvSpPr>
            <p:cNvPr id="40" name="ïṡḷiḑé">
              <a:hlinkClick r:id="rId8" action="ppaction://hlinksldjump"/>
              <a:extLst>
                <a:ext uri="{FF2B5EF4-FFF2-40B4-BE49-F238E27FC236}">
                  <a16:creationId xmlns:a16="http://schemas.microsoft.com/office/drawing/2014/main" id="{17A78F15-8FA7-41A4-80E5-47A5BB6BE96B}"/>
                </a:ext>
              </a:extLst>
            </p:cNvPr>
            <p:cNvSpPr/>
            <p:nvPr/>
          </p:nvSpPr>
          <p:spPr>
            <a:xfrm>
              <a:off x="3260177" y="918042"/>
              <a:ext cx="2854119" cy="498861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/>
            <a:p>
              <a:pPr lvl="0"/>
              <a:r>
                <a:rPr lang="zh-CN" altLang="en-US" sz="2400" b="1" spc="100" dirty="0">
                  <a:solidFill>
                    <a:schemeClr val="accent4"/>
                  </a:solidFill>
                </a:rPr>
                <a:t>现在完成了吧？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C6B39455-F8E4-42C5-A831-ED7771421FED}"/>
                </a:ext>
              </a:extLst>
            </p:cNvPr>
            <p:cNvGrpSpPr/>
            <p:nvPr/>
          </p:nvGrpSpPr>
          <p:grpSpPr>
            <a:xfrm>
              <a:off x="2679879" y="1011593"/>
              <a:ext cx="364488" cy="352730"/>
              <a:chOff x="2523160" y="2467128"/>
              <a:chExt cx="523125" cy="506250"/>
            </a:xfrm>
            <a:solidFill>
              <a:schemeClr val="accent4"/>
            </a:solidFill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DC4B4B6F-B171-40A7-B3BF-F770B7721549}"/>
                  </a:ext>
                </a:extLst>
              </p:cNvPr>
              <p:cNvSpPr/>
              <p:nvPr/>
            </p:nvSpPr>
            <p:spPr>
              <a:xfrm>
                <a:off x="2753308" y="2698109"/>
                <a:ext cx="16875" cy="16875"/>
              </a:xfrm>
              <a:custGeom>
                <a:avLst/>
                <a:gdLst>
                  <a:gd name="connsiteX0" fmla="*/ 0 w 0"/>
                  <a:gd name="connsiteY0" fmla="*/ 0 h 0"/>
                  <a:gd name="connsiteX1" fmla="*/ 68 w 0"/>
                  <a:gd name="connsiteY1" fmla="*/ 253 h 0"/>
                  <a:gd name="connsiteX2" fmla="*/ 135 w 0"/>
                  <a:gd name="connsiteY2" fmla="*/ 253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7" y="84"/>
                      <a:pt x="34" y="186"/>
                      <a:pt x="68" y="253"/>
                    </a:cubicBezTo>
                    <a:lnTo>
                      <a:pt x="135" y="253"/>
                    </a:lnTo>
                    <a:cubicBezTo>
                      <a:pt x="84" y="253"/>
                      <a:pt x="34" y="152"/>
                      <a:pt x="0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9D4903E2-0863-47CD-950D-F65D56662D17}"/>
                  </a:ext>
                </a:extLst>
              </p:cNvPr>
              <p:cNvSpPr/>
              <p:nvPr/>
            </p:nvSpPr>
            <p:spPr>
              <a:xfrm>
                <a:off x="2753055" y="2697046"/>
                <a:ext cx="16875" cy="16875"/>
              </a:xfrm>
              <a:custGeom>
                <a:avLst/>
                <a:gdLst>
                  <a:gd name="connsiteX0" fmla="*/ 253 w 0"/>
                  <a:gd name="connsiteY0" fmla="*/ 1063 h 0"/>
                  <a:gd name="connsiteX1" fmla="*/ 0 w 0"/>
                  <a:gd name="connsiteY1" fmla="*/ 0 h 0"/>
                  <a:gd name="connsiteX2" fmla="*/ 253 w 0"/>
                  <a:gd name="connsiteY2" fmla="*/ 10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253" y="1063"/>
                    </a:moveTo>
                    <a:cubicBezTo>
                      <a:pt x="186" y="709"/>
                      <a:pt x="118" y="304"/>
                      <a:pt x="0" y="0"/>
                    </a:cubicBezTo>
                    <a:cubicBezTo>
                      <a:pt x="118" y="338"/>
                      <a:pt x="186" y="776"/>
                      <a:pt x="253" y="106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D504069B-628E-48FC-9019-B0E2D34A4A22}"/>
                  </a:ext>
                </a:extLst>
              </p:cNvPr>
              <p:cNvSpPr/>
              <p:nvPr/>
            </p:nvSpPr>
            <p:spPr>
              <a:xfrm>
                <a:off x="2960550" y="2698345"/>
                <a:ext cx="16875" cy="16875"/>
              </a:xfrm>
              <a:custGeom>
                <a:avLst/>
                <a:gdLst>
                  <a:gd name="connsiteX0" fmla="*/ 0 w 0"/>
                  <a:gd name="connsiteY0" fmla="*/ 17 h 0"/>
                  <a:gd name="connsiteX1" fmla="*/ 34 w 0"/>
                  <a:gd name="connsiteY1" fmla="*/ 17 h 0"/>
                  <a:gd name="connsiteX2" fmla="*/ 34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17"/>
                    </a:moveTo>
                    <a:lnTo>
                      <a:pt x="34" y="17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8B62FC76-B969-4408-97C0-8FCBCFE7F461}"/>
                  </a:ext>
                </a:extLst>
              </p:cNvPr>
              <p:cNvSpPr/>
              <p:nvPr/>
            </p:nvSpPr>
            <p:spPr>
              <a:xfrm>
                <a:off x="2960584" y="2698235"/>
                <a:ext cx="16875" cy="16875"/>
              </a:xfrm>
              <a:custGeom>
                <a:avLst/>
                <a:gdLst>
                  <a:gd name="connsiteX0" fmla="*/ 0 w 0"/>
                  <a:gd name="connsiteY0" fmla="*/ 110 h 0"/>
                  <a:gd name="connsiteX1" fmla="*/ 0 w 0"/>
                  <a:gd name="connsiteY1" fmla="*/ 110 h 0"/>
                  <a:gd name="connsiteX2" fmla="*/ 0 w 0"/>
                  <a:gd name="connsiteY2" fmla="*/ 11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110"/>
                    </a:moveTo>
                    <a:cubicBezTo>
                      <a:pt x="67" y="59"/>
                      <a:pt x="67" y="-110"/>
                      <a:pt x="0" y="110"/>
                    </a:cubicBezTo>
                    <a:lnTo>
                      <a:pt x="0" y="11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90F40EF0-D139-4438-B054-54B4DD7CDA5C}"/>
                  </a:ext>
                </a:extLst>
              </p:cNvPr>
              <p:cNvSpPr/>
              <p:nvPr/>
            </p:nvSpPr>
            <p:spPr>
              <a:xfrm>
                <a:off x="2523160" y="2467128"/>
                <a:ext cx="523125" cy="506250"/>
              </a:xfrm>
              <a:custGeom>
                <a:avLst/>
                <a:gdLst>
                  <a:gd name="connsiteX0" fmla="*/ 495694 w 523125"/>
                  <a:gd name="connsiteY0" fmla="*/ 72778 h 506250"/>
                  <a:gd name="connsiteX1" fmla="*/ 215383 w 523125"/>
                  <a:gd name="connsiteY1" fmla="*/ 10914 h 506250"/>
                  <a:gd name="connsiteX2" fmla="*/ 37655 w 523125"/>
                  <a:gd name="connsiteY2" fmla="*/ 239840 h 506250"/>
                  <a:gd name="connsiteX3" fmla="*/ 30568 w 523125"/>
                  <a:gd name="connsiteY3" fmla="*/ 266823 h 506250"/>
                  <a:gd name="connsiteX4" fmla="*/ 1813 w 523125"/>
                  <a:gd name="connsiteY4" fmla="*/ 325531 h 506250"/>
                  <a:gd name="connsiteX5" fmla="*/ 1391 w 523125"/>
                  <a:gd name="connsiteY5" fmla="*/ 340297 h 506250"/>
                  <a:gd name="connsiteX6" fmla="*/ 12242 w 523125"/>
                  <a:gd name="connsiteY6" fmla="*/ 350321 h 506250"/>
                  <a:gd name="connsiteX7" fmla="*/ 21624 w 523125"/>
                  <a:gd name="connsiteY7" fmla="*/ 353476 h 506250"/>
                  <a:gd name="connsiteX8" fmla="*/ 34939 w 523125"/>
                  <a:gd name="connsiteY8" fmla="*/ 372410 h 506250"/>
                  <a:gd name="connsiteX9" fmla="*/ 157063 w 523125"/>
                  <a:gd name="connsiteY9" fmla="*/ 513384 h 506250"/>
                  <a:gd name="connsiteX10" fmla="*/ 420566 w 523125"/>
                  <a:gd name="connsiteY10" fmla="*/ 402043 h 506250"/>
                  <a:gd name="connsiteX11" fmla="*/ 495694 w 523125"/>
                  <a:gd name="connsiteY11" fmla="*/ 72778 h 506250"/>
                  <a:gd name="connsiteX12" fmla="*/ 464795 w 523125"/>
                  <a:gd name="connsiteY12" fmla="*/ 218662 h 506250"/>
                  <a:gd name="connsiteX13" fmla="*/ 451903 w 523125"/>
                  <a:gd name="connsiteY13" fmla="*/ 231234 h 506250"/>
                  <a:gd name="connsiteX14" fmla="*/ 437424 w 523125"/>
                  <a:gd name="connsiteY14" fmla="*/ 231234 h 506250"/>
                  <a:gd name="connsiteX15" fmla="*/ 437390 w 523125"/>
                  <a:gd name="connsiteY15" fmla="*/ 231369 h 506250"/>
                  <a:gd name="connsiteX16" fmla="*/ 425510 w 523125"/>
                  <a:gd name="connsiteY16" fmla="*/ 260174 h 506250"/>
                  <a:gd name="connsiteX17" fmla="*/ 435635 w 523125"/>
                  <a:gd name="connsiteY17" fmla="*/ 270384 h 506250"/>
                  <a:gd name="connsiteX18" fmla="*/ 435635 w 523125"/>
                  <a:gd name="connsiteY18" fmla="*/ 288727 h 506250"/>
                  <a:gd name="connsiteX19" fmla="*/ 417005 w 523125"/>
                  <a:gd name="connsiteY19" fmla="*/ 307391 h 506250"/>
                  <a:gd name="connsiteX20" fmla="*/ 398679 w 523125"/>
                  <a:gd name="connsiteY20" fmla="*/ 307391 h 506250"/>
                  <a:gd name="connsiteX21" fmla="*/ 388520 w 523125"/>
                  <a:gd name="connsiteY21" fmla="*/ 297215 h 506250"/>
                  <a:gd name="connsiteX22" fmla="*/ 360407 w 523125"/>
                  <a:gd name="connsiteY22" fmla="*/ 308926 h 506250"/>
                  <a:gd name="connsiteX23" fmla="*/ 360238 w 523125"/>
                  <a:gd name="connsiteY23" fmla="*/ 323338 h 506250"/>
                  <a:gd name="connsiteX24" fmla="*/ 347295 w 523125"/>
                  <a:gd name="connsiteY24" fmla="*/ 336163 h 506250"/>
                  <a:gd name="connsiteX25" fmla="*/ 320919 w 523125"/>
                  <a:gd name="connsiteY25" fmla="*/ 336163 h 506250"/>
                  <a:gd name="connsiteX26" fmla="*/ 311722 w 523125"/>
                  <a:gd name="connsiteY26" fmla="*/ 332349 h 506250"/>
                  <a:gd name="connsiteX27" fmla="*/ 307959 w 523125"/>
                  <a:gd name="connsiteY27" fmla="*/ 323135 h 506250"/>
                  <a:gd name="connsiteX28" fmla="*/ 308111 w 523125"/>
                  <a:gd name="connsiteY28" fmla="*/ 309163 h 506250"/>
                  <a:gd name="connsiteX29" fmla="*/ 279086 w 523125"/>
                  <a:gd name="connsiteY29" fmla="*/ 297215 h 506250"/>
                  <a:gd name="connsiteX30" fmla="*/ 268978 w 523125"/>
                  <a:gd name="connsiteY30" fmla="*/ 307391 h 506250"/>
                  <a:gd name="connsiteX31" fmla="*/ 259798 w 523125"/>
                  <a:gd name="connsiteY31" fmla="*/ 311204 h 506250"/>
                  <a:gd name="connsiteX32" fmla="*/ 250635 w 523125"/>
                  <a:gd name="connsiteY32" fmla="*/ 307391 h 506250"/>
                  <a:gd name="connsiteX33" fmla="*/ 231920 w 523125"/>
                  <a:gd name="connsiteY33" fmla="*/ 288744 h 506250"/>
                  <a:gd name="connsiteX34" fmla="*/ 228157 w 523125"/>
                  <a:gd name="connsiteY34" fmla="*/ 279581 h 506250"/>
                  <a:gd name="connsiteX35" fmla="*/ 231920 w 523125"/>
                  <a:gd name="connsiteY35" fmla="*/ 270418 h 506250"/>
                  <a:gd name="connsiteX36" fmla="*/ 242079 w 523125"/>
                  <a:gd name="connsiteY36" fmla="*/ 260276 h 506250"/>
                  <a:gd name="connsiteX37" fmla="*/ 230233 w 523125"/>
                  <a:gd name="connsiteY37" fmla="*/ 231571 h 506250"/>
                  <a:gd name="connsiteX38" fmla="*/ 230165 w 523125"/>
                  <a:gd name="connsiteY38" fmla="*/ 231251 h 506250"/>
                  <a:gd name="connsiteX39" fmla="*/ 216159 w 523125"/>
                  <a:gd name="connsiteY39" fmla="*/ 231251 h 506250"/>
                  <a:gd name="connsiteX40" fmla="*/ 203334 w 523125"/>
                  <a:gd name="connsiteY40" fmla="*/ 218679 h 506250"/>
                  <a:gd name="connsiteX41" fmla="*/ 203334 w 523125"/>
                  <a:gd name="connsiteY41" fmla="*/ 192253 h 506250"/>
                  <a:gd name="connsiteX42" fmla="*/ 216227 w 523125"/>
                  <a:gd name="connsiteY42" fmla="*/ 179293 h 506250"/>
                  <a:gd name="connsiteX43" fmla="*/ 230368 w 523125"/>
                  <a:gd name="connsiteY43" fmla="*/ 179293 h 506250"/>
                  <a:gd name="connsiteX44" fmla="*/ 230385 w 523125"/>
                  <a:gd name="connsiteY44" fmla="*/ 179259 h 506250"/>
                  <a:gd name="connsiteX45" fmla="*/ 242113 w 523125"/>
                  <a:gd name="connsiteY45" fmla="*/ 150926 h 506250"/>
                  <a:gd name="connsiteX46" fmla="*/ 231920 w 523125"/>
                  <a:gd name="connsiteY46" fmla="*/ 140750 h 506250"/>
                  <a:gd name="connsiteX47" fmla="*/ 231920 w 523125"/>
                  <a:gd name="connsiteY47" fmla="*/ 122424 h 506250"/>
                  <a:gd name="connsiteX48" fmla="*/ 250618 w 523125"/>
                  <a:gd name="connsiteY48" fmla="*/ 103743 h 506250"/>
                  <a:gd name="connsiteX49" fmla="*/ 259798 w 523125"/>
                  <a:gd name="connsiteY49" fmla="*/ 99963 h 506250"/>
                  <a:gd name="connsiteX50" fmla="*/ 268978 w 523125"/>
                  <a:gd name="connsiteY50" fmla="*/ 103743 h 506250"/>
                  <a:gd name="connsiteX51" fmla="*/ 279103 w 523125"/>
                  <a:gd name="connsiteY51" fmla="*/ 113885 h 506250"/>
                  <a:gd name="connsiteX52" fmla="*/ 308162 w 523125"/>
                  <a:gd name="connsiteY52" fmla="*/ 101887 h 506250"/>
                  <a:gd name="connsiteX53" fmla="*/ 307976 w 523125"/>
                  <a:gd name="connsiteY53" fmla="*/ 87729 h 506250"/>
                  <a:gd name="connsiteX54" fmla="*/ 311790 w 523125"/>
                  <a:gd name="connsiteY54" fmla="*/ 78515 h 506250"/>
                  <a:gd name="connsiteX55" fmla="*/ 320987 w 523125"/>
                  <a:gd name="connsiteY55" fmla="*/ 74718 h 506250"/>
                  <a:gd name="connsiteX56" fmla="*/ 347345 w 523125"/>
                  <a:gd name="connsiteY56" fmla="*/ 74718 h 506250"/>
                  <a:gd name="connsiteX57" fmla="*/ 360305 w 523125"/>
                  <a:gd name="connsiteY57" fmla="*/ 87560 h 506250"/>
                  <a:gd name="connsiteX58" fmla="*/ 360474 w 523125"/>
                  <a:gd name="connsiteY58" fmla="*/ 102208 h 506250"/>
                  <a:gd name="connsiteX59" fmla="*/ 388554 w 523125"/>
                  <a:gd name="connsiteY59" fmla="*/ 113936 h 506250"/>
                  <a:gd name="connsiteX60" fmla="*/ 398730 w 523125"/>
                  <a:gd name="connsiteY60" fmla="*/ 103760 h 506250"/>
                  <a:gd name="connsiteX61" fmla="*/ 407910 w 523125"/>
                  <a:gd name="connsiteY61" fmla="*/ 99963 h 506250"/>
                  <a:gd name="connsiteX62" fmla="*/ 417073 w 523125"/>
                  <a:gd name="connsiteY62" fmla="*/ 103743 h 506250"/>
                  <a:gd name="connsiteX63" fmla="*/ 435770 w 523125"/>
                  <a:gd name="connsiteY63" fmla="*/ 122424 h 506250"/>
                  <a:gd name="connsiteX64" fmla="*/ 435770 w 523125"/>
                  <a:gd name="connsiteY64" fmla="*/ 140733 h 506250"/>
                  <a:gd name="connsiteX65" fmla="*/ 425578 w 523125"/>
                  <a:gd name="connsiteY65" fmla="*/ 150909 h 506250"/>
                  <a:gd name="connsiteX66" fmla="*/ 437340 w 523125"/>
                  <a:gd name="connsiteY66" fmla="*/ 179411 h 506250"/>
                  <a:gd name="connsiteX67" fmla="*/ 437374 w 523125"/>
                  <a:gd name="connsiteY67" fmla="*/ 179647 h 506250"/>
                  <a:gd name="connsiteX68" fmla="*/ 451970 w 523125"/>
                  <a:gd name="connsiteY68" fmla="*/ 179647 h 506250"/>
                  <a:gd name="connsiteX69" fmla="*/ 464846 w 523125"/>
                  <a:gd name="connsiteY69" fmla="*/ 192253 h 506250"/>
                  <a:gd name="connsiteX70" fmla="*/ 464846 w 523125"/>
                  <a:gd name="connsiteY70" fmla="*/ 218662 h 506250"/>
                  <a:gd name="connsiteX71" fmla="*/ 464795 w 523125"/>
                  <a:gd name="connsiteY71" fmla="*/ 218662 h 50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23125" h="506250">
                    <a:moveTo>
                      <a:pt x="495694" y="72778"/>
                    </a:moveTo>
                    <a:cubicBezTo>
                      <a:pt x="450485" y="18541"/>
                      <a:pt x="323012" y="-19782"/>
                      <a:pt x="215383" y="10914"/>
                    </a:cubicBezTo>
                    <a:cubicBezTo>
                      <a:pt x="102084" y="43213"/>
                      <a:pt x="45131" y="114256"/>
                      <a:pt x="37655" y="239840"/>
                    </a:cubicBezTo>
                    <a:cubicBezTo>
                      <a:pt x="37099" y="249189"/>
                      <a:pt x="34685" y="258419"/>
                      <a:pt x="30568" y="266823"/>
                    </a:cubicBezTo>
                    <a:lnTo>
                      <a:pt x="1813" y="325531"/>
                    </a:lnTo>
                    <a:cubicBezTo>
                      <a:pt x="-448" y="330138"/>
                      <a:pt x="-600" y="335555"/>
                      <a:pt x="1391" y="340297"/>
                    </a:cubicBezTo>
                    <a:cubicBezTo>
                      <a:pt x="3399" y="345039"/>
                      <a:pt x="7348" y="348701"/>
                      <a:pt x="12242" y="350321"/>
                    </a:cubicBezTo>
                    <a:lnTo>
                      <a:pt x="21624" y="353476"/>
                    </a:lnTo>
                    <a:cubicBezTo>
                      <a:pt x="29758" y="356176"/>
                      <a:pt x="35141" y="363838"/>
                      <a:pt x="34939" y="372410"/>
                    </a:cubicBezTo>
                    <a:cubicBezTo>
                      <a:pt x="32407" y="484747"/>
                      <a:pt x="38212" y="513384"/>
                      <a:pt x="157063" y="513384"/>
                    </a:cubicBezTo>
                    <a:cubicBezTo>
                      <a:pt x="283744" y="513384"/>
                      <a:pt x="267493" y="420217"/>
                      <a:pt x="420566" y="402043"/>
                    </a:cubicBezTo>
                    <a:cubicBezTo>
                      <a:pt x="533730" y="388559"/>
                      <a:pt x="573268" y="165877"/>
                      <a:pt x="495694" y="72778"/>
                    </a:cubicBezTo>
                    <a:close/>
                    <a:moveTo>
                      <a:pt x="464795" y="218662"/>
                    </a:moveTo>
                    <a:cubicBezTo>
                      <a:pt x="464795" y="225817"/>
                      <a:pt x="459075" y="231234"/>
                      <a:pt x="451903" y="231234"/>
                    </a:cubicBezTo>
                    <a:lnTo>
                      <a:pt x="437424" y="231234"/>
                    </a:lnTo>
                    <a:cubicBezTo>
                      <a:pt x="437407" y="231284"/>
                      <a:pt x="437390" y="231318"/>
                      <a:pt x="437390" y="231369"/>
                    </a:cubicBezTo>
                    <a:cubicBezTo>
                      <a:pt x="434809" y="241595"/>
                      <a:pt x="430775" y="251332"/>
                      <a:pt x="425510" y="260174"/>
                    </a:cubicBezTo>
                    <a:lnTo>
                      <a:pt x="435635" y="270384"/>
                    </a:lnTo>
                    <a:cubicBezTo>
                      <a:pt x="440732" y="275429"/>
                      <a:pt x="440732" y="283664"/>
                      <a:pt x="435635" y="288727"/>
                    </a:cubicBezTo>
                    <a:lnTo>
                      <a:pt x="417005" y="307391"/>
                    </a:lnTo>
                    <a:cubicBezTo>
                      <a:pt x="411943" y="312453"/>
                      <a:pt x="403759" y="312453"/>
                      <a:pt x="398679" y="307391"/>
                    </a:cubicBezTo>
                    <a:lnTo>
                      <a:pt x="388520" y="297215"/>
                    </a:lnTo>
                    <a:cubicBezTo>
                      <a:pt x="379880" y="302413"/>
                      <a:pt x="370447" y="306361"/>
                      <a:pt x="360407" y="308926"/>
                    </a:cubicBezTo>
                    <a:cubicBezTo>
                      <a:pt x="360373" y="308926"/>
                      <a:pt x="360339" y="316284"/>
                      <a:pt x="360238" y="323338"/>
                    </a:cubicBezTo>
                    <a:cubicBezTo>
                      <a:pt x="360204" y="330459"/>
                      <a:pt x="354416" y="336163"/>
                      <a:pt x="347295" y="336163"/>
                    </a:cubicBezTo>
                    <a:lnTo>
                      <a:pt x="320919" y="336163"/>
                    </a:lnTo>
                    <a:cubicBezTo>
                      <a:pt x="317460" y="336163"/>
                      <a:pt x="314203" y="334813"/>
                      <a:pt x="311722" y="332349"/>
                    </a:cubicBezTo>
                    <a:cubicBezTo>
                      <a:pt x="309275" y="329885"/>
                      <a:pt x="307909" y="326578"/>
                      <a:pt x="307959" y="323135"/>
                    </a:cubicBezTo>
                    <a:lnTo>
                      <a:pt x="308111" y="309163"/>
                    </a:lnTo>
                    <a:cubicBezTo>
                      <a:pt x="297750" y="306598"/>
                      <a:pt x="288030" y="302531"/>
                      <a:pt x="279086" y="297215"/>
                    </a:cubicBezTo>
                    <a:lnTo>
                      <a:pt x="268978" y="307391"/>
                    </a:lnTo>
                    <a:cubicBezTo>
                      <a:pt x="266531" y="309838"/>
                      <a:pt x="263240" y="311204"/>
                      <a:pt x="259798" y="311204"/>
                    </a:cubicBezTo>
                    <a:cubicBezTo>
                      <a:pt x="256355" y="311204"/>
                      <a:pt x="253065" y="309838"/>
                      <a:pt x="250635" y="307391"/>
                    </a:cubicBezTo>
                    <a:lnTo>
                      <a:pt x="231920" y="288744"/>
                    </a:lnTo>
                    <a:cubicBezTo>
                      <a:pt x="229507" y="286297"/>
                      <a:pt x="228157" y="283023"/>
                      <a:pt x="228157" y="279581"/>
                    </a:cubicBezTo>
                    <a:cubicBezTo>
                      <a:pt x="228157" y="276138"/>
                      <a:pt x="229507" y="272864"/>
                      <a:pt x="231920" y="270418"/>
                    </a:cubicBezTo>
                    <a:lnTo>
                      <a:pt x="242079" y="260276"/>
                    </a:lnTo>
                    <a:cubicBezTo>
                      <a:pt x="236814" y="251450"/>
                      <a:pt x="232781" y="241814"/>
                      <a:pt x="230233" y="231571"/>
                    </a:cubicBezTo>
                    <a:cubicBezTo>
                      <a:pt x="230199" y="231470"/>
                      <a:pt x="230182" y="231369"/>
                      <a:pt x="230165" y="231251"/>
                    </a:cubicBezTo>
                    <a:lnTo>
                      <a:pt x="216159" y="231251"/>
                    </a:lnTo>
                    <a:cubicBezTo>
                      <a:pt x="209021" y="231251"/>
                      <a:pt x="203334" y="225817"/>
                      <a:pt x="203334" y="218679"/>
                    </a:cubicBezTo>
                    <a:lnTo>
                      <a:pt x="203334" y="192253"/>
                    </a:lnTo>
                    <a:cubicBezTo>
                      <a:pt x="203334" y="185098"/>
                      <a:pt x="209089" y="179293"/>
                      <a:pt x="216227" y="179293"/>
                    </a:cubicBezTo>
                    <a:lnTo>
                      <a:pt x="230368" y="179293"/>
                    </a:lnTo>
                    <a:cubicBezTo>
                      <a:pt x="230368" y="179293"/>
                      <a:pt x="230351" y="179293"/>
                      <a:pt x="230385" y="179259"/>
                    </a:cubicBezTo>
                    <a:cubicBezTo>
                      <a:pt x="232916" y="169168"/>
                      <a:pt x="236915" y="159633"/>
                      <a:pt x="242113" y="150926"/>
                    </a:cubicBezTo>
                    <a:lnTo>
                      <a:pt x="231920" y="140750"/>
                    </a:lnTo>
                    <a:cubicBezTo>
                      <a:pt x="226892" y="135688"/>
                      <a:pt x="226892" y="127503"/>
                      <a:pt x="231920" y="122424"/>
                    </a:cubicBezTo>
                    <a:lnTo>
                      <a:pt x="250618" y="103743"/>
                    </a:lnTo>
                    <a:cubicBezTo>
                      <a:pt x="253065" y="101313"/>
                      <a:pt x="256355" y="99963"/>
                      <a:pt x="259798" y="99963"/>
                    </a:cubicBezTo>
                    <a:cubicBezTo>
                      <a:pt x="263240" y="99963"/>
                      <a:pt x="266531" y="101330"/>
                      <a:pt x="268978" y="103743"/>
                    </a:cubicBezTo>
                    <a:lnTo>
                      <a:pt x="279103" y="113885"/>
                    </a:lnTo>
                    <a:cubicBezTo>
                      <a:pt x="288047" y="108536"/>
                      <a:pt x="297767" y="104081"/>
                      <a:pt x="308162" y="101887"/>
                    </a:cubicBezTo>
                    <a:lnTo>
                      <a:pt x="307976" y="87729"/>
                    </a:lnTo>
                    <a:cubicBezTo>
                      <a:pt x="307959" y="84253"/>
                      <a:pt x="309309" y="80979"/>
                      <a:pt x="311790" y="78515"/>
                    </a:cubicBezTo>
                    <a:cubicBezTo>
                      <a:pt x="314237" y="76068"/>
                      <a:pt x="317494" y="74718"/>
                      <a:pt x="320987" y="74718"/>
                    </a:cubicBezTo>
                    <a:lnTo>
                      <a:pt x="347345" y="74718"/>
                    </a:lnTo>
                    <a:cubicBezTo>
                      <a:pt x="354467" y="74718"/>
                      <a:pt x="360272" y="80439"/>
                      <a:pt x="360305" y="87560"/>
                    </a:cubicBezTo>
                    <a:cubicBezTo>
                      <a:pt x="360373" y="94732"/>
                      <a:pt x="360407" y="102191"/>
                      <a:pt x="360474" y="102208"/>
                    </a:cubicBezTo>
                    <a:cubicBezTo>
                      <a:pt x="370498" y="104756"/>
                      <a:pt x="379914" y="108755"/>
                      <a:pt x="388554" y="113936"/>
                    </a:cubicBezTo>
                    <a:lnTo>
                      <a:pt x="398730" y="103760"/>
                    </a:lnTo>
                    <a:cubicBezTo>
                      <a:pt x="401194" y="101330"/>
                      <a:pt x="404467" y="99963"/>
                      <a:pt x="407910" y="99963"/>
                    </a:cubicBezTo>
                    <a:cubicBezTo>
                      <a:pt x="411352" y="99963"/>
                      <a:pt x="414626" y="101330"/>
                      <a:pt x="417073" y="103743"/>
                    </a:cubicBezTo>
                    <a:lnTo>
                      <a:pt x="435770" y="122424"/>
                    </a:lnTo>
                    <a:cubicBezTo>
                      <a:pt x="440782" y="127486"/>
                      <a:pt x="440799" y="135671"/>
                      <a:pt x="435770" y="140733"/>
                    </a:cubicBezTo>
                    <a:lnTo>
                      <a:pt x="425578" y="150909"/>
                    </a:lnTo>
                    <a:cubicBezTo>
                      <a:pt x="430792" y="159616"/>
                      <a:pt x="434809" y="169319"/>
                      <a:pt x="437340" y="179411"/>
                    </a:cubicBezTo>
                    <a:cubicBezTo>
                      <a:pt x="437357" y="179444"/>
                      <a:pt x="437357" y="179647"/>
                      <a:pt x="437374" y="179647"/>
                    </a:cubicBezTo>
                    <a:lnTo>
                      <a:pt x="451970" y="179647"/>
                    </a:lnTo>
                    <a:cubicBezTo>
                      <a:pt x="459125" y="179647"/>
                      <a:pt x="464846" y="185098"/>
                      <a:pt x="464846" y="192253"/>
                    </a:cubicBezTo>
                    <a:lnTo>
                      <a:pt x="464846" y="218662"/>
                    </a:lnTo>
                    <a:lnTo>
                      <a:pt x="464795" y="218662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B1EA13F2-83CF-4C40-81A4-6B35AFF01B03}"/>
                  </a:ext>
                </a:extLst>
              </p:cNvPr>
              <p:cNvSpPr/>
              <p:nvPr/>
            </p:nvSpPr>
            <p:spPr>
              <a:xfrm>
                <a:off x="2820538" y="2636262"/>
                <a:ext cx="67500" cy="67500"/>
              </a:xfrm>
              <a:custGeom>
                <a:avLst/>
                <a:gdLst>
                  <a:gd name="connsiteX0" fmla="*/ 72866 w 67500"/>
                  <a:gd name="connsiteY0" fmla="*/ 36433 h 67500"/>
                  <a:gd name="connsiteX1" fmla="*/ 36433 w 67500"/>
                  <a:gd name="connsiteY1" fmla="*/ 72866 h 67500"/>
                  <a:gd name="connsiteX2" fmla="*/ 0 w 67500"/>
                  <a:gd name="connsiteY2" fmla="*/ 36433 h 67500"/>
                  <a:gd name="connsiteX3" fmla="*/ 36433 w 67500"/>
                  <a:gd name="connsiteY3" fmla="*/ 0 h 67500"/>
                  <a:gd name="connsiteX4" fmla="*/ 72866 w 67500"/>
                  <a:gd name="connsiteY4" fmla="*/ 36433 h 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0" h="67500">
                    <a:moveTo>
                      <a:pt x="72866" y="36433"/>
                    </a:moveTo>
                    <a:cubicBezTo>
                      <a:pt x="72866" y="56555"/>
                      <a:pt x="56555" y="72866"/>
                      <a:pt x="36433" y="72866"/>
                    </a:cubicBezTo>
                    <a:cubicBezTo>
                      <a:pt x="16312" y="72866"/>
                      <a:pt x="0" y="56555"/>
                      <a:pt x="0" y="36433"/>
                    </a:cubicBezTo>
                    <a:cubicBezTo>
                      <a:pt x="0" y="16312"/>
                      <a:pt x="16312" y="0"/>
                      <a:pt x="36433" y="0"/>
                    </a:cubicBezTo>
                    <a:cubicBezTo>
                      <a:pt x="56555" y="0"/>
                      <a:pt x="72866" y="16312"/>
                      <a:pt x="72866" y="3643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DF378C43-13AC-410E-AAF0-86BD013B5030}"/>
              </a:ext>
            </a:extLst>
          </p:cNvPr>
          <p:cNvSpPr/>
          <p:nvPr/>
        </p:nvSpPr>
        <p:spPr bwMode="auto">
          <a:xfrm>
            <a:off x="791648" y="906930"/>
            <a:ext cx="2445696" cy="252000"/>
          </a:xfrm>
          <a:prstGeom prst="roundRect">
            <a:avLst>
              <a:gd name="adj" fmla="val 37756"/>
            </a:avLst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kern="0" normalizeH="0" baseline="0" noProof="0" dirty="0">
                <a:uLnTx/>
                <a:uFillTx/>
                <a:ea typeface="+mn-ea"/>
              </a:rPr>
              <a:t>AES</a:t>
            </a:r>
            <a:r>
              <a:rPr kumimoji="0" lang="zh-CN" altLang="en-US" sz="1400" i="0" u="none" strike="noStrike" kern="0" normalizeH="0" baseline="0" noProof="0" dirty="0">
                <a:uLnTx/>
                <a:uFillTx/>
                <a:ea typeface="+mn-ea"/>
              </a:rPr>
              <a:t>加密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19D81CE5-5932-491F-9417-D9909306066B}"/>
              </a:ext>
            </a:extLst>
          </p:cNvPr>
          <p:cNvCxnSpPr>
            <a:cxnSpLocks/>
            <a:endCxn id="116" idx="0"/>
          </p:cNvCxnSpPr>
          <p:nvPr/>
        </p:nvCxnSpPr>
        <p:spPr>
          <a:xfrm flipH="1">
            <a:off x="2003510" y="1139561"/>
            <a:ext cx="2162" cy="4816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81F91F6-179B-4410-A93A-A025D84D60A0}"/>
              </a:ext>
            </a:extLst>
          </p:cNvPr>
          <p:cNvGrpSpPr/>
          <p:nvPr/>
        </p:nvGrpSpPr>
        <p:grpSpPr>
          <a:xfrm>
            <a:off x="767610" y="1554944"/>
            <a:ext cx="2427301" cy="252000"/>
            <a:chOff x="1444323" y="3117333"/>
            <a:chExt cx="1346302" cy="352426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2A62727C-E583-4FE4-8F82-9468AB632487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CB9B27BF-9A87-4E80-8CFE-D97DB34F0DEF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AddRoundKey</a:t>
              </a:r>
              <a:endParaRPr lang="zh-CN" altLang="en-US" sz="1400" kern="0" dirty="0">
                <a:ea typeface="+mn-ea"/>
              </a:endParaRPr>
            </a:p>
          </p:txBody>
        </p:sp>
      </p:grpSp>
      <p:sp>
        <p:nvSpPr>
          <p:cNvPr id="96" name="平行四边形 95">
            <a:extLst>
              <a:ext uri="{FF2B5EF4-FFF2-40B4-BE49-F238E27FC236}">
                <a16:creationId xmlns:a16="http://schemas.microsoft.com/office/drawing/2014/main" id="{28DEC718-B5E2-4642-AA89-B1EB73965B3C}"/>
              </a:ext>
            </a:extLst>
          </p:cNvPr>
          <p:cNvSpPr/>
          <p:nvPr/>
        </p:nvSpPr>
        <p:spPr bwMode="auto">
          <a:xfrm>
            <a:off x="751849" y="1257624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输入明文、密钥、关键参数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CE39A4A-FE14-4A16-B601-4662C02CA6DA}"/>
              </a:ext>
            </a:extLst>
          </p:cNvPr>
          <p:cNvGrpSpPr/>
          <p:nvPr/>
        </p:nvGrpSpPr>
        <p:grpSpPr>
          <a:xfrm>
            <a:off x="771164" y="2543253"/>
            <a:ext cx="2427301" cy="252000"/>
            <a:chOff x="1444323" y="3117333"/>
            <a:chExt cx="1346302" cy="352426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F031CD2-1A41-4DDB-94FB-62E89138D07F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73E98AA-5969-4EA3-AEEE-19A28F7F1920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ShiftRows</a:t>
              </a:r>
              <a:endParaRPr lang="zh-CN" altLang="en-US" sz="1400" kern="0" dirty="0">
                <a:ea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3043CF54-C8F9-4348-8D2B-56BB9FFED467}"/>
              </a:ext>
            </a:extLst>
          </p:cNvPr>
          <p:cNvGrpSpPr/>
          <p:nvPr/>
        </p:nvGrpSpPr>
        <p:grpSpPr>
          <a:xfrm>
            <a:off x="767610" y="2239389"/>
            <a:ext cx="2427301" cy="252001"/>
            <a:chOff x="1444323" y="3117334"/>
            <a:chExt cx="1346302" cy="352427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44CFB15-FCCE-4316-B2BD-9A7ED166767F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6A289B9-E04A-4B33-81B9-18ABA867B54C}"/>
                </a:ext>
              </a:extLst>
            </p:cNvPr>
            <p:cNvSpPr/>
            <p:nvPr/>
          </p:nvSpPr>
          <p:spPr bwMode="auto">
            <a:xfrm>
              <a:off x="1596108" y="3117336"/>
              <a:ext cx="1051842" cy="352425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SubBytes</a:t>
              </a:r>
              <a:endParaRPr lang="zh-CN" altLang="en-US" sz="1400" kern="0" dirty="0">
                <a:ea typeface="+mn-ea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B4FE3D23-B400-4365-ABB5-C6A562144383}"/>
              </a:ext>
            </a:extLst>
          </p:cNvPr>
          <p:cNvGrpSpPr/>
          <p:nvPr/>
        </p:nvGrpSpPr>
        <p:grpSpPr>
          <a:xfrm>
            <a:off x="771164" y="2835892"/>
            <a:ext cx="2427301" cy="252000"/>
            <a:chOff x="1444323" y="3117333"/>
            <a:chExt cx="1346302" cy="352426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B164764-E5D4-44E2-B42C-AF1700A8FE7D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101BCDB-1535-42F4-BE3F-DD119912998D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MixClomuns</a:t>
              </a:r>
              <a:endParaRPr lang="zh-CN" altLang="en-US" sz="1400" kern="0" dirty="0">
                <a:ea typeface="+mn-ea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60117DEA-6E81-4BBC-BFF5-50184E0A26B1}"/>
              </a:ext>
            </a:extLst>
          </p:cNvPr>
          <p:cNvGrpSpPr/>
          <p:nvPr/>
        </p:nvGrpSpPr>
        <p:grpSpPr>
          <a:xfrm>
            <a:off x="793708" y="3442258"/>
            <a:ext cx="2427301" cy="252000"/>
            <a:chOff x="1444323" y="3117333"/>
            <a:chExt cx="1346302" cy="352426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ED66708-6C74-45C2-80E7-E162F9D4B7C4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F50EAE27-4605-48C9-AED8-5B3EBC44E177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AddRoundKey</a:t>
              </a:r>
              <a:endParaRPr lang="zh-CN" altLang="en-US" sz="1400" kern="0" dirty="0">
                <a:ea typeface="+mn-ea"/>
              </a:endParaRPr>
            </a:p>
          </p:txBody>
        </p:sp>
      </p:grpSp>
      <p:sp>
        <p:nvSpPr>
          <p:cNvPr id="111" name="菱形 110">
            <a:extLst>
              <a:ext uri="{FF2B5EF4-FFF2-40B4-BE49-F238E27FC236}">
                <a16:creationId xmlns:a16="http://schemas.microsoft.com/office/drawing/2014/main" id="{169AB87F-F6C8-4247-9678-2B91A660609E}"/>
              </a:ext>
            </a:extLst>
          </p:cNvPr>
          <p:cNvSpPr/>
          <p:nvPr/>
        </p:nvSpPr>
        <p:spPr bwMode="auto">
          <a:xfrm>
            <a:off x="772012" y="4038172"/>
            <a:ext cx="2540347" cy="371317"/>
          </a:xfrm>
          <a:prstGeom prst="diamond">
            <a:avLst/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>
                <a:ea typeface="+mn-ea"/>
              </a:rPr>
              <a:t>轮计数</a:t>
            </a:r>
            <a:r>
              <a:rPr lang="en-US" altLang="zh-CN" sz="1400" kern="0" dirty="0">
                <a:ea typeface="+mn-ea"/>
              </a:rPr>
              <a:t>&lt;Nr-1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3F088F0-4A70-435D-88CC-6B06A2A53B59}"/>
              </a:ext>
            </a:extLst>
          </p:cNvPr>
          <p:cNvSpPr/>
          <p:nvPr/>
        </p:nvSpPr>
        <p:spPr bwMode="auto">
          <a:xfrm>
            <a:off x="796496" y="3748966"/>
            <a:ext cx="2427301" cy="252000"/>
          </a:xfrm>
          <a:prstGeom prst="rect">
            <a:avLst/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轮计数加一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BB0C926C-CFB9-4786-B198-075E25C09C4A}"/>
              </a:ext>
            </a:extLst>
          </p:cNvPr>
          <p:cNvSpPr/>
          <p:nvPr/>
        </p:nvSpPr>
        <p:spPr bwMode="auto">
          <a:xfrm>
            <a:off x="771164" y="1857160"/>
            <a:ext cx="2427301" cy="252000"/>
          </a:xfrm>
          <a:prstGeom prst="rect">
            <a:avLst/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轮计数置零</a:t>
            </a:r>
          </a:p>
        </p:txBody>
      </p:sp>
      <p:sp>
        <p:nvSpPr>
          <p:cNvPr id="115" name="平行四边形 114">
            <a:extLst>
              <a:ext uri="{FF2B5EF4-FFF2-40B4-BE49-F238E27FC236}">
                <a16:creationId xmlns:a16="http://schemas.microsoft.com/office/drawing/2014/main" id="{DEC2C024-4435-4CFF-92C0-EF523A781521}"/>
              </a:ext>
            </a:extLst>
          </p:cNvPr>
          <p:cNvSpPr/>
          <p:nvPr/>
        </p:nvSpPr>
        <p:spPr bwMode="auto">
          <a:xfrm>
            <a:off x="732181" y="5602951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输出密文</a:t>
            </a: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7456DDFE-649A-4C1B-9E34-038E1C4BB040}"/>
              </a:ext>
            </a:extLst>
          </p:cNvPr>
          <p:cNvSpPr/>
          <p:nvPr/>
        </p:nvSpPr>
        <p:spPr bwMode="auto">
          <a:xfrm>
            <a:off x="751849" y="5955682"/>
            <a:ext cx="2503322" cy="252000"/>
          </a:xfrm>
          <a:prstGeom prst="roundRect">
            <a:avLst>
              <a:gd name="adj" fmla="val 37756"/>
            </a:avLst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AES</a:t>
            </a:r>
            <a:r>
              <a:rPr lang="zh-CN" altLang="en-US" sz="1400" kern="0" dirty="0">
                <a:ea typeface="+mn-ea"/>
              </a:rPr>
              <a:t>加密结束</a:t>
            </a: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5E8BF67B-E0E4-4722-9A32-DF3887AB21B9}"/>
              </a:ext>
            </a:extLst>
          </p:cNvPr>
          <p:cNvGrpSpPr/>
          <p:nvPr/>
        </p:nvGrpSpPr>
        <p:grpSpPr>
          <a:xfrm>
            <a:off x="445832" y="2181355"/>
            <a:ext cx="1556995" cy="2127009"/>
            <a:chOff x="795669" y="2176334"/>
            <a:chExt cx="1556995" cy="2127009"/>
          </a:xfrm>
        </p:grpSpPr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91098583-8A69-4F65-BEAC-C3C496D67056}"/>
                </a:ext>
              </a:extLst>
            </p:cNvPr>
            <p:cNvCxnSpPr>
              <a:cxnSpLocks/>
            </p:cNvCxnSpPr>
            <p:nvPr/>
          </p:nvCxnSpPr>
          <p:spPr>
            <a:xfrm>
              <a:off x="796352" y="2176334"/>
              <a:ext cx="1556312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02282F05-DF7A-489F-A6E8-7F7D8ECB9E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69" y="2184142"/>
              <a:ext cx="18742" cy="2030212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DAA64F24-BF92-480A-A1EC-04266FEAC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004" y="4214353"/>
              <a:ext cx="303039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5">
              <a:extLst>
                <a:ext uri="{FF2B5EF4-FFF2-40B4-BE49-F238E27FC236}">
                  <a16:creationId xmlns:a16="http://schemas.microsoft.com/office/drawing/2014/main" id="{446BB73F-CE7D-4FCF-B335-AC2388CB54F8}"/>
                </a:ext>
              </a:extLst>
            </p:cNvPr>
            <p:cNvSpPr txBox="1"/>
            <p:nvPr/>
          </p:nvSpPr>
          <p:spPr>
            <a:xfrm>
              <a:off x="826719" y="3988021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Y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D50CCD3E-1CDC-439F-81BF-65A14A321CA4}"/>
              </a:ext>
            </a:extLst>
          </p:cNvPr>
          <p:cNvGrpSpPr/>
          <p:nvPr/>
        </p:nvGrpSpPr>
        <p:grpSpPr>
          <a:xfrm>
            <a:off x="789860" y="4326241"/>
            <a:ext cx="2441135" cy="1175979"/>
            <a:chOff x="1134775" y="4316763"/>
            <a:chExt cx="2441135" cy="1175979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6C11CAD5-0D16-404C-91E9-DEE8B45DEA5A}"/>
                </a:ext>
              </a:extLst>
            </p:cNvPr>
            <p:cNvGrpSpPr/>
            <p:nvPr/>
          </p:nvGrpSpPr>
          <p:grpSpPr>
            <a:xfrm>
              <a:off x="1134775" y="4557276"/>
              <a:ext cx="2441135" cy="935466"/>
              <a:chOff x="1134775" y="4557276"/>
              <a:chExt cx="2441135" cy="935466"/>
            </a:xfrm>
          </p:grpSpPr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3B980F7E-7CCE-43C6-A1F2-79AF66EF66F3}"/>
                  </a:ext>
                </a:extLst>
              </p:cNvPr>
              <p:cNvGrpSpPr/>
              <p:nvPr/>
            </p:nvGrpSpPr>
            <p:grpSpPr>
              <a:xfrm>
                <a:off x="1134775" y="4557276"/>
                <a:ext cx="2427301" cy="252000"/>
                <a:chOff x="1444323" y="3117333"/>
                <a:chExt cx="1346302" cy="352426"/>
              </a:xfrm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B5E949D9-8625-482D-90AC-067DE55E1D93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E5F0EB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DACA0C75-9F6F-4992-9708-7BAD7F9F4A77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E5F0EB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AddRoundKey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1BC3E75B-0F77-4CDD-A344-C53457473AA3}"/>
                  </a:ext>
                </a:extLst>
              </p:cNvPr>
              <p:cNvGrpSpPr/>
              <p:nvPr/>
            </p:nvGrpSpPr>
            <p:grpSpPr>
              <a:xfrm>
                <a:off x="1141411" y="4914330"/>
                <a:ext cx="2427301" cy="252000"/>
                <a:chOff x="1444323" y="3117333"/>
                <a:chExt cx="1346302" cy="352426"/>
              </a:xfrm>
            </p:grpSpPr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E3659873-4A00-46A4-9FBB-557C8F4FB1A9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E5F0EB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008735AE-BD73-4C8A-A798-2FE14160C463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E5F0EB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SubBytes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83962A64-82E2-48B3-85C6-97071C216048}"/>
                  </a:ext>
                </a:extLst>
              </p:cNvPr>
              <p:cNvGrpSpPr/>
              <p:nvPr/>
            </p:nvGrpSpPr>
            <p:grpSpPr>
              <a:xfrm>
                <a:off x="1148609" y="5240742"/>
                <a:ext cx="2427301" cy="252000"/>
                <a:chOff x="1444323" y="3117333"/>
                <a:chExt cx="1346302" cy="352426"/>
              </a:xfrm>
            </p:grpSpPr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CEC02212-BDB1-4EB7-80D3-C67EC2517D3F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E5F0EB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DEF2D427-E738-477C-BEC7-3C599E408EEB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E5F0EB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ShiftRows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</p:grpSp>
        <p:sp>
          <p:nvSpPr>
            <p:cNvPr id="124" name="TextBox 5">
              <a:extLst>
                <a:ext uri="{FF2B5EF4-FFF2-40B4-BE49-F238E27FC236}">
                  <a16:creationId xmlns:a16="http://schemas.microsoft.com/office/drawing/2014/main" id="{5E4520D4-8603-4FF5-9843-82D86EB8EE16}"/>
                </a:ext>
              </a:extLst>
            </p:cNvPr>
            <p:cNvSpPr txBox="1"/>
            <p:nvPr/>
          </p:nvSpPr>
          <p:spPr>
            <a:xfrm>
              <a:off x="2329605" y="4316763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B7B2516E-8B32-4A38-9C5C-3E9BFA75F169}"/>
              </a:ext>
            </a:extLst>
          </p:cNvPr>
          <p:cNvSpPr/>
          <p:nvPr/>
        </p:nvSpPr>
        <p:spPr bwMode="auto">
          <a:xfrm>
            <a:off x="9210122" y="906930"/>
            <a:ext cx="2445696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kern="0" normalizeH="0" baseline="0" noProof="0" dirty="0">
                <a:uLnTx/>
                <a:uFillTx/>
                <a:ea typeface="+mn-ea"/>
              </a:rPr>
              <a:t>AES</a:t>
            </a:r>
            <a:r>
              <a:rPr kumimoji="0" lang="zh-CN" altLang="en-US" sz="1400" i="0" u="none" strike="noStrike" kern="0" normalizeH="0" baseline="0" noProof="0" dirty="0">
                <a:uLnTx/>
                <a:uFillTx/>
                <a:ea typeface="+mn-ea"/>
              </a:rPr>
              <a:t>加密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041ADD5D-3807-4D84-BDAB-0FF600F44434}"/>
              </a:ext>
            </a:extLst>
          </p:cNvPr>
          <p:cNvCxnSpPr>
            <a:cxnSpLocks/>
            <a:endCxn id="159" idx="0"/>
          </p:cNvCxnSpPr>
          <p:nvPr/>
        </p:nvCxnSpPr>
        <p:spPr>
          <a:xfrm flipH="1">
            <a:off x="10421984" y="1139561"/>
            <a:ext cx="2162" cy="4816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61D58581-334B-4863-9215-168D8B917592}"/>
              </a:ext>
            </a:extLst>
          </p:cNvPr>
          <p:cNvGrpSpPr/>
          <p:nvPr/>
        </p:nvGrpSpPr>
        <p:grpSpPr>
          <a:xfrm>
            <a:off x="9230527" y="1568159"/>
            <a:ext cx="2427301" cy="251999"/>
            <a:chOff x="1444323" y="3117333"/>
            <a:chExt cx="1346302" cy="352425"/>
          </a:xfrm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5EC736C9-12E9-45E2-A2F3-EAF135BE386E}"/>
                </a:ext>
              </a:extLst>
            </p:cNvPr>
            <p:cNvSpPr/>
            <p:nvPr/>
          </p:nvSpPr>
          <p:spPr bwMode="auto">
            <a:xfrm>
              <a:off x="1444323" y="3117333"/>
              <a:ext cx="134630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06FF5FF0-31C7-4B66-99E1-581D89737975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AddRoundKey</a:t>
              </a:r>
              <a:endParaRPr lang="zh-CN" altLang="en-US" sz="1400" kern="0" dirty="0">
                <a:ea typeface="+mn-ea"/>
              </a:endParaRPr>
            </a:p>
          </p:txBody>
        </p:sp>
      </p:grpSp>
      <p:sp>
        <p:nvSpPr>
          <p:cNvPr id="139" name="平行四边形 138">
            <a:extLst>
              <a:ext uri="{FF2B5EF4-FFF2-40B4-BE49-F238E27FC236}">
                <a16:creationId xmlns:a16="http://schemas.microsoft.com/office/drawing/2014/main" id="{54BE0631-E8FF-4DA0-A8D8-34EFD87DFBBE}"/>
              </a:ext>
            </a:extLst>
          </p:cNvPr>
          <p:cNvSpPr/>
          <p:nvPr/>
        </p:nvSpPr>
        <p:spPr bwMode="auto">
          <a:xfrm>
            <a:off x="9170323" y="1257624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输入明文、密钥、关键参数</a:t>
            </a: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455039CA-5B50-4DDE-BCD3-AE322EB419EA}"/>
              </a:ext>
            </a:extLst>
          </p:cNvPr>
          <p:cNvGrpSpPr/>
          <p:nvPr/>
        </p:nvGrpSpPr>
        <p:grpSpPr>
          <a:xfrm>
            <a:off x="9208334" y="2825010"/>
            <a:ext cx="2427301" cy="252000"/>
            <a:chOff x="1444323" y="3117333"/>
            <a:chExt cx="1346302" cy="352426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A0B3CC65-7114-4E15-9579-F0B101ADF019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1A6B9F59-1369-4C16-8638-14FDC7E34381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ShiftRows</a:t>
              </a:r>
              <a:endParaRPr lang="zh-CN" altLang="en-US" sz="1400" kern="0" dirty="0">
                <a:ea typeface="+mn-ea"/>
              </a:endParaRP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B486DE9E-C18A-4797-94AE-8A49A917F60F}"/>
              </a:ext>
            </a:extLst>
          </p:cNvPr>
          <p:cNvGrpSpPr/>
          <p:nvPr/>
        </p:nvGrpSpPr>
        <p:grpSpPr>
          <a:xfrm>
            <a:off x="9220014" y="2516827"/>
            <a:ext cx="2427301" cy="252000"/>
            <a:chOff x="1444323" y="3117333"/>
            <a:chExt cx="1346302" cy="352426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0AB4A4EE-2DAF-48D4-9E87-8DD467993629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704DC0D6-59AB-4666-8825-660A4615F68B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SubBytes</a:t>
              </a:r>
              <a:endParaRPr lang="zh-CN" altLang="en-US" sz="1400" kern="0" dirty="0">
                <a:ea typeface="+mn-ea"/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8917703-B727-4969-B9CA-38CBCD4821AC}"/>
              </a:ext>
            </a:extLst>
          </p:cNvPr>
          <p:cNvGrpSpPr/>
          <p:nvPr/>
        </p:nvGrpSpPr>
        <p:grpSpPr>
          <a:xfrm>
            <a:off x="9215196" y="3132487"/>
            <a:ext cx="2427301" cy="252000"/>
            <a:chOff x="1444323" y="3117333"/>
            <a:chExt cx="1346302" cy="352426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AB5E0CAD-CCE9-4905-9CAA-FDB515850BA7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9C76345E-7C45-477F-9FD5-997553735475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MixClomuns</a:t>
              </a:r>
              <a:endParaRPr lang="zh-CN" altLang="en-US" sz="1400" kern="0" dirty="0">
                <a:ea typeface="+mn-ea"/>
              </a:endParaRP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B2B6E5F-02C8-4A21-B349-07F69D1976A3}"/>
              </a:ext>
            </a:extLst>
          </p:cNvPr>
          <p:cNvGrpSpPr/>
          <p:nvPr/>
        </p:nvGrpSpPr>
        <p:grpSpPr>
          <a:xfrm>
            <a:off x="9222502" y="3435873"/>
            <a:ext cx="2427301" cy="252000"/>
            <a:chOff x="1444323" y="3117333"/>
            <a:chExt cx="1346302" cy="352426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8E382FDF-6679-4F66-99D8-E3EE48FD5BD5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7AF8407B-6AA8-41A3-8CB0-66B0141C6394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AddRoundKey</a:t>
              </a:r>
              <a:endParaRPr lang="zh-CN" altLang="en-US" sz="1400" kern="0" dirty="0">
                <a:ea typeface="+mn-ea"/>
              </a:endParaRPr>
            </a:p>
          </p:txBody>
        </p:sp>
      </p:grpSp>
      <p:sp>
        <p:nvSpPr>
          <p:cNvPr id="154" name="菱形 153">
            <a:extLst>
              <a:ext uri="{FF2B5EF4-FFF2-40B4-BE49-F238E27FC236}">
                <a16:creationId xmlns:a16="http://schemas.microsoft.com/office/drawing/2014/main" id="{B1050A5B-0E44-4CCB-872D-9C07F7A3B9A3}"/>
              </a:ext>
            </a:extLst>
          </p:cNvPr>
          <p:cNvSpPr/>
          <p:nvPr/>
        </p:nvSpPr>
        <p:spPr bwMode="auto">
          <a:xfrm>
            <a:off x="9190486" y="4038172"/>
            <a:ext cx="2540347" cy="371317"/>
          </a:xfrm>
          <a:prstGeom prst="diamond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轮计数</a:t>
            </a:r>
            <a:r>
              <a:rPr lang="en-US" altLang="zh-CN" sz="1400" kern="0" dirty="0">
                <a:ea typeface="+mn-ea"/>
              </a:rPr>
              <a:t>&lt;Nr-1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F5AA74E3-3456-4F14-90AD-289CBD711944}"/>
              </a:ext>
            </a:extLst>
          </p:cNvPr>
          <p:cNvSpPr/>
          <p:nvPr/>
        </p:nvSpPr>
        <p:spPr bwMode="auto">
          <a:xfrm>
            <a:off x="9228518" y="3738238"/>
            <a:ext cx="2427301" cy="252000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轮计数加一</a:t>
            </a: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254EB61-302B-4F70-9EFC-161601F5D5AE}"/>
              </a:ext>
            </a:extLst>
          </p:cNvPr>
          <p:cNvSpPr/>
          <p:nvPr/>
        </p:nvSpPr>
        <p:spPr bwMode="auto">
          <a:xfrm>
            <a:off x="9228517" y="2149217"/>
            <a:ext cx="2427301" cy="252000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轮计数置零</a:t>
            </a:r>
          </a:p>
        </p:txBody>
      </p:sp>
      <p:sp>
        <p:nvSpPr>
          <p:cNvPr id="158" name="平行四边形 157">
            <a:extLst>
              <a:ext uri="{FF2B5EF4-FFF2-40B4-BE49-F238E27FC236}">
                <a16:creationId xmlns:a16="http://schemas.microsoft.com/office/drawing/2014/main" id="{65E86963-C810-4271-AB56-3BBC1A50396A}"/>
              </a:ext>
            </a:extLst>
          </p:cNvPr>
          <p:cNvSpPr/>
          <p:nvPr/>
        </p:nvSpPr>
        <p:spPr bwMode="auto">
          <a:xfrm>
            <a:off x="9150655" y="5602951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输出密文</a:t>
            </a: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CA332242-3380-4DE9-A3B9-1FF392D15846}"/>
              </a:ext>
            </a:extLst>
          </p:cNvPr>
          <p:cNvSpPr/>
          <p:nvPr/>
        </p:nvSpPr>
        <p:spPr bwMode="auto">
          <a:xfrm>
            <a:off x="9170323" y="5955682"/>
            <a:ext cx="2503322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AES</a:t>
            </a:r>
            <a:r>
              <a:rPr lang="zh-CN" altLang="en-US" sz="1400" kern="0" dirty="0">
                <a:ea typeface="+mn-ea"/>
              </a:rPr>
              <a:t>加密结束</a:t>
            </a:r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89B7AEE4-2B0D-4E58-AC22-0AC3FEA67C8C}"/>
              </a:ext>
            </a:extLst>
          </p:cNvPr>
          <p:cNvGrpSpPr/>
          <p:nvPr/>
        </p:nvGrpSpPr>
        <p:grpSpPr>
          <a:xfrm>
            <a:off x="8874746" y="2458439"/>
            <a:ext cx="1556312" cy="1854382"/>
            <a:chOff x="801187" y="2448961"/>
            <a:chExt cx="1556312" cy="1854382"/>
          </a:xfrm>
        </p:grpSpPr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3BA9DAF3-8391-4F93-A14C-34F84A7D539F}"/>
                </a:ext>
              </a:extLst>
            </p:cNvPr>
            <p:cNvCxnSpPr>
              <a:cxnSpLocks/>
            </p:cNvCxnSpPr>
            <p:nvPr/>
          </p:nvCxnSpPr>
          <p:spPr>
            <a:xfrm>
              <a:off x="801187" y="2448961"/>
              <a:ext cx="1556312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AF74DF5A-05B9-465C-8415-D604570CB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6985" y="2481911"/>
              <a:ext cx="7425" cy="1732443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EAD7643A-927D-4C31-9DA6-95C77E7FB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372" y="4209896"/>
              <a:ext cx="303039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5">
              <a:extLst>
                <a:ext uri="{FF2B5EF4-FFF2-40B4-BE49-F238E27FC236}">
                  <a16:creationId xmlns:a16="http://schemas.microsoft.com/office/drawing/2014/main" id="{380262CE-FF5E-4DFF-8D44-3FD9AEB5EFC4}"/>
                </a:ext>
              </a:extLst>
            </p:cNvPr>
            <p:cNvSpPr txBox="1"/>
            <p:nvPr/>
          </p:nvSpPr>
          <p:spPr>
            <a:xfrm>
              <a:off x="826719" y="3988021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Y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9A0E2F07-8280-44BB-A5C0-2FD180EB227E}"/>
              </a:ext>
            </a:extLst>
          </p:cNvPr>
          <p:cNvGrpSpPr/>
          <p:nvPr/>
        </p:nvGrpSpPr>
        <p:grpSpPr>
          <a:xfrm>
            <a:off x="9208334" y="4326241"/>
            <a:ext cx="2441135" cy="1175979"/>
            <a:chOff x="1134775" y="4316763"/>
            <a:chExt cx="2441135" cy="1175979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85A4B0BB-B66D-4C5B-B895-64B68BC358EA}"/>
                </a:ext>
              </a:extLst>
            </p:cNvPr>
            <p:cNvGrpSpPr/>
            <p:nvPr/>
          </p:nvGrpSpPr>
          <p:grpSpPr>
            <a:xfrm>
              <a:off x="1134775" y="4557276"/>
              <a:ext cx="2441135" cy="935466"/>
              <a:chOff x="1134775" y="4557276"/>
              <a:chExt cx="2441135" cy="935466"/>
            </a:xfrm>
          </p:grpSpPr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2436F981-0DE6-4F75-A4B5-C331EE194A71}"/>
                  </a:ext>
                </a:extLst>
              </p:cNvPr>
              <p:cNvGrpSpPr/>
              <p:nvPr/>
            </p:nvGrpSpPr>
            <p:grpSpPr>
              <a:xfrm>
                <a:off x="1134775" y="4557276"/>
                <a:ext cx="2427301" cy="252000"/>
                <a:chOff x="1444323" y="3117333"/>
                <a:chExt cx="1346302" cy="352426"/>
              </a:xfrm>
            </p:grpSpPr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4591DEC0-C30C-455C-B0AE-8C34A7CBF4AE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BEC72CD3-9A27-49B2-8C0E-B7CC0D068178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AddRoundKey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10C8BFF1-08A6-4718-B3A9-F094583B2FEF}"/>
                  </a:ext>
                </a:extLst>
              </p:cNvPr>
              <p:cNvGrpSpPr/>
              <p:nvPr/>
            </p:nvGrpSpPr>
            <p:grpSpPr>
              <a:xfrm>
                <a:off x="1141411" y="4914330"/>
                <a:ext cx="2427301" cy="252000"/>
                <a:chOff x="1444323" y="3117333"/>
                <a:chExt cx="1346302" cy="352426"/>
              </a:xfrm>
            </p:grpSpPr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578DE026-65BF-4754-8DA1-07ABBEF9503D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1089C8CC-AF3C-4A29-9A00-099E8CBC6060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SubBytes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170" name="组合 169">
                <a:extLst>
                  <a:ext uri="{FF2B5EF4-FFF2-40B4-BE49-F238E27FC236}">
                    <a16:creationId xmlns:a16="http://schemas.microsoft.com/office/drawing/2014/main" id="{509198A4-6406-4CEE-B7F8-F7926987D3AA}"/>
                  </a:ext>
                </a:extLst>
              </p:cNvPr>
              <p:cNvGrpSpPr/>
              <p:nvPr/>
            </p:nvGrpSpPr>
            <p:grpSpPr>
              <a:xfrm>
                <a:off x="1148609" y="5240742"/>
                <a:ext cx="2427301" cy="252000"/>
                <a:chOff x="1444323" y="3117333"/>
                <a:chExt cx="1346302" cy="352426"/>
              </a:xfrm>
            </p:grpSpPr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2BD15583-6216-453F-B8BF-EAF76A514DCD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62BC15F4-688D-46E5-B9E8-A91270750EF0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ShiftRows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</p:grpSp>
        <p:sp>
          <p:nvSpPr>
            <p:cNvPr id="167" name="TextBox 5">
              <a:extLst>
                <a:ext uri="{FF2B5EF4-FFF2-40B4-BE49-F238E27FC236}">
                  <a16:creationId xmlns:a16="http://schemas.microsoft.com/office/drawing/2014/main" id="{3083AB08-8CFB-4263-8224-A2ECF40E70BD}"/>
                </a:ext>
              </a:extLst>
            </p:cNvPr>
            <p:cNvSpPr txBox="1"/>
            <p:nvPr/>
          </p:nvSpPr>
          <p:spPr>
            <a:xfrm>
              <a:off x="2329605" y="4316763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5E226D3E-160A-4CCB-95D0-70A33AF4088F}"/>
              </a:ext>
            </a:extLst>
          </p:cNvPr>
          <p:cNvGrpSpPr/>
          <p:nvPr/>
        </p:nvGrpSpPr>
        <p:grpSpPr>
          <a:xfrm>
            <a:off x="773398" y="3007088"/>
            <a:ext cx="3216653" cy="383692"/>
            <a:chOff x="773398" y="3007088"/>
            <a:chExt cx="3216653" cy="383692"/>
          </a:xfrm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E6493AF7-CE2C-41E1-8D01-E59883504537}"/>
                </a:ext>
              </a:extLst>
            </p:cNvPr>
            <p:cNvGrpSpPr/>
            <p:nvPr/>
          </p:nvGrpSpPr>
          <p:grpSpPr>
            <a:xfrm>
              <a:off x="773398" y="3138780"/>
              <a:ext cx="2427301" cy="252000"/>
              <a:chOff x="1444323" y="3117333"/>
              <a:chExt cx="1346302" cy="352426"/>
            </a:xfrm>
          </p:grpSpPr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77C7360D-4068-4BC1-BDC1-5DAEC2AC6B26}"/>
                  </a:ext>
                </a:extLst>
              </p:cNvPr>
              <p:cNvSpPr/>
              <p:nvPr/>
            </p:nvSpPr>
            <p:spPr bwMode="auto">
              <a:xfrm>
                <a:off x="1444323" y="3117334"/>
                <a:ext cx="1346302" cy="352425"/>
              </a:xfrm>
              <a:prstGeom prst="rect">
                <a:avLst/>
              </a:prstGeom>
              <a:solidFill>
                <a:srgbClr val="E5F0EB"/>
              </a:solidFill>
              <a:ln w="25400" cap="sq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kern="0">
                  <a:ea typeface="+mn-ea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6C3F51FF-D1CB-435B-9BEC-FD9F0F2E1DDE}"/>
                  </a:ext>
                </a:extLst>
              </p:cNvPr>
              <p:cNvSpPr/>
              <p:nvPr/>
            </p:nvSpPr>
            <p:spPr bwMode="auto">
              <a:xfrm>
                <a:off x="1596108" y="3117333"/>
                <a:ext cx="1051842" cy="352425"/>
              </a:xfrm>
              <a:prstGeom prst="rect">
                <a:avLst/>
              </a:prstGeom>
              <a:solidFill>
                <a:srgbClr val="E5F0EB"/>
              </a:solidFill>
              <a:ln w="25400" cap="sq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 dirty="0" err="1">
                    <a:ea typeface="+mn-ea"/>
                  </a:rPr>
                  <a:t>KeyExpansion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F39050D-1E03-401E-B264-6BE95C5B335A}"/>
                </a:ext>
              </a:extLst>
            </p:cNvPr>
            <p:cNvGrpSpPr/>
            <p:nvPr/>
          </p:nvGrpSpPr>
          <p:grpSpPr>
            <a:xfrm>
              <a:off x="3163011" y="3007088"/>
              <a:ext cx="827040" cy="284477"/>
              <a:chOff x="3163011" y="3002855"/>
              <a:chExt cx="827040" cy="284477"/>
            </a:xfrm>
          </p:grpSpPr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17277CE2-4A97-4439-824C-9CCCD78E7DD1}"/>
                  </a:ext>
                </a:extLst>
              </p:cNvPr>
              <p:cNvGrpSpPr/>
              <p:nvPr/>
            </p:nvGrpSpPr>
            <p:grpSpPr>
              <a:xfrm>
                <a:off x="3163011" y="3002855"/>
                <a:ext cx="827040" cy="284477"/>
                <a:chOff x="4761624" y="3592311"/>
                <a:chExt cx="827040" cy="284477"/>
              </a:xfrm>
              <a:solidFill>
                <a:schemeClr val="accent1"/>
              </a:solidFill>
            </p:grpSpPr>
            <p:sp>
              <p:nvSpPr>
                <p:cNvPr id="178" name="椭圆 177">
                  <a:extLst>
                    <a:ext uri="{FF2B5EF4-FFF2-40B4-BE49-F238E27FC236}">
                      <a16:creationId xmlns:a16="http://schemas.microsoft.com/office/drawing/2014/main" id="{1BD21667-93C2-4D25-88DA-BEC3C0C31077}"/>
                    </a:ext>
                  </a:extLst>
                </p:cNvPr>
                <p:cNvSpPr/>
                <p:nvPr/>
              </p:nvSpPr>
              <p:spPr>
                <a:xfrm>
                  <a:off x="4761624" y="3800046"/>
                  <a:ext cx="76742" cy="76742"/>
                </a:xfrm>
                <a:prstGeom prst="ellipse">
                  <a:avLst/>
                </a:prstGeom>
                <a:grp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" name="椭圆 178">
                  <a:extLst>
                    <a:ext uri="{FF2B5EF4-FFF2-40B4-BE49-F238E27FC236}">
                      <a16:creationId xmlns:a16="http://schemas.microsoft.com/office/drawing/2014/main" id="{6B3BFC1D-8BD1-4624-8A55-182F4D62FBF8}"/>
                    </a:ext>
                  </a:extLst>
                </p:cNvPr>
                <p:cNvSpPr/>
                <p:nvPr/>
              </p:nvSpPr>
              <p:spPr>
                <a:xfrm>
                  <a:off x="5511922" y="3592311"/>
                  <a:ext cx="76742" cy="76742"/>
                </a:xfrm>
                <a:prstGeom prst="ellipse">
                  <a:avLst/>
                </a:prstGeom>
                <a:grp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67B941C8-0A0A-4D14-A669-D79261F04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3605" y="3829479"/>
                  <a:ext cx="219807" cy="1"/>
                </a:xfrm>
                <a:prstGeom prst="line">
                  <a:avLst/>
                </a:prstGeom>
                <a:grpFill/>
                <a:ln w="28575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E33EB5BD-BCF6-4250-9DD4-07DC1F4274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21653" y="3049677"/>
                <a:ext cx="339324" cy="1"/>
              </a:xfrm>
              <a:prstGeom prst="line">
                <a:avLst/>
              </a:prstGeom>
              <a:solidFill>
                <a:schemeClr val="accent1"/>
              </a:solidFill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D176874B-F7B2-406A-B81A-6E3124E510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4128" y="3046410"/>
                <a:ext cx="157525" cy="193613"/>
              </a:xfrm>
              <a:prstGeom prst="line">
                <a:avLst/>
              </a:prstGeom>
              <a:solidFill>
                <a:schemeClr val="accent1"/>
              </a:solidFill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CE527729-E105-4C17-8A3C-FF634AF81DD8}"/>
              </a:ext>
            </a:extLst>
          </p:cNvPr>
          <p:cNvGrpSpPr/>
          <p:nvPr/>
        </p:nvGrpSpPr>
        <p:grpSpPr>
          <a:xfrm>
            <a:off x="8116386" y="1861614"/>
            <a:ext cx="3539433" cy="1916623"/>
            <a:chOff x="8116386" y="1861614"/>
            <a:chExt cx="3539433" cy="1916623"/>
          </a:xfrm>
        </p:grpSpPr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5A68F400-87CC-4890-B27F-3FB8DB0A70AE}"/>
                </a:ext>
              </a:extLst>
            </p:cNvPr>
            <p:cNvGrpSpPr/>
            <p:nvPr/>
          </p:nvGrpSpPr>
          <p:grpSpPr>
            <a:xfrm>
              <a:off x="9228518" y="1861614"/>
              <a:ext cx="2427301" cy="252000"/>
              <a:chOff x="1444323" y="3117333"/>
              <a:chExt cx="1346302" cy="352426"/>
            </a:xfrm>
          </p:grpSpPr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D977B97A-0F95-42DC-BD4B-07856772310E}"/>
                  </a:ext>
                </a:extLst>
              </p:cNvPr>
              <p:cNvSpPr/>
              <p:nvPr/>
            </p:nvSpPr>
            <p:spPr bwMode="auto">
              <a:xfrm>
                <a:off x="1444323" y="3117334"/>
                <a:ext cx="1346302" cy="352425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kern="0">
                  <a:ea typeface="+mn-ea"/>
                </a:endParaRPr>
              </a:p>
            </p:txBody>
          </p:sp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41C34359-5A81-4FC0-A858-52CCC6827EE6}"/>
                  </a:ext>
                </a:extLst>
              </p:cNvPr>
              <p:cNvSpPr/>
              <p:nvPr/>
            </p:nvSpPr>
            <p:spPr bwMode="auto">
              <a:xfrm>
                <a:off x="1596108" y="3117333"/>
                <a:ext cx="1051842" cy="352425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 dirty="0" err="1">
                    <a:ea typeface="+mn-ea"/>
                  </a:rPr>
                  <a:t>KeyExpansion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0A0AABA7-CE98-4388-B61D-9EEA411EF2E9}"/>
                </a:ext>
              </a:extLst>
            </p:cNvPr>
            <p:cNvGrpSpPr/>
            <p:nvPr/>
          </p:nvGrpSpPr>
          <p:grpSpPr>
            <a:xfrm flipH="1">
              <a:off x="8116386" y="1960825"/>
              <a:ext cx="1139154" cy="1817412"/>
              <a:chOff x="2850897" y="1262185"/>
              <a:chExt cx="1139154" cy="1817412"/>
            </a:xfrm>
            <a:solidFill>
              <a:schemeClr val="accent4"/>
            </a:solidFill>
          </p:grpSpPr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DDBEE32B-E31D-447A-8B61-A828F4D542E9}"/>
                  </a:ext>
                </a:extLst>
              </p:cNvPr>
              <p:cNvGrpSpPr/>
              <p:nvPr/>
            </p:nvGrpSpPr>
            <p:grpSpPr>
              <a:xfrm>
                <a:off x="2850897" y="1262185"/>
                <a:ext cx="1139154" cy="1817412"/>
                <a:chOff x="4449510" y="1851641"/>
                <a:chExt cx="1139154" cy="1817412"/>
              </a:xfrm>
              <a:grpFill/>
            </p:grpSpPr>
            <p:sp>
              <p:nvSpPr>
                <p:cNvPr id="197" name="椭圆 196">
                  <a:extLst>
                    <a:ext uri="{FF2B5EF4-FFF2-40B4-BE49-F238E27FC236}">
                      <a16:creationId xmlns:a16="http://schemas.microsoft.com/office/drawing/2014/main" id="{76EA4CC7-9C3C-49B1-A01E-EEC94FF864E8}"/>
                    </a:ext>
                  </a:extLst>
                </p:cNvPr>
                <p:cNvSpPr/>
                <p:nvPr/>
              </p:nvSpPr>
              <p:spPr>
                <a:xfrm>
                  <a:off x="4449510" y="1851641"/>
                  <a:ext cx="76742" cy="76742"/>
                </a:xfrm>
                <a:prstGeom prst="ellipse">
                  <a:avLst/>
                </a:prstGeom>
                <a:grp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椭圆 197">
                  <a:extLst>
                    <a:ext uri="{FF2B5EF4-FFF2-40B4-BE49-F238E27FC236}">
                      <a16:creationId xmlns:a16="http://schemas.microsoft.com/office/drawing/2014/main" id="{5F68B183-BAEE-44B8-9C23-0E351F59073E}"/>
                    </a:ext>
                  </a:extLst>
                </p:cNvPr>
                <p:cNvSpPr/>
                <p:nvPr/>
              </p:nvSpPr>
              <p:spPr>
                <a:xfrm>
                  <a:off x="5511922" y="3592311"/>
                  <a:ext cx="76742" cy="76742"/>
                </a:xfrm>
                <a:prstGeom prst="ellipse">
                  <a:avLst/>
                </a:prstGeom>
                <a:grp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BDC780BC-D494-4EBF-A850-4E27461AF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21491" y="1881074"/>
                  <a:ext cx="219807" cy="1"/>
                </a:xfrm>
                <a:prstGeom prst="line">
                  <a:avLst/>
                </a:prstGeom>
                <a:grpFill/>
                <a:ln w="28575" cap="rnd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5" name="直接连接符 194">
                <a:extLst>
                  <a:ext uri="{FF2B5EF4-FFF2-40B4-BE49-F238E27FC236}">
                    <a16:creationId xmlns:a16="http://schemas.microsoft.com/office/drawing/2014/main" id="{939A3D80-2520-4696-B828-B62C4A9C03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21653" y="3049677"/>
                <a:ext cx="339324" cy="1"/>
              </a:xfrm>
              <a:prstGeom prst="line">
                <a:avLst/>
              </a:prstGeom>
              <a:grpFill/>
              <a:ln w="28575" cap="rnd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BE8AC942-6C74-4929-8230-9F22C184D1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4847" y="1291618"/>
                <a:ext cx="476804" cy="1754793"/>
              </a:xfrm>
              <a:prstGeom prst="line">
                <a:avLst/>
              </a:prstGeom>
              <a:grpFill/>
              <a:ln w="28575" cap="rnd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148398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DF6DB-D096-4D49-845C-103E48E5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随轮密钥扩展</a:t>
            </a:r>
          </a:p>
        </p:txBody>
      </p:sp>
      <p:sp>
        <p:nvSpPr>
          <p:cNvPr id="3" name="动作按钮: 后退或前一项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9517C25-6B7B-46DF-AD2D-049BA169C12E}"/>
              </a:ext>
            </a:extLst>
          </p:cNvPr>
          <p:cNvSpPr/>
          <p:nvPr/>
        </p:nvSpPr>
        <p:spPr>
          <a:xfrm>
            <a:off x="11075986" y="5787554"/>
            <a:ext cx="549668" cy="51370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2E6C3F-F6D6-4C98-A4BE-304214782A83}"/>
              </a:ext>
            </a:extLst>
          </p:cNvPr>
          <p:cNvSpPr/>
          <p:nvPr/>
        </p:nvSpPr>
        <p:spPr>
          <a:xfrm>
            <a:off x="6532366" y="1234371"/>
            <a:ext cx="4935792" cy="484879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58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3A82382-C189-4D5B-AEAF-7966E842D734}"/>
              </a:ext>
            </a:extLst>
          </p:cNvPr>
          <p:cNvSpPr/>
          <p:nvPr/>
        </p:nvSpPr>
        <p:spPr bwMode="auto">
          <a:xfrm>
            <a:off x="7322671" y="1324185"/>
            <a:ext cx="3363536" cy="252000"/>
          </a:xfrm>
          <a:prstGeom prst="roundRect">
            <a:avLst>
              <a:gd name="adj" fmla="val 37756"/>
            </a:avLst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kern="0" normalizeH="0" baseline="0" noProof="0" dirty="0" err="1">
                <a:uLnTx/>
                <a:uFillTx/>
                <a:ea typeface="+mn-ea"/>
              </a:rPr>
              <a:t>RoundKeyExpansion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2E4E066-95BE-4697-A7F1-8376D7EC7F17}"/>
              </a:ext>
            </a:extLst>
          </p:cNvPr>
          <p:cNvCxnSpPr>
            <a:cxnSpLocks/>
            <a:stCxn id="15" idx="2"/>
            <a:endCxn id="37" idx="0"/>
          </p:cNvCxnSpPr>
          <p:nvPr/>
        </p:nvCxnSpPr>
        <p:spPr>
          <a:xfrm>
            <a:off x="9004439" y="1576185"/>
            <a:ext cx="49113" cy="42090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FD4C5D4E-4A8C-4368-9B8F-5DB05B6DD513}"/>
              </a:ext>
            </a:extLst>
          </p:cNvPr>
          <p:cNvSpPr/>
          <p:nvPr/>
        </p:nvSpPr>
        <p:spPr bwMode="auto">
          <a:xfrm>
            <a:off x="7281778" y="1662139"/>
            <a:ext cx="3445322" cy="252000"/>
          </a:xfrm>
          <a:prstGeom prst="parallelogram">
            <a:avLst>
              <a:gd name="adj" fmla="val 48766"/>
            </a:avLst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输入上轮子密钥</a:t>
            </a:r>
            <a:r>
              <a:rPr lang="en-US" altLang="zh-CN" sz="1400" kern="0" dirty="0">
                <a:ea typeface="+mn-ea"/>
              </a:rPr>
              <a:t>w[]</a:t>
            </a:r>
            <a:r>
              <a:rPr lang="zh-CN" altLang="en-US" sz="1400" kern="0" dirty="0">
                <a:ea typeface="+mn-ea"/>
              </a:rPr>
              <a:t>、轮数</a:t>
            </a:r>
            <a:r>
              <a:rPr lang="en-US" altLang="zh-CN" sz="1400" kern="0" dirty="0">
                <a:ea typeface="+mn-ea"/>
              </a:rPr>
              <a:t>r</a:t>
            </a:r>
            <a:r>
              <a:rPr lang="zh-CN" altLang="en-US" sz="1400" kern="0" dirty="0">
                <a:ea typeface="+mn-ea"/>
              </a:rPr>
              <a:t>、</a:t>
            </a:r>
            <a:r>
              <a:rPr lang="en-US" altLang="zh-CN" sz="1400" kern="0" dirty="0" err="1">
                <a:ea typeface="+mn-ea"/>
              </a:rPr>
              <a:t>Nk</a:t>
            </a:r>
            <a:r>
              <a:rPr lang="zh-CN" altLang="en-US" sz="1400" kern="0" dirty="0">
                <a:ea typeface="+mn-ea"/>
              </a:rPr>
              <a:t>、</a:t>
            </a:r>
            <a:r>
              <a:rPr lang="en-US" altLang="zh-CN" sz="1400" kern="0" dirty="0">
                <a:ea typeface="+mn-ea"/>
              </a:rPr>
              <a:t>Nb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49ACE73-1694-4EF4-8C63-B22BD8E2521A}"/>
              </a:ext>
            </a:extLst>
          </p:cNvPr>
          <p:cNvSpPr/>
          <p:nvPr/>
        </p:nvSpPr>
        <p:spPr bwMode="auto">
          <a:xfrm>
            <a:off x="7828868" y="4216214"/>
            <a:ext cx="2427301" cy="252000"/>
          </a:xfrm>
          <a:prstGeom prst="rect">
            <a:avLst/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/>
              <a:t>wNew</a:t>
            </a:r>
            <a:r>
              <a:rPr lang="en-US" altLang="zh-CN" sz="1400" kern="0" dirty="0"/>
              <a:t>[</a:t>
            </a:r>
            <a:r>
              <a:rPr lang="en-US" altLang="zh-CN" sz="1400" kern="0" dirty="0" err="1"/>
              <a:t>i</a:t>
            </a:r>
            <a:r>
              <a:rPr lang="en-US" altLang="zh-CN" sz="1400" kern="0" dirty="0"/>
              <a:t>]=</a:t>
            </a:r>
            <a:r>
              <a:rPr lang="en-US" altLang="zh-CN" sz="1400" kern="0" dirty="0" err="1"/>
              <a:t>wNew</a:t>
            </a:r>
            <a:r>
              <a:rPr lang="en-US" altLang="zh-CN" sz="1400" kern="0" dirty="0"/>
              <a:t>[</a:t>
            </a:r>
            <a:r>
              <a:rPr lang="en-US" altLang="zh-CN" sz="1400" kern="0" dirty="0" err="1"/>
              <a:t>i</a:t>
            </a:r>
            <a:r>
              <a:rPr lang="en-US" altLang="zh-CN" sz="1400" kern="0" dirty="0"/>
              <a:t>]^w[</a:t>
            </a:r>
            <a:r>
              <a:rPr lang="en-US" altLang="zh-CN" sz="1400" kern="0" dirty="0" err="1"/>
              <a:t>i</a:t>
            </a:r>
            <a:r>
              <a:rPr lang="en-US" altLang="zh-CN" sz="1400" kern="0" dirty="0"/>
              <a:t>]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C15E790-A6B4-443C-BF16-05CDFEA05371}"/>
              </a:ext>
            </a:extLst>
          </p:cNvPr>
          <p:cNvSpPr/>
          <p:nvPr/>
        </p:nvSpPr>
        <p:spPr bwMode="auto">
          <a:xfrm>
            <a:off x="7801891" y="5785258"/>
            <a:ext cx="2503322" cy="252000"/>
          </a:xfrm>
          <a:prstGeom prst="roundRect">
            <a:avLst>
              <a:gd name="adj" fmla="val 37756"/>
            </a:avLst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1400" i="0" u="none" strike="noStrike" kern="0" normalizeH="0" baseline="0" noProof="0" dirty="0" err="1">
                <a:uLnTx/>
                <a:uFillTx/>
                <a:ea typeface="+mn-ea"/>
              </a:rPr>
              <a:t>RoundKeyExpansion</a:t>
            </a:r>
            <a:r>
              <a:rPr lang="zh-CN" altLang="en-US" sz="1400" kern="0" dirty="0">
                <a:ea typeface="+mn-ea"/>
              </a:rPr>
              <a:t>结束</a:t>
            </a:r>
          </a:p>
        </p:txBody>
      </p:sp>
      <p:grpSp>
        <p:nvGrpSpPr>
          <p:cNvPr id="8226" name="组合 8225">
            <a:extLst>
              <a:ext uri="{FF2B5EF4-FFF2-40B4-BE49-F238E27FC236}">
                <a16:creationId xmlns:a16="http://schemas.microsoft.com/office/drawing/2014/main" id="{55A933E4-C9FC-419D-8578-AD5DAC05539F}"/>
              </a:ext>
            </a:extLst>
          </p:cNvPr>
          <p:cNvGrpSpPr/>
          <p:nvPr/>
        </p:nvGrpSpPr>
        <p:grpSpPr>
          <a:xfrm>
            <a:off x="7751009" y="5195628"/>
            <a:ext cx="2505164" cy="508431"/>
            <a:chOff x="7751009" y="5115198"/>
            <a:chExt cx="2505164" cy="508431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78D45632-91D3-4B79-8F53-11AFF97CF298}"/>
                </a:ext>
              </a:extLst>
            </p:cNvPr>
            <p:cNvSpPr/>
            <p:nvPr/>
          </p:nvSpPr>
          <p:spPr bwMode="auto">
            <a:xfrm>
              <a:off x="7751009" y="5371629"/>
              <a:ext cx="2505164" cy="252000"/>
            </a:xfrm>
            <a:prstGeom prst="parallelogram">
              <a:avLst>
                <a:gd name="adj" fmla="val 48766"/>
              </a:avLst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输出</a:t>
              </a:r>
              <a:r>
                <a:rPr lang="en-US" altLang="zh-CN" sz="1400" kern="0" dirty="0" err="1">
                  <a:ea typeface="+mn-ea"/>
                </a:rPr>
                <a:t>wNew</a:t>
              </a:r>
              <a:r>
                <a:rPr lang="en-US" altLang="zh-CN" sz="1400" kern="0" dirty="0">
                  <a:ea typeface="+mn-ea"/>
                </a:rPr>
                <a:t>[]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43451138-8FEB-4E4A-9921-F95659B77562}"/>
                </a:ext>
              </a:extLst>
            </p:cNvPr>
            <p:cNvSpPr txBox="1"/>
            <p:nvPr/>
          </p:nvSpPr>
          <p:spPr>
            <a:xfrm>
              <a:off x="9034732" y="5115198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pic>
        <p:nvPicPr>
          <p:cNvPr id="8194" name="Picture 2" descr="AES - CTF Wiki">
            <a:extLst>
              <a:ext uri="{FF2B5EF4-FFF2-40B4-BE49-F238E27FC236}">
                <a16:creationId xmlns:a16="http://schemas.microsoft.com/office/drawing/2014/main" id="{FE79B07E-1261-4923-B2E5-3FCC7799C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4" y="1234371"/>
            <a:ext cx="5825851" cy="426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DF3B9874-477A-4C67-97A4-667DE73F734C}"/>
              </a:ext>
            </a:extLst>
          </p:cNvPr>
          <p:cNvSpPr/>
          <p:nvPr/>
        </p:nvSpPr>
        <p:spPr bwMode="auto">
          <a:xfrm>
            <a:off x="1387155" y="2959588"/>
            <a:ext cx="4184621" cy="408360"/>
          </a:xfrm>
          <a:prstGeom prst="rect">
            <a:avLst/>
          </a:prstGeom>
          <a:noFill/>
          <a:ln w="254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>
              <a:ea typeface="+mn-ea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23D3960-B41A-4F92-9DD0-4D78858F47F0}"/>
              </a:ext>
            </a:extLst>
          </p:cNvPr>
          <p:cNvSpPr/>
          <p:nvPr/>
        </p:nvSpPr>
        <p:spPr bwMode="auto">
          <a:xfrm>
            <a:off x="7285862" y="1997525"/>
            <a:ext cx="3400208" cy="446117"/>
          </a:xfrm>
          <a:prstGeom prst="rect">
            <a:avLst/>
          </a:prstGeom>
          <a:solidFill>
            <a:srgbClr val="E5F0EB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wNew</a:t>
            </a:r>
            <a:r>
              <a:rPr lang="en-US" altLang="zh-CN" sz="1400" kern="0" dirty="0">
                <a:ea typeface="+mn-ea"/>
              </a:rPr>
              <a:t>[0]=</a:t>
            </a:r>
            <a:r>
              <a:rPr lang="en-US" altLang="zh-CN" sz="1400" kern="0" dirty="0" err="1">
                <a:ea typeface="+mn-ea"/>
              </a:rPr>
              <a:t>SubWord</a:t>
            </a:r>
            <a:r>
              <a:rPr lang="en-US" altLang="zh-CN" sz="1400" kern="0" dirty="0">
                <a:ea typeface="+mn-ea"/>
              </a:rPr>
              <a:t>(</a:t>
            </a:r>
            <a:r>
              <a:rPr lang="en-US" altLang="zh-CN" sz="1400" kern="0" dirty="0" err="1">
                <a:ea typeface="+mn-ea"/>
              </a:rPr>
              <a:t>RotWord</a:t>
            </a:r>
            <a:r>
              <a:rPr lang="en-US" altLang="zh-CN" sz="1400" kern="0" dirty="0">
                <a:ea typeface="+mn-ea"/>
              </a:rPr>
              <a:t>(w[Nb-1]))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^</a:t>
            </a:r>
            <a:r>
              <a:rPr lang="en-US" altLang="zh-CN" sz="1400" kern="0" dirty="0" err="1">
                <a:ea typeface="+mn-ea"/>
              </a:rPr>
              <a:t>Rcon</a:t>
            </a:r>
            <a:r>
              <a:rPr lang="en-US" altLang="zh-CN" sz="1400" kern="0" dirty="0">
                <a:ea typeface="+mn-ea"/>
              </a:rPr>
              <a:t>[r]^w[0]</a:t>
            </a:r>
            <a:endParaRPr lang="zh-CN" altLang="en-US" sz="1400" kern="0" dirty="0">
              <a:ea typeface="+mn-ea"/>
            </a:endParaRPr>
          </a:p>
        </p:txBody>
      </p:sp>
      <p:grpSp>
        <p:nvGrpSpPr>
          <p:cNvPr id="8225" name="组合 8224">
            <a:extLst>
              <a:ext uri="{FF2B5EF4-FFF2-40B4-BE49-F238E27FC236}">
                <a16:creationId xmlns:a16="http://schemas.microsoft.com/office/drawing/2014/main" id="{7E55B289-1919-4E76-8CED-17737F53A5DD}"/>
              </a:ext>
            </a:extLst>
          </p:cNvPr>
          <p:cNvGrpSpPr/>
          <p:nvPr/>
        </p:nvGrpSpPr>
        <p:grpSpPr>
          <a:xfrm>
            <a:off x="6736022" y="2955862"/>
            <a:ext cx="4614798" cy="1179152"/>
            <a:chOff x="6736022" y="2955862"/>
            <a:chExt cx="4614798" cy="1179152"/>
          </a:xfrm>
        </p:grpSpPr>
        <p:sp>
          <p:nvSpPr>
            <p:cNvPr id="70" name="菱形 69">
              <a:extLst>
                <a:ext uri="{FF2B5EF4-FFF2-40B4-BE49-F238E27FC236}">
                  <a16:creationId xmlns:a16="http://schemas.microsoft.com/office/drawing/2014/main" id="{EDB70882-4D9D-4112-A00A-7D4B86562CEA}"/>
                </a:ext>
              </a:extLst>
            </p:cNvPr>
            <p:cNvSpPr/>
            <p:nvPr/>
          </p:nvSpPr>
          <p:spPr bwMode="auto">
            <a:xfrm>
              <a:off x="7734265" y="3038714"/>
              <a:ext cx="2540347" cy="371317"/>
            </a:xfrm>
            <a:prstGeom prst="diamond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Nk</a:t>
              </a:r>
              <a:r>
                <a:rPr lang="en-US" altLang="zh-CN" sz="1400" kern="0" dirty="0">
                  <a:ea typeface="+mn-ea"/>
                </a:rPr>
                <a:t>=8&amp;i%Nk=4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71" name="TextBox 5">
              <a:extLst>
                <a:ext uri="{FF2B5EF4-FFF2-40B4-BE49-F238E27FC236}">
                  <a16:creationId xmlns:a16="http://schemas.microsoft.com/office/drawing/2014/main" id="{C9ABCADB-F255-46AF-BC28-746F2CAE3BB2}"/>
                </a:ext>
              </a:extLst>
            </p:cNvPr>
            <p:cNvSpPr txBox="1"/>
            <p:nvPr/>
          </p:nvSpPr>
          <p:spPr>
            <a:xfrm>
              <a:off x="7350063" y="2957424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Y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  <p:sp>
          <p:nvSpPr>
            <p:cNvPr id="75" name="TextBox 5">
              <a:extLst>
                <a:ext uri="{FF2B5EF4-FFF2-40B4-BE49-F238E27FC236}">
                  <a16:creationId xmlns:a16="http://schemas.microsoft.com/office/drawing/2014/main" id="{52D7FD67-0C69-4BB1-A871-26BA6AC4C0EB}"/>
                </a:ext>
              </a:extLst>
            </p:cNvPr>
            <p:cNvSpPr txBox="1"/>
            <p:nvPr/>
          </p:nvSpPr>
          <p:spPr>
            <a:xfrm>
              <a:off x="10239878" y="2955862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DF877293-8B7A-4C15-8C99-A2AAF0EE67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69178" y="3224376"/>
              <a:ext cx="9371" cy="888751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5E2E53C5-E0A5-47C7-8060-025FAAF51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3840" y="3224372"/>
              <a:ext cx="495337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367729E3-8EFC-40FA-83D3-E6A1DE24E825}"/>
                </a:ext>
              </a:extLst>
            </p:cNvPr>
            <p:cNvSpPr/>
            <p:nvPr/>
          </p:nvSpPr>
          <p:spPr bwMode="auto">
            <a:xfrm>
              <a:off x="9550820" y="3442472"/>
              <a:ext cx="1800000" cy="504000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ctr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wNew</a:t>
              </a:r>
              <a:r>
                <a:rPr lang="en-US" altLang="zh-CN" sz="1400" kern="0" dirty="0">
                  <a:ea typeface="+mn-ea"/>
                </a:rPr>
                <a:t>[</a:t>
              </a:r>
              <a:r>
                <a:rPr lang="en-US" altLang="zh-CN" sz="1400" kern="0" dirty="0" err="1">
                  <a:ea typeface="+mn-ea"/>
                </a:rPr>
                <a:t>i</a:t>
              </a:r>
              <a:r>
                <a:rPr lang="en-US" altLang="zh-CN" sz="1400" kern="0" dirty="0">
                  <a:ea typeface="+mn-ea"/>
                </a:rPr>
                <a:t>]=</a:t>
              </a:r>
              <a:r>
                <a:rPr lang="en-US" altLang="zh-CN" sz="1400" kern="0" dirty="0" err="1">
                  <a:ea typeface="+mn-ea"/>
                </a:rPr>
                <a:t>wNew</a:t>
              </a:r>
              <a:r>
                <a:rPr lang="en-US" altLang="zh-CN" sz="1400" kern="0" dirty="0">
                  <a:ea typeface="+mn-ea"/>
                </a:rPr>
                <a:t>[i-1]</a:t>
              </a:r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C545822E-C1A7-41EA-8657-099F60B60F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8205" y="3224372"/>
              <a:ext cx="495337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F79E6CD6-33DF-4683-B00B-D30B5740F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742" y="3224374"/>
              <a:ext cx="0" cy="91064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D104FB2-AE0D-4507-AF5E-59C304611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8995" y="4135014"/>
              <a:ext cx="1749554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03F8676B-6138-4FFB-A9B4-039D58719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7577" y="4135014"/>
              <a:ext cx="1771418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2B866690-8722-45E6-AC69-0333131D8F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2498" y="3436682"/>
              <a:ext cx="6498" cy="677314"/>
            </a:xfrm>
            <a:prstGeom prst="straightConnector1">
              <a:avLst/>
            </a:prstGeom>
            <a:ln w="31750" cap="sq">
              <a:solidFill>
                <a:srgbClr val="E5F0E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C8441CB-346D-4333-9BDA-05ED5638764D}"/>
                </a:ext>
              </a:extLst>
            </p:cNvPr>
            <p:cNvSpPr/>
            <p:nvPr/>
          </p:nvSpPr>
          <p:spPr bwMode="auto">
            <a:xfrm>
              <a:off x="6736022" y="3460264"/>
              <a:ext cx="1800000" cy="504000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wNew</a:t>
              </a:r>
              <a:r>
                <a:rPr lang="en-US" altLang="zh-CN" sz="1400" kern="0" dirty="0">
                  <a:ea typeface="+mn-ea"/>
                </a:rPr>
                <a:t>[</a:t>
              </a:r>
              <a:r>
                <a:rPr lang="en-US" altLang="zh-CN" sz="1400" kern="0" dirty="0" err="1">
                  <a:ea typeface="+mn-ea"/>
                </a:rPr>
                <a:t>i</a:t>
              </a:r>
              <a:r>
                <a:rPr lang="en-US" altLang="zh-CN" sz="1400" kern="0" dirty="0">
                  <a:ea typeface="+mn-ea"/>
                </a:rPr>
                <a:t>]=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SubWord</a:t>
              </a:r>
              <a:r>
                <a:rPr lang="en-US" altLang="zh-CN" sz="1400" kern="0" dirty="0">
                  <a:ea typeface="+mn-ea"/>
                </a:rPr>
                <a:t>(</a:t>
              </a:r>
              <a:r>
                <a:rPr lang="en-US" altLang="zh-CN" sz="1400" kern="0" dirty="0" err="1">
                  <a:ea typeface="+mn-ea"/>
                </a:rPr>
                <a:t>wNew</a:t>
              </a:r>
              <a:r>
                <a:rPr lang="en-US" altLang="zh-CN" sz="1400" kern="0" dirty="0">
                  <a:ea typeface="+mn-ea"/>
                </a:rPr>
                <a:t>[i-1])</a:t>
              </a:r>
            </a:p>
          </p:txBody>
        </p:sp>
      </p:grpSp>
      <p:sp>
        <p:nvSpPr>
          <p:cNvPr id="114" name="矩形: 圆角 46">
            <a:extLst>
              <a:ext uri="{FF2B5EF4-FFF2-40B4-BE49-F238E27FC236}">
                <a16:creationId xmlns:a16="http://schemas.microsoft.com/office/drawing/2014/main" id="{ABBA52D0-827B-47D1-B00B-E35527E4481A}"/>
              </a:ext>
            </a:extLst>
          </p:cNvPr>
          <p:cNvSpPr/>
          <p:nvPr/>
        </p:nvSpPr>
        <p:spPr>
          <a:xfrm>
            <a:off x="191314" y="5607272"/>
            <a:ext cx="6031066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+mj-ea"/>
                <a:ea typeface="+mj-ea"/>
              </a:rPr>
              <a:t>From FIPS 197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：如果</a:t>
            </a:r>
            <a:r>
              <a:rPr lang="en-US" altLang="zh-CN" dirty="0" err="1">
                <a:solidFill>
                  <a:schemeClr val="accent4"/>
                </a:solidFill>
                <a:latin typeface="+mj-ea"/>
                <a:ea typeface="+mj-ea"/>
              </a:rPr>
              <a:t>Nk</a:t>
            </a:r>
            <a:r>
              <a:rPr lang="en-US" altLang="zh-CN" dirty="0">
                <a:solidFill>
                  <a:schemeClr val="accent4"/>
                </a:solidFill>
                <a:latin typeface="+mj-ea"/>
                <a:ea typeface="+mj-ea"/>
              </a:rPr>
              <a:t>=8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且</a:t>
            </a:r>
            <a:r>
              <a:rPr lang="en-US" altLang="zh-CN" dirty="0" err="1">
                <a:solidFill>
                  <a:schemeClr val="accent4"/>
                </a:solidFill>
                <a:latin typeface="+mj-ea"/>
                <a:ea typeface="+mj-ea"/>
              </a:rPr>
              <a:t>i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整除</a:t>
            </a:r>
            <a:r>
              <a:rPr lang="en-US" altLang="zh-CN" dirty="0">
                <a:solidFill>
                  <a:schemeClr val="accent4"/>
                </a:solidFill>
                <a:latin typeface="+mj-ea"/>
                <a:ea typeface="+mj-ea"/>
              </a:rPr>
              <a:t>4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，则需在异或</a:t>
            </a:r>
            <a:r>
              <a:rPr lang="en-US" altLang="zh-CN" dirty="0">
                <a:solidFill>
                  <a:schemeClr val="accent4"/>
                </a:solidFill>
                <a:latin typeface="+mj-ea"/>
                <a:ea typeface="+mj-ea"/>
              </a:rPr>
              <a:t>w[i-1]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前加</a:t>
            </a:r>
            <a:r>
              <a:rPr lang="en-US" altLang="zh-CN" dirty="0" err="1">
                <a:solidFill>
                  <a:schemeClr val="accent4"/>
                </a:solidFill>
                <a:latin typeface="+mj-ea"/>
                <a:ea typeface="+mj-ea"/>
              </a:rPr>
              <a:t>SubWord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操作</a:t>
            </a:r>
          </a:p>
        </p:txBody>
      </p:sp>
      <p:grpSp>
        <p:nvGrpSpPr>
          <p:cNvPr id="8229" name="组合 8228">
            <a:extLst>
              <a:ext uri="{FF2B5EF4-FFF2-40B4-BE49-F238E27FC236}">
                <a16:creationId xmlns:a16="http://schemas.microsoft.com/office/drawing/2014/main" id="{0AB96DA0-5F23-4D73-ACB0-D9247FE3FFB3}"/>
              </a:ext>
            </a:extLst>
          </p:cNvPr>
          <p:cNvGrpSpPr/>
          <p:nvPr/>
        </p:nvGrpSpPr>
        <p:grpSpPr>
          <a:xfrm>
            <a:off x="6604867" y="2519524"/>
            <a:ext cx="4080439" cy="2720690"/>
            <a:chOff x="6604867" y="2519524"/>
            <a:chExt cx="4080439" cy="272069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444A28F-A0B0-461B-9C6E-09CD29422D32}"/>
                </a:ext>
              </a:extLst>
            </p:cNvPr>
            <p:cNvSpPr/>
            <p:nvPr/>
          </p:nvSpPr>
          <p:spPr bwMode="auto">
            <a:xfrm>
              <a:off x="7282860" y="2519524"/>
              <a:ext cx="3402446" cy="252000"/>
            </a:xfrm>
            <a:prstGeom prst="rect">
              <a:avLst/>
            </a:prstGeom>
            <a:solidFill>
              <a:srgbClr val="E5F0EB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计数器</a:t>
              </a:r>
              <a:r>
                <a:rPr lang="en-US" altLang="zh-CN" sz="1400" kern="0" dirty="0" err="1">
                  <a:ea typeface="+mn-ea"/>
                </a:rPr>
                <a:t>i</a:t>
              </a:r>
              <a:r>
                <a:rPr lang="en-US" altLang="zh-CN" sz="1400" kern="0" dirty="0">
                  <a:ea typeface="+mn-ea"/>
                </a:rPr>
                <a:t>=1</a:t>
              </a:r>
              <a:endParaRPr lang="zh-CN" altLang="en-US" sz="1400" kern="0" dirty="0">
                <a:ea typeface="+mn-ea"/>
              </a:endParaRPr>
            </a:p>
          </p:txBody>
        </p:sp>
        <p:grpSp>
          <p:nvGrpSpPr>
            <p:cNvPr id="8228" name="组合 8227">
              <a:extLst>
                <a:ext uri="{FF2B5EF4-FFF2-40B4-BE49-F238E27FC236}">
                  <a16:creationId xmlns:a16="http://schemas.microsoft.com/office/drawing/2014/main" id="{082C6157-04EC-4913-8EB1-1765C0BCA2D8}"/>
                </a:ext>
              </a:extLst>
            </p:cNvPr>
            <p:cNvGrpSpPr/>
            <p:nvPr/>
          </p:nvGrpSpPr>
          <p:grpSpPr>
            <a:xfrm>
              <a:off x="6604867" y="2919516"/>
              <a:ext cx="3707823" cy="2320698"/>
              <a:chOff x="6604867" y="2919516"/>
              <a:chExt cx="3707823" cy="2320698"/>
            </a:xfrm>
          </p:grpSpPr>
          <p:sp>
            <p:nvSpPr>
              <p:cNvPr id="33" name="菱形 32">
                <a:extLst>
                  <a:ext uri="{FF2B5EF4-FFF2-40B4-BE49-F238E27FC236}">
                    <a16:creationId xmlns:a16="http://schemas.microsoft.com/office/drawing/2014/main" id="{5793ADA1-3A79-4C62-B627-30710601EF61}"/>
                  </a:ext>
                </a:extLst>
              </p:cNvPr>
              <p:cNvSpPr/>
              <p:nvPr/>
            </p:nvSpPr>
            <p:spPr bwMode="auto">
              <a:xfrm>
                <a:off x="7772343" y="4868897"/>
                <a:ext cx="2540347" cy="371317"/>
              </a:xfrm>
              <a:prstGeom prst="diamond">
                <a:avLst/>
              </a:prstGeom>
              <a:solidFill>
                <a:srgbClr val="E5F0EB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&lt;Nb</a:t>
                </a:r>
                <a:endParaRPr lang="zh-CN" altLang="en-US" sz="1400" kern="0" dirty="0">
                  <a:ea typeface="+mn-ea"/>
                </a:endParaRPr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9C46C0D3-08B5-4500-BA6E-D2EE52C11D1E}"/>
                  </a:ext>
                </a:extLst>
              </p:cNvPr>
              <p:cNvGrpSpPr/>
              <p:nvPr/>
            </p:nvGrpSpPr>
            <p:grpSpPr>
              <a:xfrm>
                <a:off x="6604867" y="2919516"/>
                <a:ext cx="2448002" cy="2228608"/>
                <a:chOff x="-95338" y="2176334"/>
                <a:chExt cx="2448002" cy="2228608"/>
              </a:xfrm>
            </p:grpSpPr>
            <p:cxnSp>
              <p:nvCxnSpPr>
                <p:cNvPr id="39" name="直接箭头连接符 38">
                  <a:extLst>
                    <a:ext uri="{FF2B5EF4-FFF2-40B4-BE49-F238E27FC236}">
                      <a16:creationId xmlns:a16="http://schemas.microsoft.com/office/drawing/2014/main" id="{D76FF097-1AF0-4FAE-BDBD-30A8AF177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95338" y="2176334"/>
                  <a:ext cx="2448002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箭头连接符 39">
                  <a:extLst>
                    <a:ext uri="{FF2B5EF4-FFF2-40B4-BE49-F238E27FC236}">
                      <a16:creationId xmlns:a16="http://schemas.microsoft.com/office/drawing/2014/main" id="{FEFE8CC8-51C5-4B27-BDC5-CB168BAE1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95338" y="2176334"/>
                  <a:ext cx="23351" cy="2131811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箭头连接符 40">
                  <a:extLst>
                    <a:ext uri="{FF2B5EF4-FFF2-40B4-BE49-F238E27FC236}">
                      <a16:creationId xmlns:a16="http://schemas.microsoft.com/office/drawing/2014/main" id="{60C3AB8D-58F3-4BE1-B554-44CE87CF0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85967" y="4308145"/>
                  <a:ext cx="1200011" cy="7807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5">
                  <a:extLst>
                    <a:ext uri="{FF2B5EF4-FFF2-40B4-BE49-F238E27FC236}">
                      <a16:creationId xmlns:a16="http://schemas.microsoft.com/office/drawing/2014/main" id="{224ED157-C63D-4221-93BB-EDE10BF8DF5F}"/>
                    </a:ext>
                  </a:extLst>
                </p:cNvPr>
                <p:cNvSpPr txBox="1"/>
                <p:nvPr/>
              </p:nvSpPr>
              <p:spPr>
                <a:xfrm>
                  <a:off x="826719" y="4089620"/>
                  <a:ext cx="277211" cy="3153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dirty="0">
                      <a:solidFill>
                        <a:srgbClr val="220011"/>
                      </a:solidFill>
                      <a:ea typeface="+mn-ea"/>
                    </a:rPr>
                    <a:t>Y</a:t>
                  </a:r>
                  <a:endParaRPr lang="zh-CN" altLang="en-US" sz="1400" dirty="0">
                    <a:solidFill>
                      <a:srgbClr val="220011"/>
                    </a:solidFill>
                    <a:latin typeface="Comic Sans MS" pitchFamily="66" charset="0"/>
                    <a:ea typeface="+mn-ea"/>
                  </a:endParaRPr>
                </a:p>
              </p:txBody>
            </p:sp>
          </p:grp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D8B63597-FC45-4D54-B9E9-BC0EDB134DEA}"/>
                  </a:ext>
                </a:extLst>
              </p:cNvPr>
              <p:cNvSpPr/>
              <p:nvPr/>
            </p:nvSpPr>
            <p:spPr bwMode="auto">
              <a:xfrm>
                <a:off x="7828867" y="4550363"/>
                <a:ext cx="2427301" cy="252000"/>
              </a:xfrm>
              <a:prstGeom prst="rect">
                <a:avLst/>
              </a:prstGeom>
              <a:solidFill>
                <a:srgbClr val="E5F0EB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/>
                  <a:t>i++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6880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34" grpId="0" animBg="1"/>
      <p:bldP spid="37" grpId="0" animBg="1"/>
      <p:bldP spid="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6C1FCE-0E77-4770-87C7-E357D079A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4" y="5615268"/>
            <a:ext cx="6744047" cy="6699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9AF2F3-1641-41A0-9014-9F8B3F95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独立密钥扩展</a:t>
            </a:r>
          </a:p>
        </p:txBody>
      </p:sp>
      <p:pic>
        <p:nvPicPr>
          <p:cNvPr id="15" name="Picture 2" descr="AES - CTF Wiki">
            <a:extLst>
              <a:ext uri="{FF2B5EF4-FFF2-40B4-BE49-F238E27FC236}">
                <a16:creationId xmlns:a16="http://schemas.microsoft.com/office/drawing/2014/main" id="{B00CDBC3-29A2-4237-867E-3EBF5C578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4" y="1234371"/>
            <a:ext cx="5825851" cy="426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E7C2702C-8A57-42A5-A063-DDAC33799005}"/>
              </a:ext>
            </a:extLst>
          </p:cNvPr>
          <p:cNvSpPr/>
          <p:nvPr/>
        </p:nvSpPr>
        <p:spPr>
          <a:xfrm>
            <a:off x="6174837" y="910241"/>
            <a:ext cx="5187566" cy="5353968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90A26955-806F-426B-AACD-AC2C3706B087}"/>
              </a:ext>
            </a:extLst>
          </p:cNvPr>
          <p:cNvSpPr/>
          <p:nvPr/>
        </p:nvSpPr>
        <p:spPr bwMode="auto">
          <a:xfrm>
            <a:off x="6948280" y="929974"/>
            <a:ext cx="3363536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WholeKeyExpansion</a:t>
            </a:r>
            <a:r>
              <a:rPr lang="zh-CN" altLang="en-US" sz="1400" kern="0" dirty="0">
                <a:ea typeface="+mn-ea"/>
              </a:rPr>
              <a:t>开始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3A3B0C1-02DF-4F1D-BD83-BB028D5B9E0F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8630048" y="1181974"/>
            <a:ext cx="65975" cy="47538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平行四边形 51">
            <a:extLst>
              <a:ext uri="{FF2B5EF4-FFF2-40B4-BE49-F238E27FC236}">
                <a16:creationId xmlns:a16="http://schemas.microsoft.com/office/drawing/2014/main" id="{3D0120C0-90D6-48EC-9C60-6B10F1260C76}"/>
              </a:ext>
            </a:extLst>
          </p:cNvPr>
          <p:cNvSpPr/>
          <p:nvPr/>
        </p:nvSpPr>
        <p:spPr bwMode="auto">
          <a:xfrm>
            <a:off x="6907387" y="1267928"/>
            <a:ext cx="3445322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主密钥</a:t>
            </a:r>
            <a:r>
              <a:rPr lang="en-US" altLang="zh-CN" sz="1400" kern="0" dirty="0">
                <a:ea typeface="+mn-ea"/>
              </a:rPr>
              <a:t>w[0:Nk-1]</a:t>
            </a:r>
            <a:r>
              <a:rPr lang="zh-CN" altLang="en-US" sz="1400" kern="0" dirty="0">
                <a:ea typeface="+mn-ea"/>
              </a:rPr>
              <a:t>、</a:t>
            </a:r>
            <a:r>
              <a:rPr lang="en-US" altLang="zh-CN" sz="1400" kern="0" dirty="0" err="1">
                <a:ea typeface="+mn-ea"/>
              </a:rPr>
              <a:t>Nk</a:t>
            </a:r>
            <a:r>
              <a:rPr lang="zh-CN" altLang="en-US" sz="1400" kern="0" dirty="0">
                <a:ea typeface="+mn-ea"/>
              </a:rPr>
              <a:t>、</a:t>
            </a:r>
            <a:r>
              <a:rPr lang="en-US" altLang="zh-CN" sz="1400" kern="0" dirty="0">
                <a:ea typeface="+mn-ea"/>
              </a:rPr>
              <a:t>Nb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442AA18-CC2A-445F-B2EF-EDA044E0CD4D}"/>
              </a:ext>
            </a:extLst>
          </p:cNvPr>
          <p:cNvSpPr/>
          <p:nvPr/>
        </p:nvSpPr>
        <p:spPr bwMode="auto">
          <a:xfrm>
            <a:off x="7471339" y="4366757"/>
            <a:ext cx="2427301" cy="252000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w [</a:t>
            </a:r>
            <a:r>
              <a:rPr lang="en-US" altLang="zh-CN" sz="1400" kern="0" dirty="0" err="1">
                <a:ea typeface="+mn-ea"/>
              </a:rPr>
              <a:t>i</a:t>
            </a:r>
            <a:r>
              <a:rPr lang="en-US" altLang="zh-CN" sz="1400" kern="0" dirty="0">
                <a:ea typeface="+mn-ea"/>
              </a:rPr>
              <a:t>]=w [</a:t>
            </a:r>
            <a:r>
              <a:rPr lang="en-US" altLang="zh-CN" sz="1400" kern="0" dirty="0" err="1">
                <a:ea typeface="+mn-ea"/>
              </a:rPr>
              <a:t>i</a:t>
            </a:r>
            <a:r>
              <a:rPr lang="en-US" altLang="zh-CN" sz="1400" kern="0" dirty="0">
                <a:ea typeface="+mn-ea"/>
              </a:rPr>
              <a:t>]^w[</a:t>
            </a:r>
            <a:r>
              <a:rPr lang="en-US" altLang="zh-CN" sz="1400" kern="0" dirty="0" err="1">
                <a:ea typeface="+mn-ea"/>
              </a:rPr>
              <a:t>i-Nk</a:t>
            </a:r>
            <a:r>
              <a:rPr lang="en-US" altLang="zh-CN" sz="1400" kern="0" dirty="0">
                <a:ea typeface="+mn-ea"/>
              </a:rPr>
              <a:t>]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DD28DC1D-B38A-43DF-872C-15F707A0E56D}"/>
              </a:ext>
            </a:extLst>
          </p:cNvPr>
          <p:cNvSpPr/>
          <p:nvPr/>
        </p:nvSpPr>
        <p:spPr bwMode="auto">
          <a:xfrm>
            <a:off x="7444362" y="5935801"/>
            <a:ext cx="2503322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WholeKeyExpansion</a:t>
            </a:r>
            <a:r>
              <a:rPr lang="zh-CN" altLang="en-US" sz="1400" kern="0" dirty="0">
                <a:ea typeface="+mn-ea"/>
              </a:rPr>
              <a:t>结束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445D884-FAD4-4AAC-B9CE-F9AA45485004}"/>
              </a:ext>
            </a:extLst>
          </p:cNvPr>
          <p:cNvGrpSpPr/>
          <p:nvPr/>
        </p:nvGrpSpPr>
        <p:grpSpPr>
          <a:xfrm>
            <a:off x="7393480" y="5346171"/>
            <a:ext cx="2505164" cy="508431"/>
            <a:chOff x="7751009" y="5115198"/>
            <a:chExt cx="2505164" cy="508431"/>
          </a:xfrm>
        </p:grpSpPr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688F7C12-031F-4051-8210-54F5BC6F4129}"/>
                </a:ext>
              </a:extLst>
            </p:cNvPr>
            <p:cNvSpPr/>
            <p:nvPr/>
          </p:nvSpPr>
          <p:spPr bwMode="auto">
            <a:xfrm>
              <a:off x="7751009" y="5371629"/>
              <a:ext cx="2505164" cy="252000"/>
            </a:xfrm>
            <a:prstGeom prst="parallelogram">
              <a:avLst>
                <a:gd name="adj" fmla="val 48766"/>
              </a:avLst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输出</a:t>
              </a:r>
              <a:r>
                <a:rPr lang="en-US" altLang="zh-CN" sz="1400" kern="0" dirty="0" err="1">
                  <a:ea typeface="+mn-ea"/>
                </a:rPr>
                <a:t>wNew</a:t>
              </a:r>
              <a:r>
                <a:rPr lang="en-US" altLang="zh-CN" sz="1400" kern="0" dirty="0">
                  <a:ea typeface="+mn-ea"/>
                </a:rPr>
                <a:t>[]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57" name="TextBox 5">
              <a:extLst>
                <a:ext uri="{FF2B5EF4-FFF2-40B4-BE49-F238E27FC236}">
                  <a16:creationId xmlns:a16="http://schemas.microsoft.com/office/drawing/2014/main" id="{37330774-3F1D-4942-9719-F05BC5D6DED8}"/>
                </a:ext>
              </a:extLst>
            </p:cNvPr>
            <p:cNvSpPr txBox="1"/>
            <p:nvPr/>
          </p:nvSpPr>
          <p:spPr>
            <a:xfrm>
              <a:off x="9034732" y="5115198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3679F88-BEDF-45EB-A19E-7EAD329785F0}"/>
              </a:ext>
            </a:extLst>
          </p:cNvPr>
          <p:cNvGrpSpPr/>
          <p:nvPr/>
        </p:nvGrpSpPr>
        <p:grpSpPr>
          <a:xfrm>
            <a:off x="6256709" y="1612453"/>
            <a:ext cx="4079439" cy="3778304"/>
            <a:chOff x="6614238" y="1461910"/>
            <a:chExt cx="4079439" cy="3778304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A3DA7F8-F2A1-4E9E-B9FB-083246685084}"/>
                </a:ext>
              </a:extLst>
            </p:cNvPr>
            <p:cNvSpPr/>
            <p:nvPr/>
          </p:nvSpPr>
          <p:spPr bwMode="auto">
            <a:xfrm>
              <a:off x="7291231" y="1461910"/>
              <a:ext cx="3402446" cy="252000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计数器</a:t>
              </a:r>
              <a:r>
                <a:rPr lang="en-US" altLang="zh-CN" sz="1400" kern="0" dirty="0" err="1">
                  <a:ea typeface="+mn-ea"/>
                </a:rPr>
                <a:t>i</a:t>
              </a:r>
              <a:r>
                <a:rPr lang="en-US" altLang="zh-CN" sz="1400" kern="0" dirty="0">
                  <a:ea typeface="+mn-ea"/>
                </a:rPr>
                <a:t>=</a:t>
              </a:r>
              <a:r>
                <a:rPr lang="en-US" altLang="zh-CN" sz="1400" kern="0" dirty="0" err="1">
                  <a:ea typeface="+mn-ea"/>
                </a:rPr>
                <a:t>Nk</a:t>
              </a:r>
              <a:endParaRPr lang="zh-CN" altLang="en-US" sz="1400" kern="0" dirty="0">
                <a:ea typeface="+mn-ea"/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FDA93E0D-3D21-4EF8-A98C-B418AA33224F}"/>
                </a:ext>
              </a:extLst>
            </p:cNvPr>
            <p:cNvGrpSpPr/>
            <p:nvPr/>
          </p:nvGrpSpPr>
          <p:grpSpPr>
            <a:xfrm>
              <a:off x="6614238" y="1786041"/>
              <a:ext cx="3698452" cy="3454173"/>
              <a:chOff x="6614238" y="1786041"/>
              <a:chExt cx="3698452" cy="3454173"/>
            </a:xfrm>
          </p:grpSpPr>
          <p:sp>
            <p:nvSpPr>
              <p:cNvPr id="75" name="菱形 74">
                <a:extLst>
                  <a:ext uri="{FF2B5EF4-FFF2-40B4-BE49-F238E27FC236}">
                    <a16:creationId xmlns:a16="http://schemas.microsoft.com/office/drawing/2014/main" id="{33A75F73-D617-40D4-B309-5056F504A7A0}"/>
                  </a:ext>
                </a:extLst>
              </p:cNvPr>
              <p:cNvSpPr/>
              <p:nvPr/>
            </p:nvSpPr>
            <p:spPr bwMode="auto">
              <a:xfrm>
                <a:off x="7772343" y="4868897"/>
                <a:ext cx="2540347" cy="371317"/>
              </a:xfrm>
              <a:prstGeom prst="diamond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&lt;Nb</a:t>
                </a:r>
                <a:r>
                  <a:rPr lang="en-US" altLang="zh-CN" sz="1400" kern="0">
                    <a:ea typeface="+mn-ea"/>
                  </a:rPr>
                  <a:t>*(Nr+1</a:t>
                </a:r>
                <a:r>
                  <a:rPr lang="en-US" altLang="zh-CN" sz="1400" kern="0" dirty="0">
                    <a:ea typeface="+mn-ea"/>
                  </a:rPr>
                  <a:t>)</a:t>
                </a:r>
                <a:endParaRPr lang="zh-CN" altLang="en-US" sz="1400" kern="0" dirty="0">
                  <a:ea typeface="+mn-ea"/>
                </a:endParaRPr>
              </a:p>
            </p:txBody>
          </p: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1127819D-2A21-40B0-8B32-E4D970A016D8}"/>
                  </a:ext>
                </a:extLst>
              </p:cNvPr>
              <p:cNvGrpSpPr/>
              <p:nvPr/>
            </p:nvGrpSpPr>
            <p:grpSpPr>
              <a:xfrm>
                <a:off x="6614238" y="1786041"/>
                <a:ext cx="2386024" cy="3362083"/>
                <a:chOff x="-85967" y="1042859"/>
                <a:chExt cx="2386024" cy="3362083"/>
              </a:xfrm>
            </p:grpSpPr>
            <p:cxnSp>
              <p:nvCxnSpPr>
                <p:cNvPr id="78" name="直接箭头连接符 77">
                  <a:extLst>
                    <a:ext uri="{FF2B5EF4-FFF2-40B4-BE49-F238E27FC236}">
                      <a16:creationId xmlns:a16="http://schemas.microsoft.com/office/drawing/2014/main" id="{B1778393-CD32-4E71-BBFE-2B0A62DE1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71986" y="1042859"/>
                  <a:ext cx="2372043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箭头连接符 78">
                  <a:extLst>
                    <a:ext uri="{FF2B5EF4-FFF2-40B4-BE49-F238E27FC236}">
                      <a16:creationId xmlns:a16="http://schemas.microsoft.com/office/drawing/2014/main" id="{0C15F5AE-CF18-41A3-B8E9-3AC6C9487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71986" y="1042859"/>
                  <a:ext cx="12920" cy="3265287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箭头连接符 79">
                  <a:extLst>
                    <a:ext uri="{FF2B5EF4-FFF2-40B4-BE49-F238E27FC236}">
                      <a16:creationId xmlns:a16="http://schemas.microsoft.com/office/drawing/2014/main" id="{F2D2FD05-A5DA-47B0-AF69-762767563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-85967" y="4308145"/>
                  <a:ext cx="1200011" cy="7807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5">
                  <a:extLst>
                    <a:ext uri="{FF2B5EF4-FFF2-40B4-BE49-F238E27FC236}">
                      <a16:creationId xmlns:a16="http://schemas.microsoft.com/office/drawing/2014/main" id="{4587B369-CFE0-48C4-86AC-EE6F46E3A5C5}"/>
                    </a:ext>
                  </a:extLst>
                </p:cNvPr>
                <p:cNvSpPr txBox="1"/>
                <p:nvPr/>
              </p:nvSpPr>
              <p:spPr>
                <a:xfrm>
                  <a:off x="826719" y="4089620"/>
                  <a:ext cx="277211" cy="3153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dirty="0">
                      <a:solidFill>
                        <a:srgbClr val="220011"/>
                      </a:solidFill>
                      <a:ea typeface="+mn-ea"/>
                    </a:rPr>
                    <a:t>Y</a:t>
                  </a:r>
                  <a:endParaRPr lang="zh-CN" altLang="en-US" sz="1400" dirty="0">
                    <a:solidFill>
                      <a:srgbClr val="220011"/>
                    </a:solidFill>
                    <a:latin typeface="Comic Sans MS" pitchFamily="66" charset="0"/>
                    <a:ea typeface="+mn-ea"/>
                  </a:endParaRPr>
                </a:p>
              </p:txBody>
            </p:sp>
          </p:grp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66BB4FB-E40D-459B-A62A-28760200AF30}"/>
                  </a:ext>
                </a:extLst>
              </p:cNvPr>
              <p:cNvSpPr/>
              <p:nvPr/>
            </p:nvSpPr>
            <p:spPr bwMode="auto">
              <a:xfrm>
                <a:off x="7828867" y="4550363"/>
                <a:ext cx="242730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>
                    <a:ea typeface="+mn-ea"/>
                  </a:rPr>
                  <a:t>i++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5AC4D83E-8067-40DC-A4D4-6E011F56E3FE}"/>
              </a:ext>
            </a:extLst>
          </p:cNvPr>
          <p:cNvGrpSpPr/>
          <p:nvPr/>
        </p:nvGrpSpPr>
        <p:grpSpPr>
          <a:xfrm>
            <a:off x="6378493" y="2656955"/>
            <a:ext cx="4614798" cy="1628602"/>
            <a:chOff x="6378493" y="2656955"/>
            <a:chExt cx="4614798" cy="1628602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DA307D2-C2AD-4BF7-913C-E4A79B1BC3C1}"/>
                </a:ext>
              </a:extLst>
            </p:cNvPr>
            <p:cNvGrpSpPr/>
            <p:nvPr/>
          </p:nvGrpSpPr>
          <p:grpSpPr>
            <a:xfrm>
              <a:off x="6378493" y="3106405"/>
              <a:ext cx="4614798" cy="1179152"/>
              <a:chOff x="6736022" y="2955862"/>
              <a:chExt cx="4614798" cy="1179152"/>
            </a:xfrm>
          </p:grpSpPr>
          <p:sp>
            <p:nvSpPr>
              <p:cNvPr id="60" name="菱形 59">
                <a:extLst>
                  <a:ext uri="{FF2B5EF4-FFF2-40B4-BE49-F238E27FC236}">
                    <a16:creationId xmlns:a16="http://schemas.microsoft.com/office/drawing/2014/main" id="{9369EF8D-4918-48B5-8900-E46AE480EB88}"/>
                  </a:ext>
                </a:extLst>
              </p:cNvPr>
              <p:cNvSpPr/>
              <p:nvPr/>
            </p:nvSpPr>
            <p:spPr bwMode="auto">
              <a:xfrm>
                <a:off x="7734265" y="3038714"/>
                <a:ext cx="2540347" cy="371317"/>
              </a:xfrm>
              <a:prstGeom prst="diamond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>
                    <a:ea typeface="+mn-ea"/>
                  </a:rPr>
                  <a:t>Nk</a:t>
                </a:r>
                <a:r>
                  <a:rPr lang="en-US" altLang="zh-CN" sz="1400" kern="0" dirty="0">
                    <a:ea typeface="+mn-ea"/>
                  </a:rPr>
                  <a:t>=8&amp;i%</a:t>
                </a:r>
                <a:r>
                  <a:rPr lang="en-US" altLang="zh-CN" sz="1400" kern="0">
                    <a:ea typeface="+mn-ea"/>
                  </a:rPr>
                  <a:t>Nk=</a:t>
                </a:r>
                <a:r>
                  <a:rPr lang="en-US" altLang="zh-CN" sz="1400" kern="0" dirty="0">
                    <a:ea typeface="+mn-ea"/>
                  </a:rPr>
                  <a:t>4</a:t>
                </a:r>
                <a:endParaRPr lang="zh-CN" altLang="en-US" sz="1400" kern="0" dirty="0">
                  <a:ea typeface="+mn-ea"/>
                </a:endParaRPr>
              </a:p>
            </p:txBody>
          </p:sp>
          <p:sp>
            <p:nvSpPr>
              <p:cNvPr id="61" name="TextBox 5">
                <a:extLst>
                  <a:ext uri="{FF2B5EF4-FFF2-40B4-BE49-F238E27FC236}">
                    <a16:creationId xmlns:a16="http://schemas.microsoft.com/office/drawing/2014/main" id="{BF227919-E8E4-4740-9181-254C2BF75348}"/>
                  </a:ext>
                </a:extLst>
              </p:cNvPr>
              <p:cNvSpPr txBox="1"/>
              <p:nvPr/>
            </p:nvSpPr>
            <p:spPr>
              <a:xfrm>
                <a:off x="7350063" y="2957424"/>
                <a:ext cx="277211" cy="31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>
                    <a:solidFill>
                      <a:srgbClr val="220011"/>
                    </a:solidFill>
                    <a:ea typeface="+mn-ea"/>
                  </a:rPr>
                  <a:t>Y</a:t>
                </a:r>
                <a:endParaRPr lang="zh-CN" altLang="en-US" sz="1400" dirty="0">
                  <a:solidFill>
                    <a:srgbClr val="220011"/>
                  </a:solidFill>
                  <a:latin typeface="Comic Sans MS" pitchFamily="66" charset="0"/>
                  <a:ea typeface="+mn-ea"/>
                </a:endParaRPr>
              </a:p>
            </p:txBody>
          </p:sp>
          <p:sp>
            <p:nvSpPr>
              <p:cNvPr id="62" name="TextBox 5">
                <a:extLst>
                  <a:ext uri="{FF2B5EF4-FFF2-40B4-BE49-F238E27FC236}">
                    <a16:creationId xmlns:a16="http://schemas.microsoft.com/office/drawing/2014/main" id="{8CF77F24-A5A0-49B1-AE2C-DA6D0FF66D2B}"/>
                  </a:ext>
                </a:extLst>
              </p:cNvPr>
              <p:cNvSpPr txBox="1"/>
              <p:nvPr/>
            </p:nvSpPr>
            <p:spPr>
              <a:xfrm>
                <a:off x="10239878" y="2955862"/>
                <a:ext cx="277211" cy="31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>
                    <a:solidFill>
                      <a:srgbClr val="220011"/>
                    </a:solidFill>
                    <a:ea typeface="+mn-ea"/>
                  </a:rPr>
                  <a:t>N</a:t>
                </a:r>
                <a:endParaRPr lang="zh-CN" altLang="en-US" sz="1400" dirty="0">
                  <a:solidFill>
                    <a:srgbClr val="220011"/>
                  </a:solidFill>
                  <a:latin typeface="Comic Sans MS" pitchFamily="66" charset="0"/>
                  <a:ea typeface="+mn-ea"/>
                </a:endParaRPr>
              </a:p>
            </p:txBody>
          </p: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68BFCB7B-CA30-428B-89EE-4A3EE7CABA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69178" y="3224376"/>
                <a:ext cx="9371" cy="888751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EFDCABE1-6E5B-492E-AF10-8C7C3E2D26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73840" y="3224372"/>
                <a:ext cx="495337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35EDEFF-40F4-4DD3-9807-9808848DD931}"/>
                  </a:ext>
                </a:extLst>
              </p:cNvPr>
              <p:cNvSpPr/>
              <p:nvPr/>
            </p:nvSpPr>
            <p:spPr bwMode="auto">
              <a:xfrm>
                <a:off x="9550820" y="3442472"/>
                <a:ext cx="1800000" cy="504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ctr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 dirty="0">
                    <a:ea typeface="+mn-ea"/>
                  </a:rPr>
                  <a:t>w [</a:t>
                </a: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]=w [i-1]</a:t>
                </a:r>
              </a:p>
            </p:txBody>
          </p: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5EFCEC03-2488-487D-8A91-E631BB5C3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8205" y="3224372"/>
                <a:ext cx="495337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FB7A1D22-0335-4786-8FBF-BE4665FFBF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51742" y="3224374"/>
                <a:ext cx="0" cy="91064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26DEF30A-CF51-49ED-8FD6-2003E28941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28995" y="4135014"/>
                <a:ext cx="1749554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4E60893F-6563-43E1-BB6F-09D87CA0BC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7577" y="4135014"/>
                <a:ext cx="1771418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25F129C4-EF75-4D2E-BC2E-66ADEC9DEF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22498" y="3436682"/>
                <a:ext cx="6498" cy="677314"/>
              </a:xfrm>
              <a:prstGeom prst="straightConnector1">
                <a:avLst/>
              </a:prstGeom>
              <a:ln w="31750" cap="sq">
                <a:solidFill>
                  <a:srgbClr val="F5EBE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8B75160-2721-418E-9C36-833C5768AC76}"/>
                  </a:ext>
                </a:extLst>
              </p:cNvPr>
              <p:cNvSpPr/>
              <p:nvPr/>
            </p:nvSpPr>
            <p:spPr bwMode="auto">
              <a:xfrm>
                <a:off x="6736022" y="3460264"/>
                <a:ext cx="1800000" cy="504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 dirty="0">
                    <a:ea typeface="+mn-ea"/>
                  </a:rPr>
                  <a:t>w [</a:t>
                </a: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]=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 dirty="0" err="1">
                    <a:ea typeface="+mn-ea"/>
                  </a:rPr>
                  <a:t>SubWord</a:t>
                </a:r>
                <a:r>
                  <a:rPr lang="en-US" altLang="zh-CN" sz="1400" kern="0" dirty="0">
                    <a:ea typeface="+mn-ea"/>
                  </a:rPr>
                  <a:t>(w [i-1])</a:t>
                </a:r>
              </a:p>
            </p:txBody>
          </p:sp>
        </p:grpSp>
        <p:sp>
          <p:nvSpPr>
            <p:cNvPr id="88" name="TextBox 5">
              <a:extLst>
                <a:ext uri="{FF2B5EF4-FFF2-40B4-BE49-F238E27FC236}">
                  <a16:creationId xmlns:a16="http://schemas.microsoft.com/office/drawing/2014/main" id="{BDACEE32-CD9D-4B74-8128-901BBE11D67E}"/>
                </a:ext>
              </a:extLst>
            </p:cNvPr>
            <p:cNvSpPr txBox="1"/>
            <p:nvPr/>
          </p:nvSpPr>
          <p:spPr>
            <a:xfrm>
              <a:off x="8391743" y="2656955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60D9FCA-8DF7-45E4-B0C9-5965DB91D94B}"/>
              </a:ext>
            </a:extLst>
          </p:cNvPr>
          <p:cNvGrpSpPr/>
          <p:nvPr/>
        </p:nvGrpSpPr>
        <p:grpSpPr>
          <a:xfrm>
            <a:off x="7359874" y="1898338"/>
            <a:ext cx="3886472" cy="2385145"/>
            <a:chOff x="7359874" y="1898338"/>
            <a:chExt cx="3886472" cy="2385145"/>
          </a:xfrm>
        </p:grpSpPr>
        <p:sp>
          <p:nvSpPr>
            <p:cNvPr id="86" name="菱形 85">
              <a:extLst>
                <a:ext uri="{FF2B5EF4-FFF2-40B4-BE49-F238E27FC236}">
                  <a16:creationId xmlns:a16="http://schemas.microsoft.com/office/drawing/2014/main" id="{DC4F7F9A-2AD7-4B81-912E-2DD825CFE0AC}"/>
                </a:ext>
              </a:extLst>
            </p:cNvPr>
            <p:cNvSpPr/>
            <p:nvPr/>
          </p:nvSpPr>
          <p:spPr bwMode="auto">
            <a:xfrm>
              <a:off x="7359874" y="1989546"/>
              <a:ext cx="2540347" cy="371317"/>
            </a:xfrm>
            <a:prstGeom prst="diamond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i%Nk</a:t>
              </a:r>
              <a:r>
                <a:rPr lang="en-US" altLang="zh-CN" sz="1400" kern="0" dirty="0">
                  <a:ea typeface="+mn-ea"/>
                </a:rPr>
                <a:t>=0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87" name="TextBox 5">
              <a:extLst>
                <a:ext uri="{FF2B5EF4-FFF2-40B4-BE49-F238E27FC236}">
                  <a16:creationId xmlns:a16="http://schemas.microsoft.com/office/drawing/2014/main" id="{8482A10D-89B4-4CAB-A864-A0CDF92E7BE2}"/>
                </a:ext>
              </a:extLst>
            </p:cNvPr>
            <p:cNvSpPr txBox="1"/>
            <p:nvPr/>
          </p:nvSpPr>
          <p:spPr>
            <a:xfrm>
              <a:off x="10372145" y="1898338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Y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75E586DF-36A5-4F33-93A7-95AE60119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2562" y="2175467"/>
              <a:ext cx="1213881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CD7D9D6C-9D56-4DF9-8077-F562B0B707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0632" y="2175756"/>
              <a:ext cx="7947" cy="2107727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FDD66219-A62B-4705-A746-D41E18E0C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1466" y="4283483"/>
              <a:ext cx="2442701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B7920DD-1BA1-49D3-AEC3-2964D2CB0EE5}"/>
                </a:ext>
              </a:extLst>
            </p:cNvPr>
            <p:cNvSpPr/>
            <p:nvPr/>
          </p:nvSpPr>
          <p:spPr bwMode="auto">
            <a:xfrm>
              <a:off x="8934328" y="2384949"/>
              <a:ext cx="2312018" cy="709796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ea typeface="+mn-ea"/>
                </a:rPr>
                <a:t>w[</a:t>
              </a:r>
              <a:r>
                <a:rPr lang="en-US" altLang="zh-CN" sz="1400" kern="0" dirty="0" err="1">
                  <a:ea typeface="+mn-ea"/>
                </a:rPr>
                <a:t>i</a:t>
              </a:r>
              <a:r>
                <a:rPr lang="en-US" altLang="zh-CN" sz="1400" kern="0" dirty="0">
                  <a:ea typeface="+mn-ea"/>
                </a:rPr>
                <a:t>]=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SubWord</a:t>
              </a:r>
              <a:r>
                <a:rPr lang="en-US" altLang="zh-CN" sz="1400" kern="0" dirty="0">
                  <a:ea typeface="+mn-ea"/>
                </a:rPr>
                <a:t>(</a:t>
              </a:r>
              <a:r>
                <a:rPr lang="en-US" altLang="zh-CN" sz="1400" kern="0" dirty="0" err="1">
                  <a:ea typeface="+mn-ea"/>
                </a:rPr>
                <a:t>RotWord</a:t>
              </a:r>
              <a:r>
                <a:rPr lang="en-US" altLang="zh-CN" sz="1400" kern="0" dirty="0">
                  <a:ea typeface="+mn-ea"/>
                </a:rPr>
                <a:t>(w[i-1]))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ea typeface="+mn-ea"/>
                </a:rPr>
                <a:t>^</a:t>
              </a:r>
              <a:r>
                <a:rPr lang="en-US" altLang="zh-CN" sz="1400" kern="0" dirty="0" err="1">
                  <a:ea typeface="+mn-ea"/>
                </a:rPr>
                <a:t>Rcon</a:t>
              </a:r>
              <a:r>
                <a:rPr lang="en-US" altLang="zh-CN" sz="1400" kern="0" dirty="0">
                  <a:ea typeface="+mn-ea"/>
                </a:rPr>
                <a:t>[</a:t>
              </a:r>
              <a:r>
                <a:rPr lang="en-US" altLang="zh-CN" sz="1400" kern="0" dirty="0" err="1">
                  <a:ea typeface="+mn-ea"/>
                </a:rPr>
                <a:t>i</a:t>
              </a:r>
              <a:r>
                <a:rPr lang="en-US" altLang="zh-CN" sz="1400" kern="0" dirty="0">
                  <a:ea typeface="+mn-ea"/>
                </a:rPr>
                <a:t>/</a:t>
              </a:r>
              <a:r>
                <a:rPr lang="en-US" altLang="zh-CN" sz="1400" kern="0" dirty="0" err="1">
                  <a:ea typeface="+mn-ea"/>
                </a:rPr>
                <a:t>Nk</a:t>
              </a:r>
              <a:r>
                <a:rPr lang="en-US" altLang="zh-CN" sz="1400" kern="0" dirty="0">
                  <a:ea typeface="+mn-ea"/>
                </a:rPr>
                <a:t>]</a:t>
              </a:r>
              <a:endParaRPr lang="zh-CN" altLang="en-US" sz="1400" kern="0" dirty="0">
                <a:ea typeface="+mn-ea"/>
              </a:endParaRPr>
            </a:p>
          </p:txBody>
        </p:sp>
      </p:grpSp>
      <p:sp>
        <p:nvSpPr>
          <p:cNvPr id="3" name="动作按钮: 后退或前一项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6F82A20E-0A89-4E94-ADFB-D907F1287620}"/>
              </a:ext>
            </a:extLst>
          </p:cNvPr>
          <p:cNvSpPr/>
          <p:nvPr/>
        </p:nvSpPr>
        <p:spPr>
          <a:xfrm>
            <a:off x="11065267" y="5961581"/>
            <a:ext cx="549668" cy="51370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5094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 animBg="1"/>
      <p:bldP spid="53" grpId="0" animBg="1"/>
      <p:bldP spid="5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9EC5D50D-60A0-48B5-A53F-02DAFDADDAE8}"/>
              </a:ext>
            </a:extLst>
          </p:cNvPr>
          <p:cNvSpPr/>
          <p:nvPr/>
        </p:nvSpPr>
        <p:spPr>
          <a:xfrm>
            <a:off x="6554272" y="811393"/>
            <a:ext cx="3898445" cy="5452761"/>
          </a:xfrm>
          <a:prstGeom prst="rect">
            <a:avLst/>
          </a:prstGeom>
          <a:solidFill>
            <a:schemeClr val="accent1">
              <a:alpha val="10000"/>
            </a:schemeClr>
          </a:solidFill>
          <a:ln w="158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D1B09B-BD79-4164-8055-03FE3228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还有解密呢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89E900E-8D91-4CF8-8C4D-4ED573D1B904}"/>
              </a:ext>
            </a:extLst>
          </p:cNvPr>
          <p:cNvGrpSpPr/>
          <p:nvPr/>
        </p:nvGrpSpPr>
        <p:grpSpPr>
          <a:xfrm>
            <a:off x="10325560" y="4643400"/>
            <a:ext cx="1481833" cy="1481833"/>
            <a:chOff x="9922482" y="4737243"/>
            <a:chExt cx="1481833" cy="1481833"/>
          </a:xfrm>
        </p:grpSpPr>
        <p:pic>
          <p:nvPicPr>
            <p:cNvPr id="3076" name="Picture 4" descr="小黄人：哇，并没有 好期待呀~表情包">
              <a:hlinkClick r:id="rId2" action="ppaction://hlinksldjump"/>
              <a:extLst>
                <a:ext uri="{FF2B5EF4-FFF2-40B4-BE49-F238E27FC236}">
                  <a16:creationId xmlns:a16="http://schemas.microsoft.com/office/drawing/2014/main" id="{8214CD1F-6621-4EA4-814E-8D45A0DAE7E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2482" y="4737243"/>
              <a:ext cx="1481833" cy="148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6C4A6A3-BE95-41F0-81FE-71E3ECF101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24160" y="4851400"/>
              <a:ext cx="739140" cy="14732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矩形 98">
            <a:extLst>
              <a:ext uri="{FF2B5EF4-FFF2-40B4-BE49-F238E27FC236}">
                <a16:creationId xmlns:a16="http://schemas.microsoft.com/office/drawing/2014/main" id="{4F38295A-4EA1-4CD4-A577-19981169E229}"/>
              </a:ext>
            </a:extLst>
          </p:cNvPr>
          <p:cNvSpPr/>
          <p:nvPr/>
        </p:nvSpPr>
        <p:spPr bwMode="auto">
          <a:xfrm>
            <a:off x="1681562" y="1590236"/>
            <a:ext cx="1143008" cy="4572032"/>
          </a:xfrm>
          <a:prstGeom prst="rect">
            <a:avLst/>
          </a:prstGeom>
          <a:solidFill>
            <a:srgbClr val="003399">
              <a:alpha val="50000"/>
            </a:srgbClr>
          </a:soli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36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43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Times New Roman" charset="0"/>
              <a:ea typeface="+mn-ea"/>
            </a:endParaRPr>
          </a:p>
        </p:txBody>
      </p:sp>
      <p:sp>
        <p:nvSpPr>
          <p:cNvPr id="100" name="TextBox 4">
            <a:extLst>
              <a:ext uri="{FF2B5EF4-FFF2-40B4-BE49-F238E27FC236}">
                <a16:creationId xmlns:a16="http://schemas.microsoft.com/office/drawing/2014/main" id="{E7A11044-7204-42B2-B455-87140530878C}"/>
              </a:ext>
            </a:extLst>
          </p:cNvPr>
          <p:cNvSpPr txBox="1"/>
          <p:nvPr/>
        </p:nvSpPr>
        <p:spPr>
          <a:xfrm>
            <a:off x="1523601" y="947294"/>
            <a:ext cx="14589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Master key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01" name="TextBox 5">
            <a:extLst>
              <a:ext uri="{FF2B5EF4-FFF2-40B4-BE49-F238E27FC236}">
                <a16:creationId xmlns:a16="http://schemas.microsoft.com/office/drawing/2014/main" id="{80295467-6DC3-4656-851E-314111984B79}"/>
              </a:ext>
            </a:extLst>
          </p:cNvPr>
          <p:cNvSpPr txBox="1"/>
          <p:nvPr/>
        </p:nvSpPr>
        <p:spPr>
          <a:xfrm>
            <a:off x="1285687" y="3956443"/>
            <a:ext cx="1538883" cy="276999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Key Expansion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01C5472-CA7C-432A-98B3-1A5BAE704F94}"/>
              </a:ext>
            </a:extLst>
          </p:cNvPr>
          <p:cNvSpPr/>
          <p:nvPr/>
        </p:nvSpPr>
        <p:spPr bwMode="auto">
          <a:xfrm>
            <a:off x="3253198" y="1590236"/>
            <a:ext cx="1428760" cy="28575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AddRoundKey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103" name="组合 19">
            <a:extLst>
              <a:ext uri="{FF2B5EF4-FFF2-40B4-BE49-F238E27FC236}">
                <a16:creationId xmlns:a16="http://schemas.microsoft.com/office/drawing/2014/main" id="{E0E3AA73-33E8-4B5E-A842-A27B719D61C6}"/>
              </a:ext>
            </a:extLst>
          </p:cNvPr>
          <p:cNvGrpSpPr/>
          <p:nvPr/>
        </p:nvGrpSpPr>
        <p:grpSpPr>
          <a:xfrm>
            <a:off x="3038884" y="1947426"/>
            <a:ext cx="1857388" cy="1214446"/>
            <a:chOff x="2214546" y="2928935"/>
            <a:chExt cx="1857388" cy="1500198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2DDDBC1-EA72-4023-A977-81172ED262FC}"/>
                </a:ext>
              </a:extLst>
            </p:cNvPr>
            <p:cNvSpPr/>
            <p:nvPr/>
          </p:nvSpPr>
          <p:spPr bwMode="auto">
            <a:xfrm>
              <a:off x="2214546" y="2928935"/>
              <a:ext cx="1857388" cy="1500198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31E6B702-BF3E-471C-956F-56CCB76C8009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74A9D58-5942-4974-BBD1-C5DE5B642952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74C35E2-FB6B-4D71-A1DB-70049FEC12CB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89BFDB25-3C4E-439B-9025-47D708DD936D}"/>
                </a:ext>
              </a:extLst>
            </p:cNvPr>
            <p:cNvSpPr/>
            <p:nvPr/>
          </p:nvSpPr>
          <p:spPr bwMode="auto">
            <a:xfrm>
              <a:off x="2357422" y="407194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09" name="组合 20">
            <a:extLst>
              <a:ext uri="{FF2B5EF4-FFF2-40B4-BE49-F238E27FC236}">
                <a16:creationId xmlns:a16="http://schemas.microsoft.com/office/drawing/2014/main" id="{C28D15EA-8E78-4643-854E-9E907BEAEF02}"/>
              </a:ext>
            </a:extLst>
          </p:cNvPr>
          <p:cNvGrpSpPr/>
          <p:nvPr/>
        </p:nvGrpSpPr>
        <p:grpSpPr>
          <a:xfrm>
            <a:off x="3038884" y="3733376"/>
            <a:ext cx="1857388" cy="1214446"/>
            <a:chOff x="2214546" y="2928934"/>
            <a:chExt cx="1857388" cy="150019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BAA26CA0-2839-4CC9-A7E9-4AD4D8A59717}"/>
                </a:ext>
              </a:extLst>
            </p:cNvPr>
            <p:cNvSpPr/>
            <p:nvPr/>
          </p:nvSpPr>
          <p:spPr bwMode="auto">
            <a:xfrm>
              <a:off x="2214546" y="2928934"/>
              <a:ext cx="1857388" cy="1500198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Round9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8BADC95A-C8F0-4D75-AC74-F2046DEEDA1A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79B932B-42B1-4B9D-8FC5-A0D1DCF9CA25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325C4F7E-91B4-4114-83F8-92ED9033812D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7CD27BE0-7AB9-4739-8585-465B5A6F51C4}"/>
                </a:ext>
              </a:extLst>
            </p:cNvPr>
            <p:cNvSpPr/>
            <p:nvPr/>
          </p:nvSpPr>
          <p:spPr bwMode="auto">
            <a:xfrm>
              <a:off x="2357422" y="407194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15" name="组合 26">
            <a:extLst>
              <a:ext uri="{FF2B5EF4-FFF2-40B4-BE49-F238E27FC236}">
                <a16:creationId xmlns:a16="http://schemas.microsoft.com/office/drawing/2014/main" id="{93F18587-A4D4-4B0A-9DD8-DDEE158A539D}"/>
              </a:ext>
            </a:extLst>
          </p:cNvPr>
          <p:cNvGrpSpPr/>
          <p:nvPr/>
        </p:nvGrpSpPr>
        <p:grpSpPr>
          <a:xfrm>
            <a:off x="3038884" y="5090698"/>
            <a:ext cx="1857388" cy="1143008"/>
            <a:chOff x="2214546" y="2928934"/>
            <a:chExt cx="1857388" cy="1214446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53CB3A82-F168-4B76-B8A1-3563F923473E}"/>
                </a:ext>
              </a:extLst>
            </p:cNvPr>
            <p:cNvSpPr/>
            <p:nvPr/>
          </p:nvSpPr>
          <p:spPr bwMode="auto">
            <a:xfrm>
              <a:off x="2214546" y="2928934"/>
              <a:ext cx="1857388" cy="121444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44BA60EC-2091-407B-B1A5-D005B2E61F56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F7F594-FB1E-4C36-8F51-2ECFE045F66B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975842FF-BCE7-4D38-AEB4-19293F2EE3E0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7EFB11DC-3415-46FD-9058-352E385302F9}"/>
              </a:ext>
            </a:extLst>
          </p:cNvPr>
          <p:cNvCxnSpPr>
            <a:cxnSpLocks/>
            <a:stCxn id="100" idx="2"/>
            <a:endCxn id="99" idx="0"/>
          </p:cNvCxnSpPr>
          <p:nvPr/>
        </p:nvCxnSpPr>
        <p:spPr bwMode="auto">
          <a:xfrm>
            <a:off x="2253066" y="1224293"/>
            <a:ext cx="0" cy="365943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21" name="TextBox 36">
            <a:extLst>
              <a:ext uri="{FF2B5EF4-FFF2-40B4-BE49-F238E27FC236}">
                <a16:creationId xmlns:a16="http://schemas.microsoft.com/office/drawing/2014/main" id="{880CB274-DEA5-4361-B7E1-A51A1BD0C0B1}"/>
              </a:ext>
            </a:extLst>
          </p:cNvPr>
          <p:cNvSpPr txBox="1"/>
          <p:nvPr/>
        </p:nvSpPr>
        <p:spPr>
          <a:xfrm>
            <a:off x="3396074" y="947294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Plaintext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94224AEE-D85D-43B3-9382-33FC8DF20B9E}"/>
              </a:ext>
            </a:extLst>
          </p:cNvPr>
          <p:cNvCxnSpPr>
            <a:stCxn id="121" idx="2"/>
            <a:endCxn id="102" idx="0"/>
          </p:cNvCxnSpPr>
          <p:nvPr/>
        </p:nvCxnSpPr>
        <p:spPr bwMode="auto">
          <a:xfrm rot="5400000">
            <a:off x="3784607" y="1407264"/>
            <a:ext cx="365943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F31BE7D7-B62B-4291-B117-1294E4C9DA5B}"/>
              </a:ext>
            </a:extLst>
          </p:cNvPr>
          <p:cNvCxnSpPr>
            <a:endCxn id="102" idx="1"/>
          </p:cNvCxnSpPr>
          <p:nvPr/>
        </p:nvCxnSpPr>
        <p:spPr bwMode="auto">
          <a:xfrm flipV="1">
            <a:off x="2610256" y="1733112"/>
            <a:ext cx="642942" cy="7143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4E3EA3E0-90CF-4BF0-AFDA-EC32A7F29A65}"/>
              </a:ext>
            </a:extLst>
          </p:cNvPr>
          <p:cNvCxnSpPr>
            <a:endCxn id="108" idx="1"/>
          </p:cNvCxnSpPr>
          <p:nvPr/>
        </p:nvCxnSpPr>
        <p:spPr bwMode="auto">
          <a:xfrm flipV="1">
            <a:off x="2610256" y="2988379"/>
            <a:ext cx="571504" cy="30617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DB9F502C-E662-4AF2-8A72-E7C363436B35}"/>
              </a:ext>
            </a:extLst>
          </p:cNvPr>
          <p:cNvCxnSpPr>
            <a:endCxn id="114" idx="1"/>
          </p:cNvCxnSpPr>
          <p:nvPr/>
        </p:nvCxnSpPr>
        <p:spPr bwMode="auto">
          <a:xfrm flipV="1">
            <a:off x="2681694" y="4774330"/>
            <a:ext cx="500066" cy="30616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A6EFC3CC-6B52-441F-8274-7D0BAD134EBA}"/>
              </a:ext>
            </a:extLst>
          </p:cNvPr>
          <p:cNvCxnSpPr>
            <a:endCxn id="119" idx="1"/>
          </p:cNvCxnSpPr>
          <p:nvPr/>
        </p:nvCxnSpPr>
        <p:spPr bwMode="auto">
          <a:xfrm>
            <a:off x="2681694" y="5947954"/>
            <a:ext cx="500066" cy="1680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20BC4A49-11E7-453C-86FE-C448231396F3}"/>
              </a:ext>
            </a:extLst>
          </p:cNvPr>
          <p:cNvSpPr/>
          <p:nvPr/>
        </p:nvSpPr>
        <p:spPr bwMode="auto">
          <a:xfrm>
            <a:off x="3681826" y="3304748"/>
            <a:ext cx="357190" cy="357190"/>
          </a:xfrm>
          <a:prstGeom prst="rect">
            <a:avLst/>
          </a:prstGeom>
          <a:noFill/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2400" dirty="0">
                <a:solidFill>
                  <a:srgbClr val="220011"/>
                </a:solidFill>
                <a:latin typeface="Times New Roman" charset="0"/>
                <a:ea typeface="+mn-ea"/>
              </a:rPr>
              <a:t>…</a:t>
            </a:r>
            <a:endParaRPr lang="zh-CN" altLang="en-US" sz="2400" dirty="0">
              <a:solidFill>
                <a:srgbClr val="220011"/>
              </a:solidFill>
              <a:latin typeface="Times New Roman" charset="0"/>
              <a:ea typeface="+mn-ea"/>
            </a:endParaRPr>
          </a:p>
        </p:txBody>
      </p:sp>
      <p:cxnSp>
        <p:nvCxnSpPr>
          <p:cNvPr id="128" name="肘形连接符 76">
            <a:extLst>
              <a:ext uri="{FF2B5EF4-FFF2-40B4-BE49-F238E27FC236}">
                <a16:creationId xmlns:a16="http://schemas.microsoft.com/office/drawing/2014/main" id="{9ABAA5C1-310A-4459-9506-4F4D781D52E3}"/>
              </a:ext>
            </a:extLst>
          </p:cNvPr>
          <p:cNvCxnSpPr>
            <a:stCxn id="116" idx="2"/>
            <a:endCxn id="143" idx="2"/>
          </p:cNvCxnSpPr>
          <p:nvPr/>
        </p:nvCxnSpPr>
        <p:spPr bwMode="auto">
          <a:xfrm rot="5400000" flipH="1" flipV="1">
            <a:off x="5860685" y="4269161"/>
            <a:ext cx="71438" cy="3857652"/>
          </a:xfrm>
          <a:prstGeom prst="bentConnector3">
            <a:avLst>
              <a:gd name="adj1" fmla="val -319998"/>
            </a:avLst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29" name="TextBox 92">
            <a:extLst>
              <a:ext uri="{FF2B5EF4-FFF2-40B4-BE49-F238E27FC236}">
                <a16:creationId xmlns:a16="http://schemas.microsoft.com/office/drawing/2014/main" id="{8FF3D02E-F809-431C-8038-9890D2BB178B}"/>
              </a:ext>
            </a:extLst>
          </p:cNvPr>
          <p:cNvSpPr txBox="1"/>
          <p:nvPr/>
        </p:nvSpPr>
        <p:spPr>
          <a:xfrm>
            <a:off x="5307300" y="6125233"/>
            <a:ext cx="11782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Ciphertext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5E15D5D6-2F6D-4944-855D-283A629CABF0}"/>
              </a:ext>
            </a:extLst>
          </p:cNvPr>
          <p:cNvCxnSpPr/>
          <p:nvPr/>
        </p:nvCxnSpPr>
        <p:spPr bwMode="auto">
          <a:xfrm>
            <a:off x="5110586" y="1733112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1D68F0D1-0D67-4167-8F86-5B4A2B8128F2}"/>
              </a:ext>
            </a:extLst>
          </p:cNvPr>
          <p:cNvCxnSpPr/>
          <p:nvPr/>
        </p:nvCxnSpPr>
        <p:spPr bwMode="auto">
          <a:xfrm>
            <a:off x="5110586" y="2233178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98E24312-FD74-49D9-8E57-B12D2B73C91A}"/>
              </a:ext>
            </a:extLst>
          </p:cNvPr>
          <p:cNvCxnSpPr/>
          <p:nvPr/>
        </p:nvCxnSpPr>
        <p:spPr bwMode="auto">
          <a:xfrm>
            <a:off x="5110586" y="2874532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D81BB9DD-A989-43D7-8DBB-FE7CFEF71676}"/>
              </a:ext>
            </a:extLst>
          </p:cNvPr>
          <p:cNvCxnSpPr/>
          <p:nvPr/>
        </p:nvCxnSpPr>
        <p:spPr bwMode="auto">
          <a:xfrm>
            <a:off x="5110586" y="4589044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39A706F6-6005-4A48-86A9-3B433EEC9D49}"/>
              </a:ext>
            </a:extLst>
          </p:cNvPr>
          <p:cNvCxnSpPr/>
          <p:nvPr/>
        </p:nvCxnSpPr>
        <p:spPr bwMode="auto">
          <a:xfrm>
            <a:off x="5110586" y="5376450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337A3B26-3E85-40E2-8577-3FF6C062EB6F}"/>
              </a:ext>
            </a:extLst>
          </p:cNvPr>
          <p:cNvCxnSpPr/>
          <p:nvPr/>
        </p:nvCxnSpPr>
        <p:spPr bwMode="auto">
          <a:xfrm>
            <a:off x="5110586" y="5947954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sp>
        <p:nvSpPr>
          <p:cNvPr id="136" name="TextBox 104">
            <a:extLst>
              <a:ext uri="{FF2B5EF4-FFF2-40B4-BE49-F238E27FC236}">
                <a16:creationId xmlns:a16="http://schemas.microsoft.com/office/drawing/2014/main" id="{6C8EF0B2-DF7A-4A07-A5CE-5880F742491E}"/>
              </a:ext>
            </a:extLst>
          </p:cNvPr>
          <p:cNvSpPr txBox="1"/>
          <p:nvPr/>
        </p:nvSpPr>
        <p:spPr>
          <a:xfrm>
            <a:off x="5182024" y="1233046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Inverses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grpSp>
        <p:nvGrpSpPr>
          <p:cNvPr id="137" name="组合 59">
            <a:extLst>
              <a:ext uri="{FF2B5EF4-FFF2-40B4-BE49-F238E27FC236}">
                <a16:creationId xmlns:a16="http://schemas.microsoft.com/office/drawing/2014/main" id="{D03EFA1D-E2D0-4803-8EDB-84410CA5CC4A}"/>
              </a:ext>
            </a:extLst>
          </p:cNvPr>
          <p:cNvGrpSpPr/>
          <p:nvPr/>
        </p:nvGrpSpPr>
        <p:grpSpPr>
          <a:xfrm>
            <a:off x="6753660" y="4233443"/>
            <a:ext cx="1857388" cy="1500198"/>
            <a:chOff x="5000628" y="2296709"/>
            <a:chExt cx="1857388" cy="1275169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119DD17-3979-4309-A7F5-0032960E95B5}"/>
                </a:ext>
              </a:extLst>
            </p:cNvPr>
            <p:cNvSpPr/>
            <p:nvPr/>
          </p:nvSpPr>
          <p:spPr bwMode="auto">
            <a:xfrm>
              <a:off x="5000628" y="2296709"/>
              <a:ext cx="1857388" cy="1275169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5128BB31-6108-4F5A-A308-E6B70F23F559}"/>
                </a:ext>
              </a:extLst>
            </p:cNvPr>
            <p:cNvSpPr/>
            <p:nvPr/>
          </p:nvSpPr>
          <p:spPr bwMode="auto">
            <a:xfrm>
              <a:off x="5357818" y="3268265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8F11C5CC-0CCC-43BF-8A79-8492EE54BB2B}"/>
                </a:ext>
              </a:extLst>
            </p:cNvPr>
            <p:cNvSpPr/>
            <p:nvPr/>
          </p:nvSpPr>
          <p:spPr bwMode="auto">
            <a:xfrm>
              <a:off x="5357818" y="2961647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3C3F3F2F-F6A7-4739-8708-5B36B6E92D71}"/>
                </a:ext>
              </a:extLst>
            </p:cNvPr>
            <p:cNvSpPr/>
            <p:nvPr/>
          </p:nvSpPr>
          <p:spPr bwMode="auto">
            <a:xfrm>
              <a:off x="5357818" y="2661043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30DA2C03-598A-4803-A5EB-7CE319BC7F26}"/>
                </a:ext>
              </a:extLst>
            </p:cNvPr>
            <p:cNvSpPr/>
            <p:nvPr/>
          </p:nvSpPr>
          <p:spPr bwMode="auto">
            <a:xfrm>
              <a:off x="5357818" y="2371889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sp>
        <p:nvSpPr>
          <p:cNvPr id="143" name="矩形 142">
            <a:extLst>
              <a:ext uri="{FF2B5EF4-FFF2-40B4-BE49-F238E27FC236}">
                <a16:creationId xmlns:a16="http://schemas.microsoft.com/office/drawing/2014/main" id="{69AA56E3-8E08-47DE-BBC2-51482C9F4EA1}"/>
              </a:ext>
            </a:extLst>
          </p:cNvPr>
          <p:cNvSpPr/>
          <p:nvPr/>
        </p:nvSpPr>
        <p:spPr bwMode="auto">
          <a:xfrm>
            <a:off x="7110850" y="5876516"/>
            <a:ext cx="1428760" cy="28575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AddRoundKey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144" name="组合 61">
            <a:extLst>
              <a:ext uri="{FF2B5EF4-FFF2-40B4-BE49-F238E27FC236}">
                <a16:creationId xmlns:a16="http://schemas.microsoft.com/office/drawing/2014/main" id="{AF6DEEB5-B4B8-4031-B589-90A9F012E766}"/>
              </a:ext>
            </a:extLst>
          </p:cNvPr>
          <p:cNvGrpSpPr/>
          <p:nvPr/>
        </p:nvGrpSpPr>
        <p:grpSpPr>
          <a:xfrm>
            <a:off x="6753660" y="2590368"/>
            <a:ext cx="1857388" cy="1214446"/>
            <a:chOff x="5000628" y="2357430"/>
            <a:chExt cx="1857388" cy="1214446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7C9DADA7-1001-47AF-800C-9CB0E2F1F879}"/>
                </a:ext>
              </a:extLst>
            </p:cNvPr>
            <p:cNvSpPr/>
            <p:nvPr/>
          </p:nvSpPr>
          <p:spPr bwMode="auto">
            <a:xfrm>
              <a:off x="5000628" y="2357430"/>
              <a:ext cx="1857388" cy="121444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Round9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ED6A762-570A-442B-BB71-711F0F833188}"/>
                </a:ext>
              </a:extLst>
            </p:cNvPr>
            <p:cNvSpPr/>
            <p:nvPr/>
          </p:nvSpPr>
          <p:spPr bwMode="auto">
            <a:xfrm>
              <a:off x="5357818" y="3274218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C7B881DF-F9BD-4DD9-9D26-95C4E0771DCB}"/>
                </a:ext>
              </a:extLst>
            </p:cNvPr>
            <p:cNvSpPr/>
            <p:nvPr/>
          </p:nvSpPr>
          <p:spPr bwMode="auto">
            <a:xfrm>
              <a:off x="5357818" y="2993568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56325FC4-08D9-475D-BFB9-53807A4471C0}"/>
                </a:ext>
              </a:extLst>
            </p:cNvPr>
            <p:cNvSpPr/>
            <p:nvPr/>
          </p:nvSpPr>
          <p:spPr bwMode="auto">
            <a:xfrm>
              <a:off x="5357818" y="2690807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D71147F5-A855-4A84-B5CC-C1315A51D83C}"/>
                </a:ext>
              </a:extLst>
            </p:cNvPr>
            <p:cNvSpPr/>
            <p:nvPr/>
          </p:nvSpPr>
          <p:spPr bwMode="auto">
            <a:xfrm>
              <a:off x="5357818" y="2413928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50" name="组合 67">
            <a:extLst>
              <a:ext uri="{FF2B5EF4-FFF2-40B4-BE49-F238E27FC236}">
                <a16:creationId xmlns:a16="http://schemas.microsoft.com/office/drawing/2014/main" id="{91CE805A-4C99-46A1-95BC-663FB0B8E93B}"/>
              </a:ext>
            </a:extLst>
          </p:cNvPr>
          <p:cNvGrpSpPr/>
          <p:nvPr/>
        </p:nvGrpSpPr>
        <p:grpSpPr>
          <a:xfrm>
            <a:off x="6753660" y="1590236"/>
            <a:ext cx="1857388" cy="928694"/>
            <a:chOff x="5000628" y="2643182"/>
            <a:chExt cx="1857388" cy="928694"/>
          </a:xfrm>
        </p:grpSpPr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430897B6-C9DD-4815-93CC-B72299A6E4F5}"/>
                </a:ext>
              </a:extLst>
            </p:cNvPr>
            <p:cNvSpPr/>
            <p:nvPr/>
          </p:nvSpPr>
          <p:spPr bwMode="auto">
            <a:xfrm>
              <a:off x="5000628" y="2643182"/>
              <a:ext cx="1857388" cy="928694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B6518C2D-0B38-4D3D-8E58-7D652A432EBC}"/>
                </a:ext>
              </a:extLst>
            </p:cNvPr>
            <p:cNvSpPr/>
            <p:nvPr/>
          </p:nvSpPr>
          <p:spPr bwMode="auto">
            <a:xfrm>
              <a:off x="5357818" y="3286124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A5D453AA-DD0E-4183-BE98-795A5A4439A0}"/>
                </a:ext>
              </a:extLst>
            </p:cNvPr>
            <p:cNvSpPr/>
            <p:nvPr/>
          </p:nvSpPr>
          <p:spPr bwMode="auto">
            <a:xfrm>
              <a:off x="5357818" y="2993570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C7B10A9F-054F-4A94-A04F-1F9BF05E46CE}"/>
                </a:ext>
              </a:extLst>
            </p:cNvPr>
            <p:cNvSpPr/>
            <p:nvPr/>
          </p:nvSpPr>
          <p:spPr bwMode="auto">
            <a:xfrm>
              <a:off x="5357818" y="2714620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sp>
        <p:nvSpPr>
          <p:cNvPr id="155" name="矩形 154">
            <a:extLst>
              <a:ext uri="{FF2B5EF4-FFF2-40B4-BE49-F238E27FC236}">
                <a16:creationId xmlns:a16="http://schemas.microsoft.com/office/drawing/2014/main" id="{345B530B-55A1-43B9-9AC0-C53DF2893304}"/>
              </a:ext>
            </a:extLst>
          </p:cNvPr>
          <p:cNvSpPr/>
          <p:nvPr/>
        </p:nvSpPr>
        <p:spPr bwMode="auto">
          <a:xfrm>
            <a:off x="8896800" y="1590236"/>
            <a:ext cx="1143008" cy="4572032"/>
          </a:xfrm>
          <a:prstGeom prst="rect">
            <a:avLst/>
          </a:prstGeom>
          <a:solidFill>
            <a:srgbClr val="003399">
              <a:alpha val="50000"/>
            </a:srgbClr>
          </a:soli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36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43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Times New Roman" charset="0"/>
              <a:ea typeface="+mn-ea"/>
            </a:endParaRPr>
          </a:p>
        </p:txBody>
      </p: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15AFD9D0-C2AF-432B-9731-E1B2A1F9E93F}"/>
              </a:ext>
            </a:extLst>
          </p:cNvPr>
          <p:cNvCxnSpPr>
            <a:endCxn id="154" idx="3"/>
          </p:cNvCxnSpPr>
          <p:nvPr/>
        </p:nvCxnSpPr>
        <p:spPr bwMode="auto">
          <a:xfrm rot="10800000">
            <a:off x="8539610" y="1777336"/>
            <a:ext cx="500066" cy="2721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2D5C5E8A-02BF-4461-8EEA-A1E2B021C5B9}"/>
              </a:ext>
            </a:extLst>
          </p:cNvPr>
          <p:cNvCxnSpPr>
            <a:stCxn id="151" idx="0"/>
            <a:endCxn id="161" idx="2"/>
          </p:cNvCxnSpPr>
          <p:nvPr/>
        </p:nvCxnSpPr>
        <p:spPr bwMode="auto">
          <a:xfrm rot="5400000" flipH="1" flipV="1">
            <a:off x="7499383" y="1407265"/>
            <a:ext cx="365943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CA0661FC-AAED-4EC6-8464-A48DEB0AE167}"/>
              </a:ext>
            </a:extLst>
          </p:cNvPr>
          <p:cNvCxnSpPr>
            <a:cxnSpLocks/>
            <a:endCxn id="148" idx="3"/>
          </p:cNvCxnSpPr>
          <p:nvPr/>
        </p:nvCxnSpPr>
        <p:spPr bwMode="auto">
          <a:xfrm flipH="1">
            <a:off x="8539610" y="3018996"/>
            <a:ext cx="428628" cy="20411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86A03F53-3B44-4C4C-BD5E-DBCC079D5A77}"/>
              </a:ext>
            </a:extLst>
          </p:cNvPr>
          <p:cNvCxnSpPr>
            <a:cxnSpLocks/>
            <a:endCxn id="141" idx="3"/>
          </p:cNvCxnSpPr>
          <p:nvPr/>
        </p:nvCxnSpPr>
        <p:spPr bwMode="auto">
          <a:xfrm flipH="1">
            <a:off x="8539610" y="4798144"/>
            <a:ext cx="428628" cy="0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A61B768B-6F18-41A3-80C4-BE04BC010425}"/>
              </a:ext>
            </a:extLst>
          </p:cNvPr>
          <p:cNvCxnSpPr>
            <a:endCxn id="143" idx="3"/>
          </p:cNvCxnSpPr>
          <p:nvPr/>
        </p:nvCxnSpPr>
        <p:spPr bwMode="auto">
          <a:xfrm rot="10800000">
            <a:off x="8539610" y="6019392"/>
            <a:ext cx="500066" cy="2721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1" name="TextBox 90">
            <a:extLst>
              <a:ext uri="{FF2B5EF4-FFF2-40B4-BE49-F238E27FC236}">
                <a16:creationId xmlns:a16="http://schemas.microsoft.com/office/drawing/2014/main" id="{114433BF-3A27-4F0C-9E39-F52160A96C02}"/>
              </a:ext>
            </a:extLst>
          </p:cNvPr>
          <p:cNvSpPr txBox="1"/>
          <p:nvPr/>
        </p:nvSpPr>
        <p:spPr>
          <a:xfrm>
            <a:off x="7110850" y="947294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Plaintext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sp>
        <p:nvSpPr>
          <p:cNvPr id="162" name="TextBox 112">
            <a:extLst>
              <a:ext uri="{FF2B5EF4-FFF2-40B4-BE49-F238E27FC236}">
                <a16:creationId xmlns:a16="http://schemas.microsoft.com/office/drawing/2014/main" id="{1E88B135-E0B5-40A0-84D3-869CC636B664}"/>
              </a:ext>
            </a:extLst>
          </p:cNvPr>
          <p:cNvSpPr txBox="1"/>
          <p:nvPr/>
        </p:nvSpPr>
        <p:spPr>
          <a:xfrm>
            <a:off x="8787343" y="947294"/>
            <a:ext cx="13619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Master key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B1E890FA-EA34-47C3-BFBD-DE93588E56BE}"/>
              </a:ext>
            </a:extLst>
          </p:cNvPr>
          <p:cNvCxnSpPr>
            <a:cxnSpLocks/>
            <a:stCxn id="162" idx="2"/>
            <a:endCxn id="155" idx="0"/>
          </p:cNvCxnSpPr>
          <p:nvPr/>
        </p:nvCxnSpPr>
        <p:spPr bwMode="auto">
          <a:xfrm>
            <a:off x="9468304" y="1224293"/>
            <a:ext cx="0" cy="365943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4" name="TextBox 116">
            <a:extLst>
              <a:ext uri="{FF2B5EF4-FFF2-40B4-BE49-F238E27FC236}">
                <a16:creationId xmlns:a16="http://schemas.microsoft.com/office/drawing/2014/main" id="{76263DB5-B4E8-4C4B-97F5-E9B78ACB77E5}"/>
              </a:ext>
            </a:extLst>
          </p:cNvPr>
          <p:cNvSpPr txBox="1"/>
          <p:nvPr/>
        </p:nvSpPr>
        <p:spPr>
          <a:xfrm>
            <a:off x="10039808" y="4170757"/>
            <a:ext cx="1538883" cy="276999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Key Expansion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4534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842E5E-BA35-4F4C-BAB3-929E3FA6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66" y="3686074"/>
            <a:ext cx="4513613" cy="23347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0195DED-28C6-42A7-B40B-4F11BF514C49}"/>
              </a:ext>
            </a:extLst>
          </p:cNvPr>
          <p:cNvSpPr/>
          <p:nvPr/>
        </p:nvSpPr>
        <p:spPr>
          <a:xfrm>
            <a:off x="7076909" y="1883786"/>
            <a:ext cx="3495665" cy="4362902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A0A1FF-C35C-4606-88E2-975EC6F2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zh-CN" altLang="en-US" dirty="0"/>
              <a:t>盒逆置换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9A0A77-49BC-4E4E-8445-7BF6D3A67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81" y="1588143"/>
            <a:ext cx="3772313" cy="1763527"/>
          </a:xfrm>
          <a:prstGeom prst="rect">
            <a:avLst/>
          </a:prstGeom>
        </p:spPr>
      </p:pic>
      <p:sp>
        <p:nvSpPr>
          <p:cNvPr id="6" name="矩形: 圆角 46">
            <a:extLst>
              <a:ext uri="{FF2B5EF4-FFF2-40B4-BE49-F238E27FC236}">
                <a16:creationId xmlns:a16="http://schemas.microsoft.com/office/drawing/2014/main" id="{AD9FDCEA-ED89-46DF-9951-89729969786A}"/>
              </a:ext>
            </a:extLst>
          </p:cNvPr>
          <p:cNvSpPr/>
          <p:nvPr/>
        </p:nvSpPr>
        <p:spPr>
          <a:xfrm>
            <a:off x="1518284" y="1044389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+mj-ea"/>
                <a:ea typeface="+mj-ea"/>
              </a:rPr>
              <a:t>From FIPS 197: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9" name="right-arrow_339913">
            <a:extLst>
              <a:ext uri="{FF2B5EF4-FFF2-40B4-BE49-F238E27FC236}">
                <a16:creationId xmlns:a16="http://schemas.microsoft.com/office/drawing/2014/main" id="{3A372148-B99D-4881-8230-E880542FD0D4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559795" y="2962160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0ECD6F-8AD3-4838-AFDD-8B32EF0C588D}"/>
              </a:ext>
            </a:extLst>
          </p:cNvPr>
          <p:cNvSpPr/>
          <p:nvPr/>
        </p:nvSpPr>
        <p:spPr>
          <a:xfrm>
            <a:off x="234266" y="914400"/>
            <a:ext cx="5302314" cy="5332288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C203CA-F24E-4E63-9A8D-76B2540A9BE7}"/>
              </a:ext>
            </a:extLst>
          </p:cNvPr>
          <p:cNvSpPr txBox="1"/>
          <p:nvPr/>
        </p:nvSpPr>
        <p:spPr>
          <a:xfrm>
            <a:off x="-563137" y="729198"/>
            <a:ext cx="1589394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3800" spc="300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2AE6A19-7D4F-4E6B-BAE7-C73A0465E852}"/>
              </a:ext>
            </a:extLst>
          </p:cNvPr>
          <p:cNvSpPr/>
          <p:nvPr/>
        </p:nvSpPr>
        <p:spPr bwMode="auto">
          <a:xfrm>
            <a:off x="7673512" y="2077469"/>
            <a:ext cx="2445696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InvSubBytes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276FB64-7721-4F2B-A82C-E97AE2532C09}"/>
              </a:ext>
            </a:extLst>
          </p:cNvPr>
          <p:cNvCxnSpPr>
            <a:cxnSpLocks/>
            <a:stCxn id="14" idx="2"/>
            <a:endCxn id="39" idx="0"/>
          </p:cNvCxnSpPr>
          <p:nvPr/>
        </p:nvCxnSpPr>
        <p:spPr>
          <a:xfrm flipH="1">
            <a:off x="8870250" y="2329469"/>
            <a:ext cx="26110" cy="33807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D68260FA-B961-47AC-9D57-70513875C178}"/>
              </a:ext>
            </a:extLst>
          </p:cNvPr>
          <p:cNvSpPr/>
          <p:nvPr/>
        </p:nvSpPr>
        <p:spPr bwMode="auto">
          <a:xfrm>
            <a:off x="7633713" y="2428163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</a:t>
            </a:r>
            <a:r>
              <a:rPr lang="en-US" altLang="zh-CN" sz="1400" kern="0" dirty="0">
                <a:ea typeface="+mn-ea"/>
              </a:rPr>
              <a:t>state[]</a:t>
            </a:r>
            <a:r>
              <a:rPr lang="zh-CN" altLang="en-US" sz="1400" kern="0" dirty="0">
                <a:ea typeface="+mn-ea"/>
              </a:rPr>
              <a:t>、</a:t>
            </a:r>
            <a:r>
              <a:rPr lang="en-US" altLang="zh-CN" sz="1400" kern="0" dirty="0">
                <a:ea typeface="+mn-ea"/>
              </a:rPr>
              <a:t>Nb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49A8ADE-302E-41F3-882F-E28A3EB57A02}"/>
              </a:ext>
            </a:extLst>
          </p:cNvPr>
          <p:cNvSpPr/>
          <p:nvPr/>
        </p:nvSpPr>
        <p:spPr bwMode="auto">
          <a:xfrm>
            <a:off x="7653656" y="3603505"/>
            <a:ext cx="2427301" cy="251999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y=state[</a:t>
            </a:r>
            <a:r>
              <a:rPr lang="en-US" altLang="zh-CN" sz="1400" kern="0" dirty="0" err="1">
                <a:ea typeface="+mn-ea"/>
              </a:rPr>
              <a:t>i</a:t>
            </a:r>
            <a:r>
              <a:rPr lang="en-US" altLang="zh-CN" sz="1400" kern="0" dirty="0">
                <a:ea typeface="+mn-ea"/>
              </a:rPr>
              <a:t>]&amp;&amp;0xF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10C8AD1-670F-4C1A-A41D-C42E68E9C693}"/>
              </a:ext>
            </a:extLst>
          </p:cNvPr>
          <p:cNvSpPr/>
          <p:nvPr/>
        </p:nvSpPr>
        <p:spPr bwMode="auto">
          <a:xfrm>
            <a:off x="7652150" y="3274174"/>
            <a:ext cx="2427301" cy="251999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x=state[</a:t>
            </a:r>
            <a:r>
              <a:rPr lang="en-US" altLang="zh-CN" sz="1400" kern="0" dirty="0" err="1">
                <a:ea typeface="+mn-ea"/>
              </a:rPr>
              <a:t>i</a:t>
            </a:r>
            <a:r>
              <a:rPr lang="en-US" altLang="zh-CN" sz="1400" kern="0" dirty="0">
                <a:ea typeface="+mn-ea"/>
              </a:rPr>
              <a:t>]&gt;&gt;4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AA4D5A-0935-4B76-86A5-6EF384F1D950}"/>
              </a:ext>
            </a:extLst>
          </p:cNvPr>
          <p:cNvSpPr/>
          <p:nvPr/>
        </p:nvSpPr>
        <p:spPr bwMode="auto">
          <a:xfrm>
            <a:off x="7653655" y="3914046"/>
            <a:ext cx="2427301" cy="251999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newState</a:t>
            </a:r>
            <a:r>
              <a:rPr lang="en-US" altLang="zh-CN" sz="1400" kern="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[</a:t>
            </a:r>
            <a:r>
              <a:rPr lang="en-US" altLang="zh-CN" sz="1400" kern="0" dirty="0" err="1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i</a:t>
            </a:r>
            <a:r>
              <a:rPr lang="en-US" altLang="zh-CN" sz="1400" kern="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]=S</a:t>
            </a:r>
            <a:r>
              <a:rPr lang="en-US" altLang="zh-CN" sz="1400" b="1" kern="0" baseline="3000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-1</a:t>
            </a:r>
            <a:r>
              <a:rPr lang="en-US" altLang="zh-CN" sz="1400" kern="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[x][y]</a:t>
            </a:r>
            <a:endParaRPr lang="zh-CN" altLang="en-US" sz="1400" kern="0" dirty="0">
              <a:solidFill>
                <a:schemeClr val="accent4">
                  <a:lumMod val="60000"/>
                  <a:lumOff val="40000"/>
                </a:schemeClr>
              </a:solidFill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 dirty="0">
              <a:solidFill>
                <a:schemeClr val="accent4">
                  <a:lumMod val="60000"/>
                  <a:lumOff val="40000"/>
                </a:schemeClr>
              </a:solidFill>
              <a:ea typeface="+mn-ea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88886D2-5661-4B99-98BA-E92854E26870}"/>
              </a:ext>
            </a:extLst>
          </p:cNvPr>
          <p:cNvSpPr/>
          <p:nvPr/>
        </p:nvSpPr>
        <p:spPr bwMode="auto">
          <a:xfrm>
            <a:off x="7618589" y="5710171"/>
            <a:ext cx="2503322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InvSubBytes</a:t>
            </a:r>
            <a:r>
              <a:rPr lang="zh-CN" altLang="en-US" sz="1400" kern="0" dirty="0">
                <a:ea typeface="+mn-ea"/>
              </a:rPr>
              <a:t>结束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E7BC524-9845-4A3F-AA76-C36355BE3DED}"/>
              </a:ext>
            </a:extLst>
          </p:cNvPr>
          <p:cNvGrpSpPr/>
          <p:nvPr/>
        </p:nvGrpSpPr>
        <p:grpSpPr>
          <a:xfrm>
            <a:off x="7650391" y="5005605"/>
            <a:ext cx="2505164" cy="518998"/>
            <a:chOff x="7650391" y="5005605"/>
            <a:chExt cx="2505164" cy="518998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8E9D3979-DB05-45E8-B0B6-AF8A61A8271A}"/>
                </a:ext>
              </a:extLst>
            </p:cNvPr>
            <p:cNvSpPr/>
            <p:nvPr/>
          </p:nvSpPr>
          <p:spPr bwMode="auto">
            <a:xfrm>
              <a:off x="7650391" y="5272603"/>
              <a:ext cx="2505164" cy="252000"/>
            </a:xfrm>
            <a:prstGeom prst="parallelogram">
              <a:avLst>
                <a:gd name="adj" fmla="val 48766"/>
              </a:avLst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输出</a:t>
              </a:r>
              <a:r>
                <a:rPr lang="en-US" altLang="zh-CN" sz="1400" kern="0" dirty="0" err="1">
                  <a:ea typeface="+mn-ea"/>
                </a:rPr>
                <a:t>NewState</a:t>
              </a:r>
              <a:r>
                <a:rPr lang="en-US" altLang="zh-CN" sz="1400" kern="0" dirty="0">
                  <a:ea typeface="+mn-ea"/>
                </a:rPr>
                <a:t>[4*Nb]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5277DF0D-FA35-4286-9B3F-CB7DDBDDF3A1}"/>
                </a:ext>
              </a:extLst>
            </p:cNvPr>
            <p:cNvSpPr txBox="1"/>
            <p:nvPr/>
          </p:nvSpPr>
          <p:spPr>
            <a:xfrm>
              <a:off x="8818492" y="5005605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AF1BCFD-76BB-4503-83FA-6E1034C7E70B}"/>
              </a:ext>
            </a:extLst>
          </p:cNvPr>
          <p:cNvGrpSpPr/>
          <p:nvPr/>
        </p:nvGrpSpPr>
        <p:grpSpPr>
          <a:xfrm>
            <a:off x="7332114" y="2793456"/>
            <a:ext cx="2837267" cy="2227956"/>
            <a:chOff x="7332114" y="2793456"/>
            <a:chExt cx="2837267" cy="2227956"/>
          </a:xfrm>
        </p:grpSpPr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6578F77D-C23F-4596-B237-04D2B19B204F}"/>
                </a:ext>
              </a:extLst>
            </p:cNvPr>
            <p:cNvSpPr/>
            <p:nvPr/>
          </p:nvSpPr>
          <p:spPr bwMode="auto">
            <a:xfrm>
              <a:off x="7629034" y="4650095"/>
              <a:ext cx="2540347" cy="371317"/>
            </a:xfrm>
            <a:prstGeom prst="diamond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i</a:t>
              </a:r>
              <a:r>
                <a:rPr lang="en-US" altLang="zh-CN" sz="1400" kern="0" dirty="0">
                  <a:ea typeface="+mn-ea"/>
                </a:rPr>
                <a:t>&lt;4*Nb</a:t>
              </a:r>
              <a:endParaRPr lang="zh-CN" altLang="en-US" sz="1400" kern="0" dirty="0">
                <a:ea typeface="+mn-ea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2C03179-A45C-41BB-A599-3DD1A506904E}"/>
                </a:ext>
              </a:extLst>
            </p:cNvPr>
            <p:cNvGrpSpPr/>
            <p:nvPr/>
          </p:nvGrpSpPr>
          <p:grpSpPr>
            <a:xfrm>
              <a:off x="7653876" y="2793456"/>
              <a:ext cx="2434499" cy="1728099"/>
              <a:chOff x="1116927" y="1613439"/>
              <a:chExt cx="2434499" cy="172809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83B686C-D02D-4DCC-BFAD-3F64DE33D768}"/>
                  </a:ext>
                </a:extLst>
              </p:cNvPr>
              <p:cNvSpPr/>
              <p:nvPr/>
            </p:nvSpPr>
            <p:spPr bwMode="auto">
              <a:xfrm>
                <a:off x="1124125" y="3089538"/>
                <a:ext cx="242730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>
                    <a:ea typeface="+mn-ea"/>
                  </a:rPr>
                  <a:t>i++</a:t>
                </a:r>
                <a:endParaRPr lang="zh-CN" altLang="en-US" sz="1400" kern="0" dirty="0">
                  <a:ea typeface="+mn-ea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77B44B2-1BD7-42B7-AF85-D6214166B81D}"/>
                  </a:ext>
                </a:extLst>
              </p:cNvPr>
              <p:cNvSpPr/>
              <p:nvPr/>
            </p:nvSpPr>
            <p:spPr bwMode="auto">
              <a:xfrm>
                <a:off x="1116927" y="1613439"/>
                <a:ext cx="242730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ea typeface="+mn-ea"/>
                  </a:rPr>
                  <a:t>计数器 </a:t>
                </a: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=0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16D0717-B8C3-4C14-8FBB-8DE59ACAB20C}"/>
                </a:ext>
              </a:extLst>
            </p:cNvPr>
            <p:cNvGrpSpPr/>
            <p:nvPr/>
          </p:nvGrpSpPr>
          <p:grpSpPr>
            <a:xfrm>
              <a:off x="7332114" y="3145177"/>
              <a:ext cx="1567094" cy="1759091"/>
              <a:chOff x="787967" y="2313494"/>
              <a:chExt cx="1567094" cy="1759091"/>
            </a:xfrm>
          </p:grpSpPr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2DFBCAB3-2776-4CD3-BAB7-5740998C99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749" y="2313494"/>
                <a:ext cx="1556312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CD8443A6-C930-4D66-917A-AF5F6C693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967" y="2313495"/>
                <a:ext cx="15238" cy="1690575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EA6FB1C3-ED08-4333-89B8-77566F0CA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6118" y="4004070"/>
                <a:ext cx="303039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5">
                <a:extLst>
                  <a:ext uri="{FF2B5EF4-FFF2-40B4-BE49-F238E27FC236}">
                    <a16:creationId xmlns:a16="http://schemas.microsoft.com/office/drawing/2014/main" id="{E7C4509F-45E6-44CB-8A2F-2F179E273358}"/>
                  </a:ext>
                </a:extLst>
              </p:cNvPr>
              <p:cNvSpPr txBox="1"/>
              <p:nvPr/>
            </p:nvSpPr>
            <p:spPr>
              <a:xfrm>
                <a:off x="829033" y="3757263"/>
                <a:ext cx="277211" cy="31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>
                    <a:solidFill>
                      <a:srgbClr val="220011"/>
                    </a:solidFill>
                    <a:ea typeface="+mn-ea"/>
                  </a:rPr>
                  <a:t>Y</a:t>
                </a:r>
                <a:endParaRPr lang="zh-CN" altLang="en-US" sz="1400" dirty="0">
                  <a:solidFill>
                    <a:srgbClr val="220011"/>
                  </a:solidFill>
                  <a:latin typeface="Comic Sans MS" pitchFamily="66" charset="0"/>
                  <a:ea typeface="+mn-ea"/>
                </a:endParaRPr>
              </a:p>
            </p:txBody>
          </p:sp>
        </p:grp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C4F995B7-02FD-4BED-98A1-A0EEAFD681AA}"/>
              </a:ext>
            </a:extLst>
          </p:cNvPr>
          <p:cNvSpPr/>
          <p:nvPr/>
        </p:nvSpPr>
        <p:spPr bwMode="auto">
          <a:xfrm>
            <a:off x="774700" y="4019820"/>
            <a:ext cx="148167" cy="2032086"/>
          </a:xfrm>
          <a:prstGeom prst="rect">
            <a:avLst/>
          </a:prstGeom>
          <a:noFill/>
          <a:ln w="254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>
              <a:ea typeface="+mn-ea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86B1DD2-404D-4F00-B8FC-263ED98330E1}"/>
              </a:ext>
            </a:extLst>
          </p:cNvPr>
          <p:cNvSpPr/>
          <p:nvPr/>
        </p:nvSpPr>
        <p:spPr bwMode="auto">
          <a:xfrm>
            <a:off x="922867" y="3863088"/>
            <a:ext cx="4188148" cy="156732"/>
          </a:xfrm>
          <a:prstGeom prst="rect">
            <a:avLst/>
          </a:prstGeom>
          <a:noFill/>
          <a:ln w="254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>
              <a:ea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F6ACD3E-4B28-418C-B462-F52C4CC76AC2}"/>
              </a:ext>
            </a:extLst>
          </p:cNvPr>
          <p:cNvSpPr txBox="1"/>
          <p:nvPr/>
        </p:nvSpPr>
        <p:spPr>
          <a:xfrm>
            <a:off x="2489919" y="1756828"/>
            <a:ext cx="3898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1" dirty="0">
                <a:solidFill>
                  <a:srgbClr val="000000">
                    <a:lumMod val="85000"/>
                    <a:lumOff val="15000"/>
                  </a:srgbClr>
                </a:solidFill>
                <a:cs typeface="Times New Roman" panose="02020603050405020304" pitchFamily="18" charset="0"/>
              </a:rPr>
              <a:t>-</a:t>
            </a:r>
            <a:r>
              <a:rPr lang="en-US" altLang="zh-CN" sz="800" b="1" spc="0" dirty="0">
                <a:solidFill>
                  <a:srgbClr val="000000">
                    <a:lumMod val="85000"/>
                    <a:lumOff val="15000"/>
                  </a:srgbClr>
                </a:solidFill>
                <a:cs typeface="Times New Roman" panose="02020603050405020304" pitchFamily="18" charset="0"/>
              </a:rPr>
              <a:t>1</a:t>
            </a:r>
            <a:endParaRPr lang="zh-CN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51133323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A9D0105-24D2-4BC6-8C1B-6B2696E9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8" y="2245511"/>
            <a:ext cx="4403531" cy="29366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B5B9A27-7774-45DD-8A18-D0FB4252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行移位逆变换</a:t>
            </a: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ADE8EFA7-9D4E-4764-B03F-1A916D6398BD}"/>
              </a:ext>
            </a:extLst>
          </p:cNvPr>
          <p:cNvSpPr/>
          <p:nvPr/>
        </p:nvSpPr>
        <p:spPr>
          <a:xfrm>
            <a:off x="1518284" y="1044389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+mj-ea"/>
                <a:ea typeface="+mj-ea"/>
              </a:rPr>
              <a:t>From FIPS 197: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9C4D9-7AFE-4431-B743-3DC21451D95D}"/>
              </a:ext>
            </a:extLst>
          </p:cNvPr>
          <p:cNvSpPr/>
          <p:nvPr/>
        </p:nvSpPr>
        <p:spPr>
          <a:xfrm>
            <a:off x="234266" y="914400"/>
            <a:ext cx="5302314" cy="5332288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829E42-C017-486C-9E18-20267DF05778}"/>
              </a:ext>
            </a:extLst>
          </p:cNvPr>
          <p:cNvSpPr txBox="1"/>
          <p:nvPr/>
        </p:nvSpPr>
        <p:spPr>
          <a:xfrm>
            <a:off x="-563137" y="729198"/>
            <a:ext cx="1589394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3800" spc="300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DA8143-C01F-49E6-916A-9BF9B44F2033}"/>
              </a:ext>
            </a:extLst>
          </p:cNvPr>
          <p:cNvSpPr/>
          <p:nvPr/>
        </p:nvSpPr>
        <p:spPr>
          <a:xfrm>
            <a:off x="7076909" y="1355725"/>
            <a:ext cx="3495665" cy="48909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DA84ACD-EA2D-41A9-B7D6-C497B5642C8F}"/>
              </a:ext>
            </a:extLst>
          </p:cNvPr>
          <p:cNvSpPr/>
          <p:nvPr/>
        </p:nvSpPr>
        <p:spPr bwMode="auto">
          <a:xfrm>
            <a:off x="7661074" y="1472580"/>
            <a:ext cx="2445696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InvShiftRows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1554478-FEB6-47B8-AB5F-2A66AC6E60BD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8870250" y="1724580"/>
            <a:ext cx="13672" cy="39855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A40484BF-B3B3-4A01-876B-6F350B063905}"/>
              </a:ext>
            </a:extLst>
          </p:cNvPr>
          <p:cNvSpPr/>
          <p:nvPr/>
        </p:nvSpPr>
        <p:spPr bwMode="auto">
          <a:xfrm>
            <a:off x="7621275" y="1823274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</a:t>
            </a:r>
            <a:r>
              <a:rPr lang="en-US" altLang="zh-CN" sz="1400" kern="0" dirty="0">
                <a:ea typeface="+mn-ea"/>
              </a:rPr>
              <a:t>state[][]</a:t>
            </a:r>
            <a:r>
              <a:rPr lang="zh-CN" altLang="en-US" sz="1400" kern="0" dirty="0">
                <a:ea typeface="+mn-ea"/>
              </a:rPr>
              <a:t>、</a:t>
            </a:r>
            <a:r>
              <a:rPr lang="en-US" altLang="zh-CN" sz="1400" kern="0" dirty="0">
                <a:ea typeface="+mn-ea"/>
              </a:rPr>
              <a:t>Nb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E89AB8-C3BC-47E9-84E1-DB332E82F241}"/>
              </a:ext>
            </a:extLst>
          </p:cNvPr>
          <p:cNvSpPr/>
          <p:nvPr/>
        </p:nvSpPr>
        <p:spPr bwMode="auto">
          <a:xfrm>
            <a:off x="7685556" y="3091060"/>
            <a:ext cx="2427301" cy="251999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newState</a:t>
            </a:r>
            <a:r>
              <a:rPr lang="en-US" altLang="zh-CN" sz="1400" kern="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[</a:t>
            </a:r>
            <a:r>
              <a:rPr lang="en-US" altLang="zh-CN" sz="1400" kern="0" dirty="0" err="1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i</a:t>
            </a:r>
            <a:r>
              <a:rPr lang="en-US" altLang="zh-CN" sz="1400" kern="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][j]=S[</a:t>
            </a:r>
            <a:r>
              <a:rPr lang="en-US" altLang="zh-CN" sz="1400" kern="0" dirty="0" err="1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i</a:t>
            </a:r>
            <a:r>
              <a:rPr lang="en-US" altLang="zh-CN" sz="1400" kern="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][(j-</a:t>
            </a:r>
            <a:r>
              <a:rPr lang="en-US" altLang="zh-CN" sz="1400" kern="0" dirty="0" err="1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i</a:t>
            </a:r>
            <a:r>
              <a:rPr lang="en-US" altLang="zh-CN" sz="1400" kern="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rPr>
              <a:t>)%Nb</a:t>
            </a:r>
            <a:r>
              <a:rPr lang="en-US" altLang="zh-CN" sz="1400" kern="0" dirty="0">
                <a:ea typeface="+mn-ea"/>
              </a:rPr>
              <a:t>]</a:t>
            </a:r>
            <a:endParaRPr lang="zh-CN" altLang="en-US" sz="1400" kern="0" dirty="0"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 dirty="0">
              <a:ea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820C8F9-DC66-420B-A4F0-2B61E29DC80D}"/>
              </a:ext>
            </a:extLst>
          </p:cNvPr>
          <p:cNvSpPr/>
          <p:nvPr/>
        </p:nvSpPr>
        <p:spPr bwMode="auto">
          <a:xfrm>
            <a:off x="7618589" y="5710171"/>
            <a:ext cx="2503322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/>
              <a:t>InvShiftRows</a:t>
            </a:r>
            <a:r>
              <a:rPr lang="zh-CN" altLang="en-US" sz="1400" kern="0" dirty="0">
                <a:ea typeface="+mn-ea"/>
              </a:rPr>
              <a:t>结束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6A7525-ECD5-42A8-99BB-2413AFEDBD34}"/>
              </a:ext>
            </a:extLst>
          </p:cNvPr>
          <p:cNvGrpSpPr/>
          <p:nvPr/>
        </p:nvGrpSpPr>
        <p:grpSpPr>
          <a:xfrm>
            <a:off x="7650391" y="5005605"/>
            <a:ext cx="2505164" cy="518998"/>
            <a:chOff x="7650391" y="5005605"/>
            <a:chExt cx="2505164" cy="518998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55D8541-4E79-49DB-A115-E0BBC88F90F6}"/>
                </a:ext>
              </a:extLst>
            </p:cNvPr>
            <p:cNvSpPr/>
            <p:nvPr/>
          </p:nvSpPr>
          <p:spPr bwMode="auto">
            <a:xfrm>
              <a:off x="7650391" y="5272603"/>
              <a:ext cx="2505164" cy="252000"/>
            </a:xfrm>
            <a:prstGeom prst="parallelogram">
              <a:avLst>
                <a:gd name="adj" fmla="val 48766"/>
              </a:avLst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输出</a:t>
              </a:r>
              <a:r>
                <a:rPr lang="en-US" altLang="zh-CN" sz="1400" kern="0" dirty="0" err="1">
                  <a:ea typeface="+mn-ea"/>
                </a:rPr>
                <a:t>NewState</a:t>
              </a:r>
              <a:r>
                <a:rPr lang="en-US" altLang="zh-CN" sz="1400" kern="0" dirty="0">
                  <a:ea typeface="+mn-ea"/>
                </a:rPr>
                <a:t>[4][Nb]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C49A5065-93AA-44B1-94F0-7645C2745D9D}"/>
                </a:ext>
              </a:extLst>
            </p:cNvPr>
            <p:cNvSpPr txBox="1"/>
            <p:nvPr/>
          </p:nvSpPr>
          <p:spPr>
            <a:xfrm>
              <a:off x="8818492" y="5005605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F6B093A-EB85-4A82-BE42-1D341D9D3C5F}"/>
              </a:ext>
            </a:extLst>
          </p:cNvPr>
          <p:cNvGrpSpPr/>
          <p:nvPr/>
        </p:nvGrpSpPr>
        <p:grpSpPr>
          <a:xfrm>
            <a:off x="7326767" y="2190095"/>
            <a:ext cx="2842614" cy="2831317"/>
            <a:chOff x="7326767" y="2190095"/>
            <a:chExt cx="2842614" cy="2831317"/>
          </a:xfrm>
        </p:grpSpPr>
        <p:sp>
          <p:nvSpPr>
            <p:cNvPr id="21" name="菱形 20">
              <a:extLst>
                <a:ext uri="{FF2B5EF4-FFF2-40B4-BE49-F238E27FC236}">
                  <a16:creationId xmlns:a16="http://schemas.microsoft.com/office/drawing/2014/main" id="{F5347E00-0B24-479F-AD2C-7DF880A4DE3A}"/>
                </a:ext>
              </a:extLst>
            </p:cNvPr>
            <p:cNvSpPr/>
            <p:nvPr/>
          </p:nvSpPr>
          <p:spPr bwMode="auto">
            <a:xfrm>
              <a:off x="7629034" y="4650095"/>
              <a:ext cx="2540347" cy="371317"/>
            </a:xfrm>
            <a:prstGeom prst="diamond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ea typeface="+mn-ea"/>
                </a:rPr>
                <a:t>j&lt; Nb</a:t>
              </a:r>
              <a:endParaRPr lang="zh-CN" altLang="en-US" sz="1400" kern="0" dirty="0">
                <a:ea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63E5EE5-7DE1-4397-8CB8-230F4C6A2519}"/>
                </a:ext>
              </a:extLst>
            </p:cNvPr>
            <p:cNvGrpSpPr/>
            <p:nvPr/>
          </p:nvGrpSpPr>
          <p:grpSpPr>
            <a:xfrm>
              <a:off x="7679469" y="2190095"/>
              <a:ext cx="2433388" cy="2396956"/>
              <a:chOff x="1142520" y="1010078"/>
              <a:chExt cx="2433388" cy="2396956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67218C8-0E5A-40B9-B1F6-DDD88F9511E2}"/>
                  </a:ext>
                </a:extLst>
              </p:cNvPr>
              <p:cNvSpPr/>
              <p:nvPr/>
            </p:nvSpPr>
            <p:spPr bwMode="auto">
              <a:xfrm>
                <a:off x="1148607" y="3155034"/>
                <a:ext cx="242730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>
                    <a:ea typeface="+mn-ea"/>
                  </a:rPr>
                  <a:t>i++</a:t>
                </a:r>
                <a:endParaRPr lang="zh-CN" altLang="en-US" sz="1400" kern="0" dirty="0">
                  <a:ea typeface="+mn-ea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DBBB25C-6698-4847-8D53-A97A1ABF3408}"/>
                  </a:ext>
                </a:extLst>
              </p:cNvPr>
              <p:cNvSpPr/>
              <p:nvPr/>
            </p:nvSpPr>
            <p:spPr bwMode="auto">
              <a:xfrm>
                <a:off x="1142520" y="1010078"/>
                <a:ext cx="242730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ea typeface="+mn-ea"/>
                  </a:rPr>
                  <a:t>计数器 </a:t>
                </a: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=1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DF2B5DB-4FFA-45B6-9EA4-D096FFDA3B2A}"/>
                </a:ext>
              </a:extLst>
            </p:cNvPr>
            <p:cNvGrpSpPr/>
            <p:nvPr/>
          </p:nvGrpSpPr>
          <p:grpSpPr>
            <a:xfrm>
              <a:off x="7326767" y="2545102"/>
              <a:ext cx="1557155" cy="2359166"/>
              <a:chOff x="782620" y="1713419"/>
              <a:chExt cx="1557155" cy="2359166"/>
            </a:xfrm>
          </p:grpSpPr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BBB11C57-6652-49C9-A9ED-038684FAB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463" y="1713419"/>
                <a:ext cx="1556312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F48FAB94-B004-467D-BB15-D8993E8DCC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2620" y="1713419"/>
                <a:ext cx="20585" cy="2290652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084B5862-DDC4-46D7-B444-4BE36B630F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6118" y="4004070"/>
                <a:ext cx="303039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5">
                <a:extLst>
                  <a:ext uri="{FF2B5EF4-FFF2-40B4-BE49-F238E27FC236}">
                    <a16:creationId xmlns:a16="http://schemas.microsoft.com/office/drawing/2014/main" id="{335D4461-9B66-47EA-A43E-7AFE7DEA47ED}"/>
                  </a:ext>
                </a:extLst>
              </p:cNvPr>
              <p:cNvSpPr txBox="1"/>
              <p:nvPr/>
            </p:nvSpPr>
            <p:spPr>
              <a:xfrm>
                <a:off x="829033" y="3757263"/>
                <a:ext cx="277211" cy="31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>
                    <a:solidFill>
                      <a:srgbClr val="220011"/>
                    </a:solidFill>
                    <a:ea typeface="+mn-ea"/>
                  </a:rPr>
                  <a:t>Y</a:t>
                </a:r>
                <a:endParaRPr lang="zh-CN" altLang="en-US" sz="1400" dirty="0">
                  <a:solidFill>
                    <a:srgbClr val="220011"/>
                  </a:solidFill>
                  <a:latin typeface="Comic Sans MS" pitchFamily="66" charset="0"/>
                  <a:ea typeface="+mn-ea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3DCF320-F969-444D-8BD8-7C041CA68B50}"/>
              </a:ext>
            </a:extLst>
          </p:cNvPr>
          <p:cNvGrpSpPr/>
          <p:nvPr/>
        </p:nvGrpSpPr>
        <p:grpSpPr>
          <a:xfrm>
            <a:off x="7603683" y="2667034"/>
            <a:ext cx="2830412" cy="1742144"/>
            <a:chOff x="7603683" y="2667034"/>
            <a:chExt cx="2830412" cy="1742144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FDD3C00-B83D-49DC-8945-B5CBFAD6DD88}"/>
                </a:ext>
              </a:extLst>
            </p:cNvPr>
            <p:cNvGrpSpPr/>
            <p:nvPr/>
          </p:nvGrpSpPr>
          <p:grpSpPr>
            <a:xfrm>
              <a:off x="7603683" y="2667034"/>
              <a:ext cx="2830412" cy="1508493"/>
              <a:chOff x="7603683" y="2667034"/>
              <a:chExt cx="2830412" cy="150849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B65AA91-78A7-46F0-B8B1-786A74878343}"/>
                  </a:ext>
                </a:extLst>
              </p:cNvPr>
              <p:cNvSpPr/>
              <p:nvPr/>
            </p:nvSpPr>
            <p:spPr bwMode="auto">
              <a:xfrm>
                <a:off x="7693072" y="3449874"/>
                <a:ext cx="242730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>
                    <a:ea typeface="+mn-ea"/>
                  </a:rPr>
                  <a:t>j++</a:t>
                </a:r>
                <a:endParaRPr lang="zh-CN" altLang="en-US" sz="1400" kern="0" dirty="0">
                  <a:ea typeface="+mn-ea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87D838AB-C003-4D8E-87A1-33DF8668466D}"/>
                  </a:ext>
                </a:extLst>
              </p:cNvPr>
              <p:cNvGrpSpPr/>
              <p:nvPr/>
            </p:nvGrpSpPr>
            <p:grpSpPr>
              <a:xfrm>
                <a:off x="7603683" y="2667034"/>
                <a:ext cx="2830412" cy="1508493"/>
                <a:chOff x="7603683" y="2667034"/>
                <a:chExt cx="2830412" cy="1508493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77552E45-8182-414B-9331-938BDB7E2FAC}"/>
                    </a:ext>
                  </a:extLst>
                </p:cNvPr>
                <p:cNvSpPr/>
                <p:nvPr/>
              </p:nvSpPr>
              <p:spPr bwMode="auto">
                <a:xfrm>
                  <a:off x="7679630" y="2667034"/>
                  <a:ext cx="2427301" cy="251999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400" kern="0" dirty="0"/>
                    <a:t>计数器 </a:t>
                  </a:r>
                  <a:r>
                    <a:rPr lang="en-US" altLang="zh-CN" sz="1400" kern="0" dirty="0"/>
                    <a:t>j=0</a:t>
                  </a:r>
                  <a:endParaRPr lang="zh-CN" altLang="en-US" sz="1400" kern="0" dirty="0"/>
                </a:p>
              </p:txBody>
            </p: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6EBEF0CC-9396-40A6-9905-AB65BF30D7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66307" y="3009805"/>
                  <a:ext cx="1556312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F9678782-F8C5-47F5-B847-6F734B51A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428672" y="3009806"/>
                  <a:ext cx="5423" cy="980062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菱形 33">
                  <a:extLst>
                    <a:ext uri="{FF2B5EF4-FFF2-40B4-BE49-F238E27FC236}">
                      <a16:creationId xmlns:a16="http://schemas.microsoft.com/office/drawing/2014/main" id="{236B6EF6-166A-4509-87B7-655CF589804F}"/>
                    </a:ext>
                  </a:extLst>
                </p:cNvPr>
                <p:cNvSpPr/>
                <p:nvPr/>
              </p:nvSpPr>
              <p:spPr bwMode="auto">
                <a:xfrm>
                  <a:off x="7603683" y="3804210"/>
                  <a:ext cx="2540347" cy="371317"/>
                </a:xfrm>
                <a:prstGeom prst="diamond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i</a:t>
                  </a:r>
                  <a:r>
                    <a:rPr lang="en-US" altLang="zh-CN" sz="1400" kern="0" dirty="0">
                      <a:ea typeface="+mn-ea"/>
                    </a:rPr>
                    <a:t>&lt;4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  <p:cxnSp>
              <p:nvCxnSpPr>
                <p:cNvPr id="36" name="直接箭头连接符 35">
                  <a:extLst>
                    <a:ext uri="{FF2B5EF4-FFF2-40B4-BE49-F238E27FC236}">
                      <a16:creationId xmlns:a16="http://schemas.microsoft.com/office/drawing/2014/main" id="{CE02C448-9577-46FB-A90C-CDE39A3AD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20851" y="3994995"/>
                  <a:ext cx="303039" cy="0"/>
                </a:xfrm>
                <a:prstGeom prst="straightConnector1">
                  <a:avLst/>
                </a:prstGeom>
                <a:ln w="25400" cap="rnd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5">
                  <a:extLst>
                    <a:ext uri="{FF2B5EF4-FFF2-40B4-BE49-F238E27FC236}">
                      <a16:creationId xmlns:a16="http://schemas.microsoft.com/office/drawing/2014/main" id="{E153A262-1235-4850-A05D-9275ACF3C7B6}"/>
                    </a:ext>
                  </a:extLst>
                </p:cNvPr>
                <p:cNvSpPr txBox="1"/>
                <p:nvPr/>
              </p:nvSpPr>
              <p:spPr>
                <a:xfrm>
                  <a:off x="10133766" y="3748188"/>
                  <a:ext cx="277211" cy="3153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dirty="0">
                      <a:solidFill>
                        <a:srgbClr val="220011"/>
                      </a:solidFill>
                      <a:ea typeface="+mn-ea"/>
                    </a:rPr>
                    <a:t>Y</a:t>
                  </a:r>
                  <a:endParaRPr lang="zh-CN" altLang="en-US" sz="1400" dirty="0">
                    <a:solidFill>
                      <a:srgbClr val="220011"/>
                    </a:solidFill>
                    <a:latin typeface="Comic Sans MS" pitchFamily="66" charset="0"/>
                    <a:ea typeface="+mn-ea"/>
                  </a:endParaRPr>
                </a:p>
              </p:txBody>
            </p:sp>
          </p:grpSp>
        </p:grpSp>
        <p:sp>
          <p:nvSpPr>
            <p:cNvPr id="38" name="TextBox 5">
              <a:extLst>
                <a:ext uri="{FF2B5EF4-FFF2-40B4-BE49-F238E27FC236}">
                  <a16:creationId xmlns:a16="http://schemas.microsoft.com/office/drawing/2014/main" id="{74589E5E-7639-47DC-B63A-0F022E5F14F0}"/>
                </a:ext>
              </a:extLst>
            </p:cNvPr>
            <p:cNvSpPr txBox="1"/>
            <p:nvPr/>
          </p:nvSpPr>
          <p:spPr>
            <a:xfrm>
              <a:off x="8818492" y="4101401"/>
              <a:ext cx="3806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2A9E410-5C57-4E32-9150-355693246843}"/>
              </a:ext>
            </a:extLst>
          </p:cNvPr>
          <p:cNvGrpSpPr/>
          <p:nvPr/>
        </p:nvGrpSpPr>
        <p:grpSpPr>
          <a:xfrm>
            <a:off x="700939" y="4081737"/>
            <a:ext cx="279958" cy="1088210"/>
            <a:chOff x="700939" y="4081737"/>
            <a:chExt cx="279958" cy="1088210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3256DD2-719B-4762-93EC-9CA6561AFACB}"/>
                </a:ext>
              </a:extLst>
            </p:cNvPr>
            <p:cNvSpPr txBox="1"/>
            <p:nvPr/>
          </p:nvSpPr>
          <p:spPr>
            <a:xfrm>
              <a:off x="700939" y="4081737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1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A2B91B1-D398-472D-ACA2-D0BB89361680}"/>
                </a:ext>
              </a:extLst>
            </p:cNvPr>
            <p:cNvSpPr txBox="1"/>
            <p:nvPr/>
          </p:nvSpPr>
          <p:spPr>
            <a:xfrm>
              <a:off x="700939" y="4401678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2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A4A9A3C-E7ED-4B4A-82FA-BC8FBBB35A50}"/>
                </a:ext>
              </a:extLst>
            </p:cNvPr>
            <p:cNvSpPr txBox="1"/>
            <p:nvPr/>
          </p:nvSpPr>
          <p:spPr>
            <a:xfrm>
              <a:off x="700939" y="4721619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3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D29B94D-717F-4941-8594-F1F38ABA2D53}"/>
              </a:ext>
            </a:extLst>
          </p:cNvPr>
          <p:cNvGrpSpPr/>
          <p:nvPr/>
        </p:nvGrpSpPr>
        <p:grpSpPr>
          <a:xfrm>
            <a:off x="993558" y="5096763"/>
            <a:ext cx="1665459" cy="448328"/>
            <a:chOff x="993558" y="5096763"/>
            <a:chExt cx="1665459" cy="44832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88BC605-2EAC-4223-9D2B-7734A49A54CE}"/>
                </a:ext>
              </a:extLst>
            </p:cNvPr>
            <p:cNvSpPr txBox="1"/>
            <p:nvPr/>
          </p:nvSpPr>
          <p:spPr>
            <a:xfrm>
              <a:off x="1299395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1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2D0EC24-6046-4C16-8BD6-3EA7E8FE780A}"/>
                </a:ext>
              </a:extLst>
            </p:cNvPr>
            <p:cNvSpPr txBox="1"/>
            <p:nvPr/>
          </p:nvSpPr>
          <p:spPr>
            <a:xfrm>
              <a:off x="993558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0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D16D631-B34D-4B22-9640-324E9D5BAED5}"/>
                </a:ext>
              </a:extLst>
            </p:cNvPr>
            <p:cNvSpPr txBox="1"/>
            <p:nvPr/>
          </p:nvSpPr>
          <p:spPr>
            <a:xfrm>
              <a:off x="1581656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…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3654B73-CE43-450B-ADF0-E70848119E2E}"/>
                </a:ext>
              </a:extLst>
            </p:cNvPr>
            <p:cNvSpPr txBox="1"/>
            <p:nvPr/>
          </p:nvSpPr>
          <p:spPr>
            <a:xfrm>
              <a:off x="1807994" y="5096763"/>
              <a:ext cx="851023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4"/>
                  </a:solidFill>
                  <a:ea typeface="+mj-ea"/>
                </a:rPr>
                <a:t>Nb-1</a:t>
              </a:r>
              <a:endParaRPr lang="en-US" altLang="zh-CN" sz="2000" b="1" dirty="0">
                <a:solidFill>
                  <a:schemeClr val="accent1"/>
                </a:solidFill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57559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CE83B-973C-41A9-875C-3D1AFE2E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几个小</a:t>
            </a:r>
            <a:r>
              <a:rPr lang="en-US" altLang="zh-CN" dirty="0"/>
              <a:t>Tips</a:t>
            </a:r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F08F52D8-A4BD-41C6-ADB5-81895809E0BB}"/>
              </a:ext>
            </a:extLst>
          </p:cNvPr>
          <p:cNvSpPr/>
          <p:nvPr/>
        </p:nvSpPr>
        <p:spPr>
          <a:xfrm>
            <a:off x="-1" y="1903749"/>
            <a:ext cx="7004051" cy="2657475"/>
          </a:xfrm>
          <a:custGeom>
            <a:avLst/>
            <a:gdLst>
              <a:gd name="connsiteX0" fmla="*/ 0 w 7598694"/>
              <a:gd name="connsiteY0" fmla="*/ 0 h 2657475"/>
              <a:gd name="connsiteX1" fmla="*/ 7598694 w 7598694"/>
              <a:gd name="connsiteY1" fmla="*/ 0 h 2657475"/>
              <a:gd name="connsiteX2" fmla="*/ 6581921 w 7598694"/>
              <a:gd name="connsiteY2" fmla="*/ 2657475 h 2657475"/>
              <a:gd name="connsiteX3" fmla="*/ 0 w 7598694"/>
              <a:gd name="connsiteY3" fmla="*/ 2657475 h 2657475"/>
              <a:gd name="connsiteX4" fmla="*/ 0 w 7598694"/>
              <a:gd name="connsiteY4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94" h="2657475">
                <a:moveTo>
                  <a:pt x="0" y="0"/>
                </a:moveTo>
                <a:lnTo>
                  <a:pt x="7598694" y="0"/>
                </a:lnTo>
                <a:lnTo>
                  <a:pt x="6581921" y="2657475"/>
                </a:lnTo>
                <a:lnTo>
                  <a:pt x="0" y="2657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9522DE-A615-4805-A121-419D1FD60B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r="2181"/>
          <a:stretch>
            <a:fillRect/>
          </a:stretch>
        </p:blipFill>
        <p:spPr>
          <a:xfrm>
            <a:off x="5139891" y="0"/>
            <a:ext cx="7052110" cy="6858000"/>
          </a:xfrm>
          <a:custGeom>
            <a:avLst/>
            <a:gdLst>
              <a:gd name="connsiteX0" fmla="*/ 2136803 w 6383020"/>
              <a:gd name="connsiteY0" fmla="*/ 0 h 5584825"/>
              <a:gd name="connsiteX1" fmla="*/ 6383020 w 6383020"/>
              <a:gd name="connsiteY1" fmla="*/ 0 h 5584825"/>
              <a:gd name="connsiteX2" fmla="*/ 6383020 w 6383020"/>
              <a:gd name="connsiteY2" fmla="*/ 5584825 h 5584825"/>
              <a:gd name="connsiteX3" fmla="*/ 0 w 6383020"/>
              <a:gd name="connsiteY3" fmla="*/ 5584825 h 55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3020" h="5584825">
                <a:moveTo>
                  <a:pt x="2136803" y="0"/>
                </a:moveTo>
                <a:lnTo>
                  <a:pt x="6383020" y="0"/>
                </a:lnTo>
                <a:lnTo>
                  <a:pt x="6383020" y="5584825"/>
                </a:lnTo>
                <a:lnTo>
                  <a:pt x="0" y="5584825"/>
                </a:lnTo>
                <a:close/>
              </a:path>
            </a:pathLst>
          </a:cu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275243D2-EED1-45A5-8B10-D1A5F72527C6}"/>
              </a:ext>
            </a:extLst>
          </p:cNvPr>
          <p:cNvSpPr/>
          <p:nvPr/>
        </p:nvSpPr>
        <p:spPr>
          <a:xfrm>
            <a:off x="5924550" y="1903749"/>
            <a:ext cx="6267450" cy="2657475"/>
          </a:xfrm>
          <a:custGeom>
            <a:avLst/>
            <a:gdLst>
              <a:gd name="connsiteX0" fmla="*/ 1016773 w 5610079"/>
              <a:gd name="connsiteY0" fmla="*/ 0 h 2657475"/>
              <a:gd name="connsiteX1" fmla="*/ 5610079 w 5610079"/>
              <a:gd name="connsiteY1" fmla="*/ 0 h 2657475"/>
              <a:gd name="connsiteX2" fmla="*/ 5610079 w 5610079"/>
              <a:gd name="connsiteY2" fmla="*/ 2657475 h 2657475"/>
              <a:gd name="connsiteX3" fmla="*/ 0 w 5610079"/>
              <a:gd name="connsiteY3" fmla="*/ 2657475 h 2657475"/>
              <a:gd name="connsiteX4" fmla="*/ 1016773 w 5610079"/>
              <a:gd name="connsiteY4" fmla="*/ 0 h 2657475"/>
              <a:gd name="connsiteX0-1" fmla="*/ 776886 w 5370192"/>
              <a:gd name="connsiteY0-2" fmla="*/ 0 h 2657475"/>
              <a:gd name="connsiteX1-3" fmla="*/ 5370192 w 5370192"/>
              <a:gd name="connsiteY1-4" fmla="*/ 0 h 2657475"/>
              <a:gd name="connsiteX2-5" fmla="*/ 5370192 w 5370192"/>
              <a:gd name="connsiteY2-6" fmla="*/ 2657475 h 2657475"/>
              <a:gd name="connsiteX3-7" fmla="*/ 0 w 5370192"/>
              <a:gd name="connsiteY3-8" fmla="*/ 2651125 h 2657475"/>
              <a:gd name="connsiteX4-9" fmla="*/ 776886 w 5370192"/>
              <a:gd name="connsiteY4-10" fmla="*/ 0 h 2657475"/>
              <a:gd name="connsiteX0-11" fmla="*/ 779612 w 5372918"/>
              <a:gd name="connsiteY0-12" fmla="*/ 0 h 2657475"/>
              <a:gd name="connsiteX1-13" fmla="*/ 5372918 w 5372918"/>
              <a:gd name="connsiteY1-14" fmla="*/ 0 h 2657475"/>
              <a:gd name="connsiteX2-15" fmla="*/ 5372918 w 5372918"/>
              <a:gd name="connsiteY2-16" fmla="*/ 2657475 h 2657475"/>
              <a:gd name="connsiteX3-17" fmla="*/ 0 w 5372918"/>
              <a:gd name="connsiteY3-18" fmla="*/ 2654300 h 2657475"/>
              <a:gd name="connsiteX4-19" fmla="*/ 779612 w 5372918"/>
              <a:gd name="connsiteY4-20" fmla="*/ 0 h 26574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72918" h="2657475">
                <a:moveTo>
                  <a:pt x="779612" y="0"/>
                </a:moveTo>
                <a:lnTo>
                  <a:pt x="5372918" y="0"/>
                </a:lnTo>
                <a:lnTo>
                  <a:pt x="5372918" y="2657475"/>
                </a:lnTo>
                <a:lnTo>
                  <a:pt x="0" y="2654300"/>
                </a:lnTo>
                <a:lnTo>
                  <a:pt x="779612" y="0"/>
                </a:lnTo>
                <a:close/>
              </a:path>
            </a:pathLst>
          </a:custGeom>
          <a:solidFill>
            <a:srgbClr val="1B1A1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6101D97-2EEA-4938-B604-04831A7476DE}"/>
              </a:ext>
            </a:extLst>
          </p:cNvPr>
          <p:cNvGrpSpPr/>
          <p:nvPr/>
        </p:nvGrpSpPr>
        <p:grpSpPr>
          <a:xfrm>
            <a:off x="1369108" y="2213005"/>
            <a:ext cx="3766297" cy="430887"/>
            <a:chOff x="1369108" y="2221943"/>
            <a:chExt cx="3766297" cy="43088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6055431-BBCC-406C-BFAB-0FF4E05CA489}"/>
                </a:ext>
              </a:extLst>
            </p:cNvPr>
            <p:cNvSpPr txBox="1"/>
            <p:nvPr/>
          </p:nvSpPr>
          <p:spPr>
            <a:xfrm>
              <a:off x="1975566" y="2221943"/>
              <a:ext cx="31598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PPT</a:t>
              </a:r>
              <a:r>
                <a:rPr lang="zh-CN" altLang="en-US" sz="2200" b="1" dirty="0">
                  <a:solidFill>
                    <a:schemeClr val="bg1"/>
                  </a:solidFill>
                </a:rPr>
                <a:t>上的内容不用做笔记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A6AB7B3-A1E9-4F08-94CE-40194D8E05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69108" y="2287881"/>
              <a:ext cx="360000" cy="341891"/>
              <a:chOff x="11345321" y="9777846"/>
              <a:chExt cx="531622" cy="504881"/>
            </a:xfrm>
            <a:solidFill>
              <a:schemeClr val="bg1"/>
            </a:solidFill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F43C302A-14B3-4EDD-B950-ABEEC25A93D8}"/>
                  </a:ext>
                </a:extLst>
              </p:cNvPr>
              <p:cNvSpPr/>
              <p:nvPr/>
            </p:nvSpPr>
            <p:spPr>
              <a:xfrm>
                <a:off x="11345321" y="9777846"/>
                <a:ext cx="388125" cy="455625"/>
              </a:xfrm>
              <a:custGeom>
                <a:avLst/>
                <a:gdLst>
                  <a:gd name="connsiteX0" fmla="*/ 178791 w 388125"/>
                  <a:gd name="connsiteY0" fmla="*/ 420863 h 455625"/>
                  <a:gd name="connsiteX1" fmla="*/ 79245 w 388125"/>
                  <a:gd name="connsiteY1" fmla="*/ 420863 h 455625"/>
                  <a:gd name="connsiteX2" fmla="*/ 44483 w 388125"/>
                  <a:gd name="connsiteY2" fmla="*/ 386910 h 455625"/>
                  <a:gd name="connsiteX3" fmla="*/ 44483 w 388125"/>
                  <a:gd name="connsiteY3" fmla="*/ 78334 h 455625"/>
                  <a:gd name="connsiteX4" fmla="*/ 79245 w 388125"/>
                  <a:gd name="connsiteY4" fmla="*/ 44483 h 455625"/>
                  <a:gd name="connsiteX5" fmla="*/ 320169 w 388125"/>
                  <a:gd name="connsiteY5" fmla="*/ 44483 h 455625"/>
                  <a:gd name="connsiteX6" fmla="*/ 354696 w 388125"/>
                  <a:gd name="connsiteY6" fmla="*/ 78334 h 455625"/>
                  <a:gd name="connsiteX7" fmla="*/ 354696 w 388125"/>
                  <a:gd name="connsiteY7" fmla="*/ 336893 h 455625"/>
                  <a:gd name="connsiteX8" fmla="*/ 399195 w 388125"/>
                  <a:gd name="connsiteY8" fmla="*/ 284006 h 455625"/>
                  <a:gd name="connsiteX9" fmla="*/ 399195 w 388125"/>
                  <a:gd name="connsiteY9" fmla="*/ 45293 h 455625"/>
                  <a:gd name="connsiteX10" fmla="*/ 354443 w 388125"/>
                  <a:gd name="connsiteY10" fmla="*/ 0 h 455625"/>
                  <a:gd name="connsiteX11" fmla="*/ 43183 w 388125"/>
                  <a:gd name="connsiteY11" fmla="*/ 0 h 455625"/>
                  <a:gd name="connsiteX12" fmla="*/ 0 w 388125"/>
                  <a:gd name="connsiteY12" fmla="*/ 43453 h 455625"/>
                  <a:gd name="connsiteX13" fmla="*/ 0 w 388125"/>
                  <a:gd name="connsiteY13" fmla="*/ 421149 h 455625"/>
                  <a:gd name="connsiteX14" fmla="*/ 45039 w 388125"/>
                  <a:gd name="connsiteY14" fmla="*/ 466493 h 455625"/>
                  <a:gd name="connsiteX15" fmla="*/ 219831 w 388125"/>
                  <a:gd name="connsiteY15" fmla="*/ 466493 h 455625"/>
                  <a:gd name="connsiteX16" fmla="*/ 199176 w 388125"/>
                  <a:gd name="connsiteY16" fmla="*/ 448554 h 455625"/>
                  <a:gd name="connsiteX17" fmla="*/ 178791 w 388125"/>
                  <a:gd name="connsiteY17" fmla="*/ 420863 h 4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8125" h="455625">
                    <a:moveTo>
                      <a:pt x="178791" y="420863"/>
                    </a:moveTo>
                    <a:lnTo>
                      <a:pt x="79245" y="420863"/>
                    </a:lnTo>
                    <a:cubicBezTo>
                      <a:pt x="60227" y="420863"/>
                      <a:pt x="44483" y="405928"/>
                      <a:pt x="44483" y="386910"/>
                    </a:cubicBezTo>
                    <a:lnTo>
                      <a:pt x="44483" y="78334"/>
                    </a:lnTo>
                    <a:cubicBezTo>
                      <a:pt x="44483" y="59316"/>
                      <a:pt x="60227" y="44483"/>
                      <a:pt x="79245" y="44483"/>
                    </a:cubicBezTo>
                    <a:lnTo>
                      <a:pt x="320169" y="44483"/>
                    </a:lnTo>
                    <a:cubicBezTo>
                      <a:pt x="339188" y="44483"/>
                      <a:pt x="354696" y="59316"/>
                      <a:pt x="354696" y="78334"/>
                    </a:cubicBezTo>
                    <a:lnTo>
                      <a:pt x="354696" y="336893"/>
                    </a:lnTo>
                    <a:lnTo>
                      <a:pt x="399195" y="284006"/>
                    </a:lnTo>
                    <a:lnTo>
                      <a:pt x="399195" y="45293"/>
                    </a:lnTo>
                    <a:cubicBezTo>
                      <a:pt x="399195" y="20284"/>
                      <a:pt x="379434" y="0"/>
                      <a:pt x="354443" y="0"/>
                    </a:cubicBezTo>
                    <a:lnTo>
                      <a:pt x="43183" y="0"/>
                    </a:lnTo>
                    <a:cubicBezTo>
                      <a:pt x="19170" y="0"/>
                      <a:pt x="0" y="19457"/>
                      <a:pt x="0" y="43453"/>
                    </a:cubicBezTo>
                    <a:lnTo>
                      <a:pt x="0" y="421149"/>
                    </a:lnTo>
                    <a:cubicBezTo>
                      <a:pt x="0" y="446158"/>
                      <a:pt x="19997" y="466493"/>
                      <a:pt x="45039" y="466493"/>
                    </a:cubicBezTo>
                    <a:lnTo>
                      <a:pt x="219831" y="466493"/>
                    </a:lnTo>
                    <a:lnTo>
                      <a:pt x="199176" y="448554"/>
                    </a:lnTo>
                    <a:cubicBezTo>
                      <a:pt x="190131" y="440741"/>
                      <a:pt x="183330" y="431123"/>
                      <a:pt x="178791" y="42086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301DE771-B4A5-45C4-8D5A-7D0001CBBB74}"/>
                  </a:ext>
                </a:extLst>
              </p:cNvPr>
              <p:cNvSpPr/>
              <p:nvPr/>
            </p:nvSpPr>
            <p:spPr>
              <a:xfrm>
                <a:off x="11424971" y="9879366"/>
                <a:ext cx="236250" cy="33750"/>
              </a:xfrm>
              <a:custGeom>
                <a:avLst/>
                <a:gdLst>
                  <a:gd name="connsiteX0" fmla="*/ 221991 w 236250"/>
                  <a:gd name="connsiteY0" fmla="*/ 0 h 33750"/>
                  <a:gd name="connsiteX1" fmla="*/ 22174 w 236250"/>
                  <a:gd name="connsiteY1" fmla="*/ 0 h 33750"/>
                  <a:gd name="connsiteX2" fmla="*/ 0 w 236250"/>
                  <a:gd name="connsiteY2" fmla="*/ 22241 h 33750"/>
                  <a:gd name="connsiteX3" fmla="*/ 22174 w 236250"/>
                  <a:gd name="connsiteY3" fmla="*/ 44466 h 33750"/>
                  <a:gd name="connsiteX4" fmla="*/ 221974 w 236250"/>
                  <a:gd name="connsiteY4" fmla="*/ 44466 h 33750"/>
                  <a:gd name="connsiteX5" fmla="*/ 244114 w 236250"/>
                  <a:gd name="connsiteY5" fmla="*/ 22241 h 33750"/>
                  <a:gd name="connsiteX6" fmla="*/ 221991 w 236250"/>
                  <a:gd name="connsiteY6" fmla="*/ 0 h 3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250" h="33750">
                    <a:moveTo>
                      <a:pt x="221991" y="0"/>
                    </a:moveTo>
                    <a:lnTo>
                      <a:pt x="22174" y="0"/>
                    </a:lnTo>
                    <a:cubicBezTo>
                      <a:pt x="9889" y="0"/>
                      <a:pt x="0" y="9973"/>
                      <a:pt x="0" y="22241"/>
                    </a:cubicBezTo>
                    <a:cubicBezTo>
                      <a:pt x="0" y="34493"/>
                      <a:pt x="9906" y="44466"/>
                      <a:pt x="22174" y="44466"/>
                    </a:cubicBezTo>
                    <a:lnTo>
                      <a:pt x="221974" y="44466"/>
                    </a:lnTo>
                    <a:cubicBezTo>
                      <a:pt x="234259" y="44466"/>
                      <a:pt x="244114" y="34493"/>
                      <a:pt x="244114" y="22241"/>
                    </a:cubicBezTo>
                    <a:cubicBezTo>
                      <a:pt x="244148" y="9973"/>
                      <a:pt x="234242" y="0"/>
                      <a:pt x="221991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39F8AC28-DC30-472B-BD33-EE275AC7BADE}"/>
                  </a:ext>
                </a:extLst>
              </p:cNvPr>
              <p:cNvSpPr/>
              <p:nvPr/>
            </p:nvSpPr>
            <p:spPr>
              <a:xfrm>
                <a:off x="11424971" y="9953481"/>
                <a:ext cx="236250" cy="33750"/>
              </a:xfrm>
              <a:custGeom>
                <a:avLst/>
                <a:gdLst>
                  <a:gd name="connsiteX0" fmla="*/ 221991 w 236250"/>
                  <a:gd name="connsiteY0" fmla="*/ 0 h 33750"/>
                  <a:gd name="connsiteX1" fmla="*/ 22174 w 236250"/>
                  <a:gd name="connsiteY1" fmla="*/ 0 h 33750"/>
                  <a:gd name="connsiteX2" fmla="*/ 0 w 236250"/>
                  <a:gd name="connsiteY2" fmla="*/ 22241 h 33750"/>
                  <a:gd name="connsiteX3" fmla="*/ 22174 w 236250"/>
                  <a:gd name="connsiteY3" fmla="*/ 44483 h 33750"/>
                  <a:gd name="connsiteX4" fmla="*/ 221974 w 236250"/>
                  <a:gd name="connsiteY4" fmla="*/ 44483 h 33750"/>
                  <a:gd name="connsiteX5" fmla="*/ 244114 w 236250"/>
                  <a:gd name="connsiteY5" fmla="*/ 22241 h 33750"/>
                  <a:gd name="connsiteX6" fmla="*/ 221991 w 236250"/>
                  <a:gd name="connsiteY6" fmla="*/ 0 h 3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250" h="33750">
                    <a:moveTo>
                      <a:pt x="221991" y="0"/>
                    </a:moveTo>
                    <a:lnTo>
                      <a:pt x="22174" y="0"/>
                    </a:lnTo>
                    <a:cubicBezTo>
                      <a:pt x="9889" y="0"/>
                      <a:pt x="0" y="9956"/>
                      <a:pt x="0" y="22241"/>
                    </a:cubicBezTo>
                    <a:cubicBezTo>
                      <a:pt x="0" y="34459"/>
                      <a:pt x="9906" y="44483"/>
                      <a:pt x="22174" y="44483"/>
                    </a:cubicBezTo>
                    <a:lnTo>
                      <a:pt x="221974" y="44483"/>
                    </a:lnTo>
                    <a:cubicBezTo>
                      <a:pt x="234259" y="44483"/>
                      <a:pt x="244114" y="34459"/>
                      <a:pt x="244114" y="22241"/>
                    </a:cubicBezTo>
                    <a:cubicBezTo>
                      <a:pt x="244148" y="9973"/>
                      <a:pt x="234242" y="0"/>
                      <a:pt x="221991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C357CAA6-D2AD-4576-980F-06FBFFD369DF}"/>
                  </a:ext>
                </a:extLst>
              </p:cNvPr>
              <p:cNvSpPr/>
              <p:nvPr/>
            </p:nvSpPr>
            <p:spPr>
              <a:xfrm>
                <a:off x="11424971" y="10027629"/>
                <a:ext cx="236250" cy="33750"/>
              </a:xfrm>
              <a:custGeom>
                <a:avLst/>
                <a:gdLst>
                  <a:gd name="connsiteX0" fmla="*/ 221991 w 236250"/>
                  <a:gd name="connsiteY0" fmla="*/ 0 h 33750"/>
                  <a:gd name="connsiteX1" fmla="*/ 22174 w 236250"/>
                  <a:gd name="connsiteY1" fmla="*/ 0 h 33750"/>
                  <a:gd name="connsiteX2" fmla="*/ 0 w 236250"/>
                  <a:gd name="connsiteY2" fmla="*/ 21684 h 33750"/>
                  <a:gd name="connsiteX3" fmla="*/ 22174 w 236250"/>
                  <a:gd name="connsiteY3" fmla="*/ 43335 h 33750"/>
                  <a:gd name="connsiteX4" fmla="*/ 221974 w 236250"/>
                  <a:gd name="connsiteY4" fmla="*/ 43335 h 33750"/>
                  <a:gd name="connsiteX5" fmla="*/ 244114 w 236250"/>
                  <a:gd name="connsiteY5" fmla="*/ 21684 h 33750"/>
                  <a:gd name="connsiteX6" fmla="*/ 221991 w 236250"/>
                  <a:gd name="connsiteY6" fmla="*/ 0 h 3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250" h="33750">
                    <a:moveTo>
                      <a:pt x="221991" y="0"/>
                    </a:moveTo>
                    <a:lnTo>
                      <a:pt x="22174" y="0"/>
                    </a:lnTo>
                    <a:cubicBezTo>
                      <a:pt x="9889" y="0"/>
                      <a:pt x="0" y="9416"/>
                      <a:pt x="0" y="21684"/>
                    </a:cubicBezTo>
                    <a:cubicBezTo>
                      <a:pt x="0" y="33919"/>
                      <a:pt x="9906" y="43335"/>
                      <a:pt x="22174" y="43335"/>
                    </a:cubicBezTo>
                    <a:lnTo>
                      <a:pt x="221974" y="43335"/>
                    </a:lnTo>
                    <a:cubicBezTo>
                      <a:pt x="234259" y="43335"/>
                      <a:pt x="244114" y="33902"/>
                      <a:pt x="244114" y="21684"/>
                    </a:cubicBezTo>
                    <a:cubicBezTo>
                      <a:pt x="244148" y="9416"/>
                      <a:pt x="234242" y="0"/>
                      <a:pt x="221991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46DDD526-B4D2-4191-830A-1E98491E25EA}"/>
                  </a:ext>
                </a:extLst>
              </p:cNvPr>
              <p:cNvSpPr/>
              <p:nvPr/>
            </p:nvSpPr>
            <p:spPr>
              <a:xfrm>
                <a:off x="11424954" y="10098302"/>
                <a:ext cx="135000" cy="33750"/>
              </a:xfrm>
              <a:custGeom>
                <a:avLst/>
                <a:gdLst>
                  <a:gd name="connsiteX0" fmla="*/ 0 w 135000"/>
                  <a:gd name="connsiteY0" fmla="*/ 21718 h 33750"/>
                  <a:gd name="connsiteX1" fmla="*/ 22174 w 135000"/>
                  <a:gd name="connsiteY1" fmla="*/ 43386 h 33750"/>
                  <a:gd name="connsiteX2" fmla="*/ 96728 w 135000"/>
                  <a:gd name="connsiteY2" fmla="*/ 43386 h 33750"/>
                  <a:gd name="connsiteX3" fmla="*/ 111189 w 135000"/>
                  <a:gd name="connsiteY3" fmla="*/ 18427 h 33750"/>
                  <a:gd name="connsiteX4" fmla="*/ 135017 w 135000"/>
                  <a:gd name="connsiteY4" fmla="*/ 0 h 33750"/>
                  <a:gd name="connsiteX5" fmla="*/ 22191 w 135000"/>
                  <a:gd name="connsiteY5" fmla="*/ 0 h 33750"/>
                  <a:gd name="connsiteX6" fmla="*/ 0 w 135000"/>
                  <a:gd name="connsiteY6" fmla="*/ 21718 h 3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000" h="33750">
                    <a:moveTo>
                      <a:pt x="0" y="21718"/>
                    </a:moveTo>
                    <a:cubicBezTo>
                      <a:pt x="0" y="33969"/>
                      <a:pt x="9906" y="43386"/>
                      <a:pt x="22174" y="43386"/>
                    </a:cubicBezTo>
                    <a:lnTo>
                      <a:pt x="96728" y="43386"/>
                    </a:lnTo>
                    <a:cubicBezTo>
                      <a:pt x="99849" y="35404"/>
                      <a:pt x="104642" y="26123"/>
                      <a:pt x="111189" y="18427"/>
                    </a:cubicBezTo>
                    <a:cubicBezTo>
                      <a:pt x="118074" y="10446"/>
                      <a:pt x="126191" y="4590"/>
                      <a:pt x="135017" y="0"/>
                    </a:cubicBezTo>
                    <a:lnTo>
                      <a:pt x="22191" y="0"/>
                    </a:lnTo>
                    <a:cubicBezTo>
                      <a:pt x="9906" y="34"/>
                      <a:pt x="0" y="9484"/>
                      <a:pt x="0" y="21718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11633C3-3A56-4DE7-B01C-40A4450DB193}"/>
                  </a:ext>
                </a:extLst>
              </p:cNvPr>
              <p:cNvSpPr/>
              <p:nvPr/>
            </p:nvSpPr>
            <p:spPr>
              <a:xfrm>
                <a:off x="11630289" y="10098336"/>
                <a:ext cx="33750" cy="16875"/>
              </a:xfrm>
              <a:custGeom>
                <a:avLst/>
                <a:gdLst>
                  <a:gd name="connsiteX0" fmla="*/ 16672 w 33750"/>
                  <a:gd name="connsiteY0" fmla="*/ 0 h 16875"/>
                  <a:gd name="connsiteX1" fmla="*/ 0 w 33750"/>
                  <a:gd name="connsiteY1" fmla="*/ 0 h 16875"/>
                  <a:gd name="connsiteX2" fmla="*/ 15458 w 33750"/>
                  <a:gd name="connsiteY2" fmla="*/ 10328 h 16875"/>
                  <a:gd name="connsiteX3" fmla="*/ 37597 w 33750"/>
                  <a:gd name="connsiteY3" fmla="*/ 29278 h 16875"/>
                  <a:gd name="connsiteX4" fmla="*/ 38880 w 33750"/>
                  <a:gd name="connsiteY4" fmla="*/ 21904 h 16875"/>
                  <a:gd name="connsiteX5" fmla="*/ 16672 w 33750"/>
                  <a:gd name="connsiteY5" fmla="*/ 0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50" h="16875">
                    <a:moveTo>
                      <a:pt x="16672" y="0"/>
                    </a:moveTo>
                    <a:lnTo>
                      <a:pt x="0" y="0"/>
                    </a:lnTo>
                    <a:cubicBezTo>
                      <a:pt x="5467" y="2295"/>
                      <a:pt x="10682" y="6176"/>
                      <a:pt x="15458" y="10328"/>
                    </a:cubicBezTo>
                    <a:lnTo>
                      <a:pt x="37597" y="29278"/>
                    </a:lnTo>
                    <a:cubicBezTo>
                      <a:pt x="38441" y="27000"/>
                      <a:pt x="38880" y="24536"/>
                      <a:pt x="38880" y="21904"/>
                    </a:cubicBezTo>
                    <a:cubicBezTo>
                      <a:pt x="38829" y="9703"/>
                      <a:pt x="28924" y="0"/>
                      <a:pt x="16672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45971CD-0AF4-41B1-8E76-F3AE03E23EF9}"/>
                  </a:ext>
                </a:extLst>
              </p:cNvPr>
              <p:cNvSpPr/>
              <p:nvPr/>
            </p:nvSpPr>
            <p:spPr>
              <a:xfrm>
                <a:off x="11556318" y="10029602"/>
                <a:ext cx="320625" cy="253125"/>
              </a:xfrm>
              <a:custGeom>
                <a:avLst/>
                <a:gdLst>
                  <a:gd name="connsiteX0" fmla="*/ 310424 w 320625"/>
                  <a:gd name="connsiteY0" fmla="*/ 9317 h 253125"/>
                  <a:gd name="connsiteX1" fmla="*/ 255648 w 320625"/>
                  <a:gd name="connsiteY1" fmla="*/ 13687 h 253125"/>
                  <a:gd name="connsiteX2" fmla="*/ 127989 w 320625"/>
                  <a:gd name="connsiteY2" fmla="*/ 163335 h 253125"/>
                  <a:gd name="connsiteX3" fmla="*/ 64167 w 320625"/>
                  <a:gd name="connsiteY3" fmla="*/ 108525 h 253125"/>
                  <a:gd name="connsiteX4" fmla="*/ 9374 w 320625"/>
                  <a:gd name="connsiteY4" fmla="*/ 112710 h 253125"/>
                  <a:gd name="connsiteX5" fmla="*/ 13559 w 320625"/>
                  <a:gd name="connsiteY5" fmla="*/ 167486 h 253125"/>
                  <a:gd name="connsiteX6" fmla="*/ 106929 w 320625"/>
                  <a:gd name="connsiteY6" fmla="*/ 247676 h 253125"/>
                  <a:gd name="connsiteX7" fmla="*/ 132241 w 320625"/>
                  <a:gd name="connsiteY7" fmla="*/ 257059 h 253125"/>
                  <a:gd name="connsiteX8" fmla="*/ 135312 w 320625"/>
                  <a:gd name="connsiteY8" fmla="*/ 256941 h 253125"/>
                  <a:gd name="connsiteX9" fmla="*/ 161840 w 320625"/>
                  <a:gd name="connsiteY9" fmla="*/ 243424 h 253125"/>
                  <a:gd name="connsiteX10" fmla="*/ 314829 w 320625"/>
                  <a:gd name="connsiteY10" fmla="*/ 64093 h 253125"/>
                  <a:gd name="connsiteX11" fmla="*/ 310424 w 320625"/>
                  <a:gd name="connsiteY11" fmla="*/ 9317 h 25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625" h="253125">
                    <a:moveTo>
                      <a:pt x="310424" y="9317"/>
                    </a:moveTo>
                    <a:cubicBezTo>
                      <a:pt x="294123" y="-4656"/>
                      <a:pt x="269570" y="-2681"/>
                      <a:pt x="255648" y="13687"/>
                    </a:cubicBezTo>
                    <a:lnTo>
                      <a:pt x="127989" y="163335"/>
                    </a:lnTo>
                    <a:lnTo>
                      <a:pt x="64167" y="108525"/>
                    </a:lnTo>
                    <a:cubicBezTo>
                      <a:pt x="47849" y="94569"/>
                      <a:pt x="23330" y="96426"/>
                      <a:pt x="9374" y="112710"/>
                    </a:cubicBezTo>
                    <a:cubicBezTo>
                      <a:pt x="-4615" y="129011"/>
                      <a:pt x="-2725" y="153514"/>
                      <a:pt x="13559" y="167486"/>
                    </a:cubicBezTo>
                    <a:lnTo>
                      <a:pt x="106929" y="247676"/>
                    </a:lnTo>
                    <a:cubicBezTo>
                      <a:pt x="114050" y="253717"/>
                      <a:pt x="122977" y="257059"/>
                      <a:pt x="132241" y="257059"/>
                    </a:cubicBezTo>
                    <a:cubicBezTo>
                      <a:pt x="133287" y="257059"/>
                      <a:pt x="134249" y="257025"/>
                      <a:pt x="135312" y="256941"/>
                    </a:cubicBezTo>
                    <a:cubicBezTo>
                      <a:pt x="145556" y="256147"/>
                      <a:pt x="155157" y="251271"/>
                      <a:pt x="161840" y="243424"/>
                    </a:cubicBezTo>
                    <a:lnTo>
                      <a:pt x="314829" y="64093"/>
                    </a:lnTo>
                    <a:cubicBezTo>
                      <a:pt x="328700" y="47775"/>
                      <a:pt x="326793" y="23272"/>
                      <a:pt x="310424" y="931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F02781C-BF05-4211-8775-435E568BFD5C}"/>
              </a:ext>
            </a:extLst>
          </p:cNvPr>
          <p:cNvGrpSpPr/>
          <p:nvPr/>
        </p:nvGrpSpPr>
        <p:grpSpPr>
          <a:xfrm>
            <a:off x="1369108" y="3893674"/>
            <a:ext cx="3894538" cy="430887"/>
            <a:chOff x="1369108" y="3893674"/>
            <a:chExt cx="3894538" cy="43088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9D08553-3E94-4969-817B-7334B5E5391D}"/>
                </a:ext>
              </a:extLst>
            </p:cNvPr>
            <p:cNvSpPr txBox="1"/>
            <p:nvPr/>
          </p:nvSpPr>
          <p:spPr>
            <a:xfrm>
              <a:off x="1975566" y="3893674"/>
              <a:ext cx="32880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bg1"/>
                  </a:solidFill>
                </a:rPr>
                <a:t>听不懂就问，难倒我最好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037E64E-06AF-4E37-B673-312F188DD5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69108" y="3934329"/>
              <a:ext cx="360000" cy="322248"/>
              <a:chOff x="10086069" y="5735592"/>
              <a:chExt cx="525689" cy="470560"/>
            </a:xfrm>
            <a:solidFill>
              <a:schemeClr val="bg1"/>
            </a:solidFill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21A0DE46-34AD-4B3B-9F8D-D9F99C315990}"/>
                  </a:ext>
                </a:extLst>
              </p:cNvPr>
              <p:cNvSpPr/>
              <p:nvPr/>
            </p:nvSpPr>
            <p:spPr>
              <a:xfrm>
                <a:off x="10225608" y="5735592"/>
                <a:ext cx="185625" cy="168750"/>
              </a:xfrm>
              <a:custGeom>
                <a:avLst/>
                <a:gdLst>
                  <a:gd name="connsiteX0" fmla="*/ 187616 w 185625"/>
                  <a:gd name="connsiteY0" fmla="*/ 91918 h 168750"/>
                  <a:gd name="connsiteX1" fmla="*/ 93808 w 185625"/>
                  <a:gd name="connsiteY1" fmla="*/ 183836 h 168750"/>
                  <a:gd name="connsiteX2" fmla="*/ 0 w 185625"/>
                  <a:gd name="connsiteY2" fmla="*/ 91918 h 168750"/>
                  <a:gd name="connsiteX3" fmla="*/ 93808 w 185625"/>
                  <a:gd name="connsiteY3" fmla="*/ 0 h 168750"/>
                  <a:gd name="connsiteX4" fmla="*/ 187616 w 185625"/>
                  <a:gd name="connsiteY4" fmla="*/ 91918 h 16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625" h="168750">
                    <a:moveTo>
                      <a:pt x="187616" y="91918"/>
                    </a:moveTo>
                    <a:cubicBezTo>
                      <a:pt x="187616" y="142683"/>
                      <a:pt x="145617" y="183836"/>
                      <a:pt x="93808" y="183836"/>
                    </a:cubicBezTo>
                    <a:cubicBezTo>
                      <a:pt x="41999" y="183836"/>
                      <a:pt x="0" y="142683"/>
                      <a:pt x="0" y="91918"/>
                    </a:cubicBezTo>
                    <a:cubicBezTo>
                      <a:pt x="0" y="41153"/>
                      <a:pt x="41999" y="0"/>
                      <a:pt x="93808" y="0"/>
                    </a:cubicBezTo>
                    <a:cubicBezTo>
                      <a:pt x="145617" y="0"/>
                      <a:pt x="187616" y="41153"/>
                      <a:pt x="187616" y="91918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FF1B13CB-2546-47AF-BC75-4979FBFE4C3D}"/>
                  </a:ext>
                </a:extLst>
              </p:cNvPr>
              <p:cNvSpPr/>
              <p:nvPr/>
            </p:nvSpPr>
            <p:spPr>
              <a:xfrm>
                <a:off x="10156133" y="5766785"/>
                <a:ext cx="455625" cy="337500"/>
              </a:xfrm>
              <a:custGeom>
                <a:avLst/>
                <a:gdLst>
                  <a:gd name="connsiteX0" fmla="*/ 420458 w 455625"/>
                  <a:gd name="connsiteY0" fmla="*/ 43 h 337500"/>
                  <a:gd name="connsiteX1" fmla="*/ 373629 w 455625"/>
                  <a:gd name="connsiteY1" fmla="*/ 43462 h 337500"/>
                  <a:gd name="connsiteX2" fmla="*/ 332724 w 455625"/>
                  <a:gd name="connsiteY2" fmla="*/ 164253 h 337500"/>
                  <a:gd name="connsiteX3" fmla="*/ 313588 w 455625"/>
                  <a:gd name="connsiteY3" fmla="*/ 173619 h 337500"/>
                  <a:gd name="connsiteX4" fmla="*/ 261073 w 455625"/>
                  <a:gd name="connsiteY4" fmla="*/ 152356 h 337500"/>
                  <a:gd name="connsiteX5" fmla="*/ 163299 w 455625"/>
                  <a:gd name="connsiteY5" fmla="*/ 152356 h 337500"/>
                  <a:gd name="connsiteX6" fmla="*/ 65526 w 455625"/>
                  <a:gd name="connsiteY6" fmla="*/ 152356 h 337500"/>
                  <a:gd name="connsiteX7" fmla="*/ 0 w 455625"/>
                  <a:gd name="connsiteY7" fmla="*/ 230336 h 337500"/>
                  <a:gd name="connsiteX8" fmla="*/ 0 w 455625"/>
                  <a:gd name="connsiteY8" fmla="*/ 351903 h 337500"/>
                  <a:gd name="connsiteX9" fmla="*/ 323089 w 455625"/>
                  <a:gd name="connsiteY9" fmla="*/ 351903 h 337500"/>
                  <a:gd name="connsiteX10" fmla="*/ 323089 w 455625"/>
                  <a:gd name="connsiteY10" fmla="*/ 273705 h 337500"/>
                  <a:gd name="connsiteX11" fmla="*/ 329417 w 455625"/>
                  <a:gd name="connsiteY11" fmla="*/ 262837 h 337500"/>
                  <a:gd name="connsiteX12" fmla="*/ 385459 w 455625"/>
                  <a:gd name="connsiteY12" fmla="*/ 237491 h 337500"/>
                  <a:gd name="connsiteX13" fmla="*/ 463826 w 455625"/>
                  <a:gd name="connsiteY13" fmla="*/ 46820 h 337500"/>
                  <a:gd name="connsiteX14" fmla="*/ 420458 w 455625"/>
                  <a:gd name="connsiteY14" fmla="*/ 43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5625" h="337500">
                    <a:moveTo>
                      <a:pt x="420458" y="43"/>
                    </a:moveTo>
                    <a:cubicBezTo>
                      <a:pt x="395651" y="-1037"/>
                      <a:pt x="374558" y="18538"/>
                      <a:pt x="373629" y="43462"/>
                    </a:cubicBezTo>
                    <a:cubicBezTo>
                      <a:pt x="371351" y="103807"/>
                      <a:pt x="357210" y="145573"/>
                      <a:pt x="332724" y="164253"/>
                    </a:cubicBezTo>
                    <a:cubicBezTo>
                      <a:pt x="326481" y="169029"/>
                      <a:pt x="319866" y="171847"/>
                      <a:pt x="313588" y="173619"/>
                    </a:cubicBezTo>
                    <a:cubicBezTo>
                      <a:pt x="296966" y="159765"/>
                      <a:pt x="275788" y="152356"/>
                      <a:pt x="261073" y="152356"/>
                    </a:cubicBezTo>
                    <a:lnTo>
                      <a:pt x="163299" y="152356"/>
                    </a:lnTo>
                    <a:lnTo>
                      <a:pt x="65526" y="152356"/>
                    </a:lnTo>
                    <a:cubicBezTo>
                      <a:pt x="29346" y="152356"/>
                      <a:pt x="0" y="190393"/>
                      <a:pt x="0" y="230336"/>
                    </a:cubicBezTo>
                    <a:lnTo>
                      <a:pt x="0" y="351903"/>
                    </a:lnTo>
                    <a:lnTo>
                      <a:pt x="323089" y="351903"/>
                    </a:lnTo>
                    <a:lnTo>
                      <a:pt x="323089" y="273705"/>
                    </a:lnTo>
                    <a:cubicBezTo>
                      <a:pt x="325468" y="270009"/>
                      <a:pt x="327645" y="266364"/>
                      <a:pt x="329417" y="262837"/>
                    </a:cubicBezTo>
                    <a:cubicBezTo>
                      <a:pt x="347186" y="258973"/>
                      <a:pt x="366694" y="251362"/>
                      <a:pt x="385459" y="237491"/>
                    </a:cubicBezTo>
                    <a:cubicBezTo>
                      <a:pt x="433991" y="201699"/>
                      <a:pt x="460350" y="137540"/>
                      <a:pt x="463826" y="46820"/>
                    </a:cubicBezTo>
                    <a:cubicBezTo>
                      <a:pt x="464788" y="21946"/>
                      <a:pt x="445365" y="988"/>
                      <a:pt x="420458" y="4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64C9A0C0-9C71-4959-8706-9104FD3810C9}"/>
                  </a:ext>
                </a:extLst>
              </p:cNvPr>
              <p:cNvSpPr/>
              <p:nvPr/>
            </p:nvSpPr>
            <p:spPr>
              <a:xfrm>
                <a:off x="10086069" y="6155527"/>
                <a:ext cx="523125" cy="50625"/>
              </a:xfrm>
              <a:custGeom>
                <a:avLst/>
                <a:gdLst>
                  <a:gd name="connsiteX0" fmla="*/ 0 w 523125"/>
                  <a:gd name="connsiteY0" fmla="*/ 0 h 50625"/>
                  <a:gd name="connsiteX1" fmla="*/ 523800 w 523125"/>
                  <a:gd name="connsiteY1" fmla="*/ 0 h 50625"/>
                  <a:gd name="connsiteX2" fmla="*/ 523800 w 523125"/>
                  <a:gd name="connsiteY2" fmla="*/ 53443 h 50625"/>
                  <a:gd name="connsiteX3" fmla="*/ 0 w 523125"/>
                  <a:gd name="connsiteY3" fmla="*/ 53443 h 5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125" h="50625">
                    <a:moveTo>
                      <a:pt x="0" y="0"/>
                    </a:moveTo>
                    <a:lnTo>
                      <a:pt x="523800" y="0"/>
                    </a:lnTo>
                    <a:lnTo>
                      <a:pt x="523800" y="53443"/>
                    </a:lnTo>
                    <a:lnTo>
                      <a:pt x="0" y="53443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C36CD0F-49CA-4264-BB54-7E3E7A1CBF93}"/>
              </a:ext>
            </a:extLst>
          </p:cNvPr>
          <p:cNvGrpSpPr/>
          <p:nvPr/>
        </p:nvGrpSpPr>
        <p:grpSpPr>
          <a:xfrm>
            <a:off x="1397286" y="3336431"/>
            <a:ext cx="4712745" cy="430887"/>
            <a:chOff x="1397286" y="3336431"/>
            <a:chExt cx="4712745" cy="43088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649A55-7593-4534-9511-DD4E684D3D0F}"/>
                </a:ext>
              </a:extLst>
            </p:cNvPr>
            <p:cNvSpPr txBox="1"/>
            <p:nvPr/>
          </p:nvSpPr>
          <p:spPr>
            <a:xfrm>
              <a:off x="1975566" y="3336431"/>
              <a:ext cx="41344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bg1"/>
                  </a:solidFill>
                </a:rPr>
                <a:t>讲课时别看笔记本电脑，看我们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01C9832-5C62-4262-933C-D149DCEC48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97286" y="3366072"/>
              <a:ext cx="303644" cy="362037"/>
              <a:chOff x="23267340" y="6521983"/>
              <a:chExt cx="438750" cy="523125"/>
            </a:xfrm>
            <a:solidFill>
              <a:schemeClr val="bg1"/>
            </a:solidFill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9AD050F9-FAA8-4F22-8440-771C128CF59E}"/>
                  </a:ext>
                </a:extLst>
              </p:cNvPr>
              <p:cNvSpPr/>
              <p:nvPr/>
            </p:nvSpPr>
            <p:spPr>
              <a:xfrm>
                <a:off x="23267340" y="6521983"/>
                <a:ext cx="438750" cy="523125"/>
              </a:xfrm>
              <a:custGeom>
                <a:avLst/>
                <a:gdLst>
                  <a:gd name="connsiteX0" fmla="*/ 453144 w 438750"/>
                  <a:gd name="connsiteY0" fmla="*/ 195767 h 523125"/>
                  <a:gd name="connsiteX1" fmla="*/ 432304 w 438750"/>
                  <a:gd name="connsiteY1" fmla="*/ 114733 h 523125"/>
                  <a:gd name="connsiteX2" fmla="*/ 444893 w 438750"/>
                  <a:gd name="connsiteY2" fmla="*/ 61965 h 523125"/>
                  <a:gd name="connsiteX3" fmla="*/ 440117 w 438750"/>
                  <a:gd name="connsiteY3" fmla="*/ 40298 h 523125"/>
                  <a:gd name="connsiteX4" fmla="*/ 420154 w 438750"/>
                  <a:gd name="connsiteY4" fmla="*/ 30628 h 523125"/>
                  <a:gd name="connsiteX5" fmla="*/ 345077 w 438750"/>
                  <a:gd name="connsiteY5" fmla="*/ 30628 h 523125"/>
                  <a:gd name="connsiteX6" fmla="*/ 344081 w 438750"/>
                  <a:gd name="connsiteY6" fmla="*/ 30156 h 523125"/>
                  <a:gd name="connsiteX7" fmla="*/ 226986 w 438750"/>
                  <a:gd name="connsiteY7" fmla="*/ 17 h 523125"/>
                  <a:gd name="connsiteX8" fmla="*/ 226986 w 438750"/>
                  <a:gd name="connsiteY8" fmla="*/ 0 h 523125"/>
                  <a:gd name="connsiteX9" fmla="*/ 226462 w 438750"/>
                  <a:gd name="connsiteY9" fmla="*/ 17 h 523125"/>
                  <a:gd name="connsiteX10" fmla="*/ 225973 w 438750"/>
                  <a:gd name="connsiteY10" fmla="*/ 0 h 523125"/>
                  <a:gd name="connsiteX11" fmla="*/ 225973 w 438750"/>
                  <a:gd name="connsiteY11" fmla="*/ 34 h 523125"/>
                  <a:gd name="connsiteX12" fmla="*/ 109029 w 438750"/>
                  <a:gd name="connsiteY12" fmla="*/ 30173 h 523125"/>
                  <a:gd name="connsiteX13" fmla="*/ 108270 w 438750"/>
                  <a:gd name="connsiteY13" fmla="*/ 30645 h 523125"/>
                  <a:gd name="connsiteX14" fmla="*/ 33210 w 438750"/>
                  <a:gd name="connsiteY14" fmla="*/ 30645 h 523125"/>
                  <a:gd name="connsiteX15" fmla="*/ 13247 w 438750"/>
                  <a:gd name="connsiteY15" fmla="*/ 40314 h 523125"/>
                  <a:gd name="connsiteX16" fmla="*/ 8471 w 438750"/>
                  <a:gd name="connsiteY16" fmla="*/ 61965 h 523125"/>
                  <a:gd name="connsiteX17" fmla="*/ 21026 w 438750"/>
                  <a:gd name="connsiteY17" fmla="*/ 114750 h 523125"/>
                  <a:gd name="connsiteX18" fmla="*/ 0 w 438750"/>
                  <a:gd name="connsiteY18" fmla="*/ 195784 h 523125"/>
                  <a:gd name="connsiteX19" fmla="*/ 225990 w 438750"/>
                  <a:gd name="connsiteY19" fmla="*/ 528053 h 523125"/>
                  <a:gd name="connsiteX20" fmla="*/ 225990 w 438750"/>
                  <a:gd name="connsiteY20" fmla="*/ 528103 h 523125"/>
                  <a:gd name="connsiteX21" fmla="*/ 226479 w 438750"/>
                  <a:gd name="connsiteY21" fmla="*/ 528086 h 523125"/>
                  <a:gd name="connsiteX22" fmla="*/ 227003 w 438750"/>
                  <a:gd name="connsiteY22" fmla="*/ 528086 h 523125"/>
                  <a:gd name="connsiteX23" fmla="*/ 227003 w 438750"/>
                  <a:gd name="connsiteY23" fmla="*/ 528053 h 523125"/>
                  <a:gd name="connsiteX24" fmla="*/ 453144 w 438750"/>
                  <a:gd name="connsiteY24" fmla="*/ 195767 h 523125"/>
                  <a:gd name="connsiteX25" fmla="*/ 294570 w 438750"/>
                  <a:gd name="connsiteY25" fmla="*/ 279653 h 523125"/>
                  <a:gd name="connsiteX26" fmla="*/ 240013 w 438750"/>
                  <a:gd name="connsiteY26" fmla="*/ 342411 h 523125"/>
                  <a:gd name="connsiteX27" fmla="*/ 226665 w 438750"/>
                  <a:gd name="connsiteY27" fmla="*/ 348469 h 523125"/>
                  <a:gd name="connsiteX28" fmla="*/ 213317 w 438750"/>
                  <a:gd name="connsiteY28" fmla="*/ 342377 h 523125"/>
                  <a:gd name="connsiteX29" fmla="*/ 158811 w 438750"/>
                  <a:gd name="connsiteY29" fmla="*/ 279653 h 523125"/>
                  <a:gd name="connsiteX30" fmla="*/ 144079 w 438750"/>
                  <a:gd name="connsiteY30" fmla="*/ 280665 h 523125"/>
                  <a:gd name="connsiteX31" fmla="*/ 34560 w 438750"/>
                  <a:gd name="connsiteY31" fmla="*/ 171113 h 523125"/>
                  <a:gd name="connsiteX32" fmla="*/ 143961 w 438750"/>
                  <a:gd name="connsiteY32" fmla="*/ 61560 h 523125"/>
                  <a:gd name="connsiteX33" fmla="*/ 225973 w 438750"/>
                  <a:gd name="connsiteY33" fmla="*/ 98584 h 523125"/>
                  <a:gd name="connsiteX34" fmla="*/ 225973 w 438750"/>
                  <a:gd name="connsiteY34" fmla="*/ 99748 h 523125"/>
                  <a:gd name="connsiteX35" fmla="*/ 226462 w 438750"/>
                  <a:gd name="connsiteY35" fmla="*/ 99158 h 523125"/>
                  <a:gd name="connsiteX36" fmla="*/ 226986 w 438750"/>
                  <a:gd name="connsiteY36" fmla="*/ 99748 h 523125"/>
                  <a:gd name="connsiteX37" fmla="*/ 226986 w 438750"/>
                  <a:gd name="connsiteY37" fmla="*/ 98567 h 523125"/>
                  <a:gd name="connsiteX38" fmla="*/ 309167 w 438750"/>
                  <a:gd name="connsiteY38" fmla="*/ 61543 h 523125"/>
                  <a:gd name="connsiteX39" fmla="*/ 418736 w 438750"/>
                  <a:gd name="connsiteY39" fmla="*/ 171096 h 523125"/>
                  <a:gd name="connsiteX40" fmla="*/ 309251 w 438750"/>
                  <a:gd name="connsiteY40" fmla="*/ 280648 h 523125"/>
                  <a:gd name="connsiteX41" fmla="*/ 294570 w 438750"/>
                  <a:gd name="connsiteY41" fmla="*/ 279653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38750" h="523125">
                    <a:moveTo>
                      <a:pt x="453144" y="195767"/>
                    </a:moveTo>
                    <a:cubicBezTo>
                      <a:pt x="453144" y="166877"/>
                      <a:pt x="445703" y="139421"/>
                      <a:pt x="432304" y="114733"/>
                    </a:cubicBezTo>
                    <a:lnTo>
                      <a:pt x="444893" y="61965"/>
                    </a:lnTo>
                    <a:cubicBezTo>
                      <a:pt x="446681" y="54388"/>
                      <a:pt x="444943" y="46406"/>
                      <a:pt x="440117" y="40298"/>
                    </a:cubicBezTo>
                    <a:cubicBezTo>
                      <a:pt x="435324" y="34189"/>
                      <a:pt x="427933" y="30628"/>
                      <a:pt x="420154" y="30628"/>
                    </a:cubicBezTo>
                    <a:lnTo>
                      <a:pt x="345077" y="30628"/>
                    </a:lnTo>
                    <a:cubicBezTo>
                      <a:pt x="344739" y="30459"/>
                      <a:pt x="344402" y="30308"/>
                      <a:pt x="344081" y="30156"/>
                    </a:cubicBezTo>
                    <a:cubicBezTo>
                      <a:pt x="309994" y="12116"/>
                      <a:pt x="270321" y="1232"/>
                      <a:pt x="226986" y="17"/>
                    </a:cubicBezTo>
                    <a:lnTo>
                      <a:pt x="226986" y="0"/>
                    </a:lnTo>
                    <a:cubicBezTo>
                      <a:pt x="226986" y="0"/>
                      <a:pt x="226631" y="17"/>
                      <a:pt x="226462" y="17"/>
                    </a:cubicBezTo>
                    <a:cubicBezTo>
                      <a:pt x="226277" y="17"/>
                      <a:pt x="225973" y="0"/>
                      <a:pt x="225973" y="0"/>
                    </a:cubicBezTo>
                    <a:lnTo>
                      <a:pt x="225973" y="34"/>
                    </a:lnTo>
                    <a:cubicBezTo>
                      <a:pt x="183617" y="1232"/>
                      <a:pt x="143117" y="12116"/>
                      <a:pt x="109029" y="30173"/>
                    </a:cubicBezTo>
                    <a:cubicBezTo>
                      <a:pt x="108776" y="30324"/>
                      <a:pt x="108574" y="30476"/>
                      <a:pt x="108270" y="30645"/>
                    </a:cubicBezTo>
                    <a:lnTo>
                      <a:pt x="33210" y="30645"/>
                    </a:lnTo>
                    <a:cubicBezTo>
                      <a:pt x="25431" y="30645"/>
                      <a:pt x="18090" y="34206"/>
                      <a:pt x="13247" y="40314"/>
                    </a:cubicBezTo>
                    <a:cubicBezTo>
                      <a:pt x="8438" y="46423"/>
                      <a:pt x="6666" y="54405"/>
                      <a:pt x="8471" y="61965"/>
                    </a:cubicBezTo>
                    <a:lnTo>
                      <a:pt x="21026" y="114750"/>
                    </a:lnTo>
                    <a:cubicBezTo>
                      <a:pt x="7594" y="139438"/>
                      <a:pt x="0" y="166877"/>
                      <a:pt x="0" y="195784"/>
                    </a:cubicBezTo>
                    <a:cubicBezTo>
                      <a:pt x="0" y="302400"/>
                      <a:pt x="42188" y="521826"/>
                      <a:pt x="225990" y="528053"/>
                    </a:cubicBezTo>
                    <a:lnTo>
                      <a:pt x="225990" y="528103"/>
                    </a:lnTo>
                    <a:cubicBezTo>
                      <a:pt x="225990" y="528103"/>
                      <a:pt x="226311" y="528086"/>
                      <a:pt x="226479" y="528086"/>
                    </a:cubicBezTo>
                    <a:cubicBezTo>
                      <a:pt x="226648" y="528086"/>
                      <a:pt x="227003" y="528086"/>
                      <a:pt x="227003" y="528086"/>
                    </a:cubicBezTo>
                    <a:lnTo>
                      <a:pt x="227003" y="528053"/>
                    </a:lnTo>
                    <a:cubicBezTo>
                      <a:pt x="410805" y="521826"/>
                      <a:pt x="453144" y="302400"/>
                      <a:pt x="453144" y="195767"/>
                    </a:cubicBezTo>
                    <a:close/>
                    <a:moveTo>
                      <a:pt x="294570" y="279653"/>
                    </a:moveTo>
                    <a:lnTo>
                      <a:pt x="240013" y="342411"/>
                    </a:lnTo>
                    <a:cubicBezTo>
                      <a:pt x="236706" y="346275"/>
                      <a:pt x="231846" y="348469"/>
                      <a:pt x="226665" y="348469"/>
                    </a:cubicBezTo>
                    <a:cubicBezTo>
                      <a:pt x="221535" y="348469"/>
                      <a:pt x="216675" y="346241"/>
                      <a:pt x="213317" y="342377"/>
                    </a:cubicBezTo>
                    <a:lnTo>
                      <a:pt x="158811" y="279653"/>
                    </a:lnTo>
                    <a:cubicBezTo>
                      <a:pt x="154001" y="280277"/>
                      <a:pt x="149091" y="280665"/>
                      <a:pt x="144079" y="280665"/>
                    </a:cubicBezTo>
                    <a:cubicBezTo>
                      <a:pt x="83599" y="280665"/>
                      <a:pt x="34560" y="231609"/>
                      <a:pt x="34560" y="171113"/>
                    </a:cubicBezTo>
                    <a:cubicBezTo>
                      <a:pt x="34560" y="110633"/>
                      <a:pt x="83481" y="61560"/>
                      <a:pt x="143961" y="61560"/>
                    </a:cubicBezTo>
                    <a:cubicBezTo>
                      <a:pt x="176648" y="61560"/>
                      <a:pt x="206348" y="75887"/>
                      <a:pt x="225973" y="98584"/>
                    </a:cubicBezTo>
                    <a:lnTo>
                      <a:pt x="225973" y="99748"/>
                    </a:lnTo>
                    <a:cubicBezTo>
                      <a:pt x="225973" y="99546"/>
                      <a:pt x="226294" y="99360"/>
                      <a:pt x="226462" y="99158"/>
                    </a:cubicBezTo>
                    <a:cubicBezTo>
                      <a:pt x="226631" y="99360"/>
                      <a:pt x="226986" y="99546"/>
                      <a:pt x="226986" y="99748"/>
                    </a:cubicBezTo>
                    <a:lnTo>
                      <a:pt x="226986" y="98567"/>
                    </a:lnTo>
                    <a:cubicBezTo>
                      <a:pt x="247658" y="75870"/>
                      <a:pt x="276497" y="61543"/>
                      <a:pt x="309167" y="61543"/>
                    </a:cubicBezTo>
                    <a:cubicBezTo>
                      <a:pt x="369664" y="61543"/>
                      <a:pt x="418736" y="110599"/>
                      <a:pt x="418736" y="171096"/>
                    </a:cubicBezTo>
                    <a:cubicBezTo>
                      <a:pt x="418736" y="231593"/>
                      <a:pt x="369765" y="280648"/>
                      <a:pt x="309251" y="280648"/>
                    </a:cubicBezTo>
                    <a:cubicBezTo>
                      <a:pt x="304239" y="280631"/>
                      <a:pt x="299379" y="280311"/>
                      <a:pt x="294570" y="27965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8179E29C-AF47-4C1F-B3FA-17C2C608159D}"/>
                  </a:ext>
                </a:extLst>
              </p:cNvPr>
              <p:cNvSpPr/>
              <p:nvPr/>
            </p:nvSpPr>
            <p:spPr>
              <a:xfrm>
                <a:off x="23448443" y="6764426"/>
                <a:ext cx="84375" cy="67500"/>
              </a:xfrm>
              <a:custGeom>
                <a:avLst/>
                <a:gdLst>
                  <a:gd name="connsiteX0" fmla="*/ 44871 w 84375"/>
                  <a:gd name="connsiteY0" fmla="*/ 0 h 67500"/>
                  <a:gd name="connsiteX1" fmla="*/ 0 w 84375"/>
                  <a:gd name="connsiteY1" fmla="*/ 31691 h 67500"/>
                  <a:gd name="connsiteX2" fmla="*/ 30071 w 84375"/>
                  <a:gd name="connsiteY2" fmla="*/ 66302 h 67500"/>
                  <a:gd name="connsiteX3" fmla="*/ 44921 w 84375"/>
                  <a:gd name="connsiteY3" fmla="*/ 73119 h 67500"/>
                  <a:gd name="connsiteX4" fmla="*/ 59856 w 84375"/>
                  <a:gd name="connsiteY4" fmla="*/ 66437 h 67500"/>
                  <a:gd name="connsiteX5" fmla="*/ 90720 w 84375"/>
                  <a:gd name="connsiteY5" fmla="*/ 31658 h 67500"/>
                  <a:gd name="connsiteX6" fmla="*/ 44871 w 84375"/>
                  <a:gd name="connsiteY6" fmla="*/ 0 h 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375" h="67500">
                    <a:moveTo>
                      <a:pt x="44871" y="0"/>
                    </a:moveTo>
                    <a:cubicBezTo>
                      <a:pt x="44871" y="0"/>
                      <a:pt x="17449" y="25397"/>
                      <a:pt x="0" y="31691"/>
                    </a:cubicBezTo>
                    <a:lnTo>
                      <a:pt x="30071" y="66302"/>
                    </a:lnTo>
                    <a:cubicBezTo>
                      <a:pt x="33817" y="70605"/>
                      <a:pt x="39217" y="73086"/>
                      <a:pt x="44921" y="73119"/>
                    </a:cubicBezTo>
                    <a:cubicBezTo>
                      <a:pt x="50625" y="73119"/>
                      <a:pt x="56076" y="70673"/>
                      <a:pt x="59856" y="66437"/>
                    </a:cubicBezTo>
                    <a:lnTo>
                      <a:pt x="90720" y="31658"/>
                    </a:lnTo>
                    <a:cubicBezTo>
                      <a:pt x="73288" y="25397"/>
                      <a:pt x="44871" y="203"/>
                      <a:pt x="44871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AFCC6275-39BF-40BF-8E0D-2ACA534112E1}"/>
                  </a:ext>
                </a:extLst>
              </p:cNvPr>
              <p:cNvSpPr/>
              <p:nvPr/>
            </p:nvSpPr>
            <p:spPr>
              <a:xfrm>
                <a:off x="23321829" y="6603439"/>
                <a:ext cx="337500" cy="168750"/>
              </a:xfrm>
              <a:custGeom>
                <a:avLst/>
                <a:gdLst>
                  <a:gd name="connsiteX0" fmla="*/ 254796 w 337500"/>
                  <a:gd name="connsiteY0" fmla="*/ 0 h 168750"/>
                  <a:gd name="connsiteX1" fmla="*/ 182031 w 337500"/>
                  <a:gd name="connsiteY1" fmla="*/ 37344 h 168750"/>
                  <a:gd name="connsiteX2" fmla="*/ 172192 w 337500"/>
                  <a:gd name="connsiteY2" fmla="*/ 54877 h 168750"/>
                  <a:gd name="connsiteX3" fmla="*/ 162354 w 337500"/>
                  <a:gd name="connsiteY3" fmla="*/ 37344 h 168750"/>
                  <a:gd name="connsiteX4" fmla="*/ 89606 w 337500"/>
                  <a:gd name="connsiteY4" fmla="*/ 0 h 168750"/>
                  <a:gd name="connsiteX5" fmla="*/ 0 w 337500"/>
                  <a:gd name="connsiteY5" fmla="*/ 89623 h 168750"/>
                  <a:gd name="connsiteX6" fmla="*/ 89606 w 337500"/>
                  <a:gd name="connsiteY6" fmla="*/ 179246 h 168750"/>
                  <a:gd name="connsiteX7" fmla="*/ 112607 w 337500"/>
                  <a:gd name="connsiteY7" fmla="*/ 176243 h 168750"/>
                  <a:gd name="connsiteX8" fmla="*/ 162371 w 337500"/>
                  <a:gd name="connsiteY8" fmla="*/ 141885 h 168750"/>
                  <a:gd name="connsiteX9" fmla="*/ 172209 w 337500"/>
                  <a:gd name="connsiteY9" fmla="*/ 124352 h 168750"/>
                  <a:gd name="connsiteX10" fmla="*/ 182047 w 337500"/>
                  <a:gd name="connsiteY10" fmla="*/ 141885 h 168750"/>
                  <a:gd name="connsiteX11" fmla="*/ 231812 w 337500"/>
                  <a:gd name="connsiteY11" fmla="*/ 176243 h 168750"/>
                  <a:gd name="connsiteX12" fmla="*/ 254779 w 337500"/>
                  <a:gd name="connsiteY12" fmla="*/ 179246 h 168750"/>
                  <a:gd name="connsiteX13" fmla="*/ 344419 w 337500"/>
                  <a:gd name="connsiteY13" fmla="*/ 89623 h 168750"/>
                  <a:gd name="connsiteX14" fmla="*/ 254796 w 337500"/>
                  <a:gd name="connsiteY14" fmla="*/ 0 h 168750"/>
                  <a:gd name="connsiteX15" fmla="*/ 89589 w 337500"/>
                  <a:gd name="connsiteY15" fmla="*/ 138088 h 168750"/>
                  <a:gd name="connsiteX16" fmla="*/ 41158 w 337500"/>
                  <a:gd name="connsiteY16" fmla="*/ 89623 h 168750"/>
                  <a:gd name="connsiteX17" fmla="*/ 89589 w 337500"/>
                  <a:gd name="connsiteY17" fmla="*/ 41175 h 168750"/>
                  <a:gd name="connsiteX18" fmla="*/ 138038 w 337500"/>
                  <a:gd name="connsiteY18" fmla="*/ 89623 h 168750"/>
                  <a:gd name="connsiteX19" fmla="*/ 89589 w 337500"/>
                  <a:gd name="connsiteY19" fmla="*/ 138088 h 168750"/>
                  <a:gd name="connsiteX20" fmla="*/ 254796 w 337500"/>
                  <a:gd name="connsiteY20" fmla="*/ 138088 h 168750"/>
                  <a:gd name="connsiteX21" fmla="*/ 206331 w 337500"/>
                  <a:gd name="connsiteY21" fmla="*/ 89623 h 168750"/>
                  <a:gd name="connsiteX22" fmla="*/ 254796 w 337500"/>
                  <a:gd name="connsiteY22" fmla="*/ 41175 h 168750"/>
                  <a:gd name="connsiteX23" fmla="*/ 303244 w 337500"/>
                  <a:gd name="connsiteY23" fmla="*/ 89623 h 168750"/>
                  <a:gd name="connsiteX24" fmla="*/ 254796 w 337500"/>
                  <a:gd name="connsiteY24" fmla="*/ 138088 h 16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37500" h="168750">
                    <a:moveTo>
                      <a:pt x="254796" y="0"/>
                    </a:moveTo>
                    <a:cubicBezTo>
                      <a:pt x="224910" y="0"/>
                      <a:pt x="198332" y="14749"/>
                      <a:pt x="182031" y="37344"/>
                    </a:cubicBezTo>
                    <a:cubicBezTo>
                      <a:pt x="178166" y="42778"/>
                      <a:pt x="174859" y="48651"/>
                      <a:pt x="172192" y="54877"/>
                    </a:cubicBezTo>
                    <a:cubicBezTo>
                      <a:pt x="169577" y="48651"/>
                      <a:pt x="166269" y="42778"/>
                      <a:pt x="162354" y="37344"/>
                    </a:cubicBezTo>
                    <a:cubicBezTo>
                      <a:pt x="146070" y="14749"/>
                      <a:pt x="119542" y="0"/>
                      <a:pt x="89606" y="0"/>
                    </a:cubicBezTo>
                    <a:cubicBezTo>
                      <a:pt x="40179" y="0"/>
                      <a:pt x="0" y="40213"/>
                      <a:pt x="0" y="89623"/>
                    </a:cubicBezTo>
                    <a:cubicBezTo>
                      <a:pt x="0" y="139050"/>
                      <a:pt x="40179" y="179246"/>
                      <a:pt x="89606" y="179246"/>
                    </a:cubicBezTo>
                    <a:cubicBezTo>
                      <a:pt x="97116" y="179246"/>
                      <a:pt x="112607" y="176243"/>
                      <a:pt x="112607" y="176243"/>
                    </a:cubicBezTo>
                    <a:cubicBezTo>
                      <a:pt x="132924" y="170859"/>
                      <a:pt x="150441" y="158507"/>
                      <a:pt x="162371" y="141885"/>
                    </a:cubicBezTo>
                    <a:cubicBezTo>
                      <a:pt x="166269" y="136468"/>
                      <a:pt x="169594" y="130579"/>
                      <a:pt x="172209" y="124352"/>
                    </a:cubicBezTo>
                    <a:cubicBezTo>
                      <a:pt x="174842" y="130579"/>
                      <a:pt x="178149" y="136468"/>
                      <a:pt x="182047" y="141885"/>
                    </a:cubicBezTo>
                    <a:cubicBezTo>
                      <a:pt x="194012" y="158490"/>
                      <a:pt x="211545" y="170859"/>
                      <a:pt x="231812" y="176243"/>
                    </a:cubicBezTo>
                    <a:cubicBezTo>
                      <a:pt x="231812" y="176243"/>
                      <a:pt x="247303" y="179246"/>
                      <a:pt x="254779" y="179246"/>
                    </a:cubicBezTo>
                    <a:cubicBezTo>
                      <a:pt x="304223" y="179246"/>
                      <a:pt x="344419" y="139050"/>
                      <a:pt x="344419" y="89623"/>
                    </a:cubicBezTo>
                    <a:cubicBezTo>
                      <a:pt x="344402" y="40213"/>
                      <a:pt x="304239" y="0"/>
                      <a:pt x="254796" y="0"/>
                    </a:cubicBezTo>
                    <a:close/>
                    <a:moveTo>
                      <a:pt x="89589" y="138088"/>
                    </a:moveTo>
                    <a:cubicBezTo>
                      <a:pt x="62910" y="138088"/>
                      <a:pt x="41158" y="116336"/>
                      <a:pt x="41158" y="89623"/>
                    </a:cubicBezTo>
                    <a:cubicBezTo>
                      <a:pt x="41158" y="62910"/>
                      <a:pt x="62910" y="41175"/>
                      <a:pt x="89589" y="41175"/>
                    </a:cubicBezTo>
                    <a:cubicBezTo>
                      <a:pt x="116319" y="41175"/>
                      <a:pt x="138038" y="62910"/>
                      <a:pt x="138038" y="89623"/>
                    </a:cubicBezTo>
                    <a:cubicBezTo>
                      <a:pt x="138038" y="116336"/>
                      <a:pt x="116319" y="138088"/>
                      <a:pt x="89589" y="138088"/>
                    </a:cubicBezTo>
                    <a:close/>
                    <a:moveTo>
                      <a:pt x="254796" y="138088"/>
                    </a:moveTo>
                    <a:cubicBezTo>
                      <a:pt x="228083" y="138088"/>
                      <a:pt x="206331" y="116336"/>
                      <a:pt x="206331" y="89623"/>
                    </a:cubicBezTo>
                    <a:cubicBezTo>
                      <a:pt x="206331" y="62910"/>
                      <a:pt x="228083" y="41175"/>
                      <a:pt x="254796" y="41175"/>
                    </a:cubicBezTo>
                    <a:cubicBezTo>
                      <a:pt x="281492" y="41175"/>
                      <a:pt x="303244" y="62910"/>
                      <a:pt x="303244" y="89623"/>
                    </a:cubicBezTo>
                    <a:cubicBezTo>
                      <a:pt x="303244" y="116336"/>
                      <a:pt x="281492" y="138088"/>
                      <a:pt x="254796" y="138088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A450AA7-E9DB-401B-B64B-1BC496E27AC8}"/>
              </a:ext>
            </a:extLst>
          </p:cNvPr>
          <p:cNvGrpSpPr/>
          <p:nvPr/>
        </p:nvGrpSpPr>
        <p:grpSpPr>
          <a:xfrm>
            <a:off x="1369108" y="2779187"/>
            <a:ext cx="4458795" cy="430887"/>
            <a:chOff x="1369108" y="2779187"/>
            <a:chExt cx="4458795" cy="43088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2AAD618-6E88-46A7-A739-F9E7ED360D12}"/>
                </a:ext>
              </a:extLst>
            </p:cNvPr>
            <p:cNvSpPr txBox="1"/>
            <p:nvPr/>
          </p:nvSpPr>
          <p:spPr>
            <a:xfrm>
              <a:off x="1975566" y="2779187"/>
              <a:ext cx="3852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bg1"/>
                  </a:solidFill>
                </a:rPr>
                <a:t>课上笔记求精，课下笔记求细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DB29E13-EE9B-4AB0-974D-D2D273D68F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69108" y="2835992"/>
              <a:ext cx="360000" cy="323860"/>
              <a:chOff x="19983312" y="6542955"/>
              <a:chExt cx="528086" cy="476503"/>
            </a:xfrm>
            <a:solidFill>
              <a:schemeClr val="bg1"/>
            </a:solidFill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B7E87896-AD39-47EC-9CFB-892BEB31B326}"/>
                  </a:ext>
                </a:extLst>
              </p:cNvPr>
              <p:cNvSpPr/>
              <p:nvPr/>
            </p:nvSpPr>
            <p:spPr>
              <a:xfrm>
                <a:off x="19983447" y="7002583"/>
                <a:ext cx="472500" cy="16875"/>
              </a:xfrm>
              <a:custGeom>
                <a:avLst/>
                <a:gdLst>
                  <a:gd name="connsiteX0" fmla="*/ 67 w 472500"/>
                  <a:gd name="connsiteY0" fmla="*/ 19508 h 16875"/>
                  <a:gd name="connsiteX1" fmla="*/ 12268 w 472500"/>
                  <a:gd name="connsiteY1" fmla="*/ 31657 h 16875"/>
                  <a:gd name="connsiteX2" fmla="*/ 462443 w 472500"/>
                  <a:gd name="connsiteY2" fmla="*/ 31657 h 16875"/>
                  <a:gd name="connsiteX3" fmla="*/ 477714 w 472500"/>
                  <a:gd name="connsiteY3" fmla="*/ 16386 h 16875"/>
                  <a:gd name="connsiteX4" fmla="*/ 477714 w 472500"/>
                  <a:gd name="connsiteY4" fmla="*/ 0 h 16875"/>
                  <a:gd name="connsiteX5" fmla="*/ 0 w 472500"/>
                  <a:gd name="connsiteY5" fmla="*/ 0 h 16875"/>
                  <a:gd name="connsiteX6" fmla="*/ 67 w 472500"/>
                  <a:gd name="connsiteY6" fmla="*/ 19508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2500" h="16875">
                    <a:moveTo>
                      <a:pt x="67" y="19508"/>
                    </a:moveTo>
                    <a:cubicBezTo>
                      <a:pt x="101" y="26224"/>
                      <a:pt x="5552" y="31657"/>
                      <a:pt x="12268" y="31657"/>
                    </a:cubicBezTo>
                    <a:lnTo>
                      <a:pt x="462443" y="31657"/>
                    </a:lnTo>
                    <a:cubicBezTo>
                      <a:pt x="470880" y="31657"/>
                      <a:pt x="477714" y="24823"/>
                      <a:pt x="477714" y="16386"/>
                    </a:cubicBezTo>
                    <a:lnTo>
                      <a:pt x="477714" y="0"/>
                    </a:lnTo>
                    <a:lnTo>
                      <a:pt x="0" y="0"/>
                    </a:lnTo>
                    <a:cubicBezTo>
                      <a:pt x="34" y="6497"/>
                      <a:pt x="51" y="13635"/>
                      <a:pt x="67" y="19508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8A2827-376D-494C-94ED-123EFE0348F0}"/>
                  </a:ext>
                </a:extLst>
              </p:cNvPr>
              <p:cNvSpPr/>
              <p:nvPr/>
            </p:nvSpPr>
            <p:spPr>
              <a:xfrm>
                <a:off x="19983312" y="6615066"/>
                <a:ext cx="472500" cy="354375"/>
              </a:xfrm>
              <a:custGeom>
                <a:avLst/>
                <a:gdLst>
                  <a:gd name="connsiteX0" fmla="*/ 465834 w 472500"/>
                  <a:gd name="connsiteY0" fmla="*/ 116218 h 354375"/>
                  <a:gd name="connsiteX1" fmla="*/ 427629 w 472500"/>
                  <a:gd name="connsiteY1" fmla="*/ 126816 h 354375"/>
                  <a:gd name="connsiteX2" fmla="*/ 427629 w 472500"/>
                  <a:gd name="connsiteY2" fmla="*/ 330008 h 354375"/>
                  <a:gd name="connsiteX3" fmla="*/ 347828 w 472500"/>
                  <a:gd name="connsiteY3" fmla="*/ 314027 h 354375"/>
                  <a:gd name="connsiteX4" fmla="*/ 264988 w 472500"/>
                  <a:gd name="connsiteY4" fmla="*/ 330429 h 354375"/>
                  <a:gd name="connsiteX5" fmla="*/ 264988 w 472500"/>
                  <a:gd name="connsiteY5" fmla="*/ 63703 h 354375"/>
                  <a:gd name="connsiteX6" fmla="*/ 341837 w 472500"/>
                  <a:gd name="connsiteY6" fmla="*/ 38323 h 354375"/>
                  <a:gd name="connsiteX7" fmla="*/ 350646 w 472500"/>
                  <a:gd name="connsiteY7" fmla="*/ 17 h 354375"/>
                  <a:gd name="connsiteX8" fmla="*/ 348418 w 472500"/>
                  <a:gd name="connsiteY8" fmla="*/ 0 h 354375"/>
                  <a:gd name="connsiteX9" fmla="*/ 240519 w 472500"/>
                  <a:gd name="connsiteY9" fmla="*/ 34239 h 354375"/>
                  <a:gd name="connsiteX10" fmla="*/ 240469 w 472500"/>
                  <a:gd name="connsiteY10" fmla="*/ 34239 h 354375"/>
                  <a:gd name="connsiteX11" fmla="*/ 132604 w 472500"/>
                  <a:gd name="connsiteY11" fmla="*/ 0 h 354375"/>
                  <a:gd name="connsiteX12" fmla="*/ 22343 w 472500"/>
                  <a:gd name="connsiteY12" fmla="*/ 40989 h 354375"/>
                  <a:gd name="connsiteX13" fmla="*/ 15103 w 472500"/>
                  <a:gd name="connsiteY13" fmla="*/ 55806 h 354375"/>
                  <a:gd name="connsiteX14" fmla="*/ 15103 w 472500"/>
                  <a:gd name="connsiteY14" fmla="*/ 115223 h 354375"/>
                  <a:gd name="connsiteX15" fmla="*/ 0 w 472500"/>
                  <a:gd name="connsiteY15" fmla="*/ 368972 h 354375"/>
                  <a:gd name="connsiteX16" fmla="*/ 477968 w 472500"/>
                  <a:gd name="connsiteY16" fmla="*/ 368972 h 354375"/>
                  <a:gd name="connsiteX17" fmla="*/ 465834 w 472500"/>
                  <a:gd name="connsiteY17" fmla="*/ 119711 h 354375"/>
                  <a:gd name="connsiteX18" fmla="*/ 465834 w 472500"/>
                  <a:gd name="connsiteY18" fmla="*/ 116218 h 354375"/>
                  <a:gd name="connsiteX19" fmla="*/ 215916 w 472500"/>
                  <a:gd name="connsiteY19" fmla="*/ 330396 h 354375"/>
                  <a:gd name="connsiteX20" fmla="*/ 133093 w 472500"/>
                  <a:gd name="connsiteY20" fmla="*/ 314010 h 354375"/>
                  <a:gd name="connsiteX21" fmla="*/ 53308 w 472500"/>
                  <a:gd name="connsiteY21" fmla="*/ 330024 h 354375"/>
                  <a:gd name="connsiteX22" fmla="*/ 53308 w 472500"/>
                  <a:gd name="connsiteY22" fmla="*/ 65171 h 354375"/>
                  <a:gd name="connsiteX23" fmla="*/ 132452 w 472500"/>
                  <a:gd name="connsiteY23" fmla="*/ 38171 h 354375"/>
                  <a:gd name="connsiteX24" fmla="*/ 215916 w 472500"/>
                  <a:gd name="connsiteY24" fmla="*/ 63720 h 354375"/>
                  <a:gd name="connsiteX25" fmla="*/ 215916 w 472500"/>
                  <a:gd name="connsiteY25" fmla="*/ 330396 h 35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72500" h="354375">
                    <a:moveTo>
                      <a:pt x="465834" y="116218"/>
                    </a:moveTo>
                    <a:lnTo>
                      <a:pt x="427629" y="126816"/>
                    </a:lnTo>
                    <a:lnTo>
                      <a:pt x="427629" y="330008"/>
                    </a:lnTo>
                    <a:cubicBezTo>
                      <a:pt x="407987" y="321975"/>
                      <a:pt x="380987" y="314027"/>
                      <a:pt x="347828" y="314027"/>
                    </a:cubicBezTo>
                    <a:cubicBezTo>
                      <a:pt x="320153" y="314027"/>
                      <a:pt x="292292" y="319528"/>
                      <a:pt x="264988" y="330429"/>
                    </a:cubicBezTo>
                    <a:lnTo>
                      <a:pt x="264988" y="63703"/>
                    </a:lnTo>
                    <a:cubicBezTo>
                      <a:pt x="278083" y="55552"/>
                      <a:pt x="306771" y="40095"/>
                      <a:pt x="341837" y="38323"/>
                    </a:cubicBezTo>
                    <a:lnTo>
                      <a:pt x="350646" y="17"/>
                    </a:lnTo>
                    <a:cubicBezTo>
                      <a:pt x="349886" y="17"/>
                      <a:pt x="349161" y="0"/>
                      <a:pt x="348418" y="0"/>
                    </a:cubicBezTo>
                    <a:cubicBezTo>
                      <a:pt x="296595" y="0"/>
                      <a:pt x="255623" y="23996"/>
                      <a:pt x="240519" y="34239"/>
                    </a:cubicBezTo>
                    <a:cubicBezTo>
                      <a:pt x="237617" y="36214"/>
                      <a:pt x="237549" y="36214"/>
                      <a:pt x="240469" y="34239"/>
                    </a:cubicBezTo>
                    <a:cubicBezTo>
                      <a:pt x="225366" y="23996"/>
                      <a:pt x="184427" y="0"/>
                      <a:pt x="132604" y="0"/>
                    </a:cubicBezTo>
                    <a:cubicBezTo>
                      <a:pt x="93083" y="0"/>
                      <a:pt x="55823" y="13787"/>
                      <a:pt x="22343" y="40989"/>
                    </a:cubicBezTo>
                    <a:cubicBezTo>
                      <a:pt x="17938" y="44618"/>
                      <a:pt x="15103" y="50051"/>
                      <a:pt x="15103" y="55806"/>
                    </a:cubicBezTo>
                    <a:lnTo>
                      <a:pt x="15103" y="115223"/>
                    </a:lnTo>
                    <a:lnTo>
                      <a:pt x="0" y="368972"/>
                    </a:lnTo>
                    <a:lnTo>
                      <a:pt x="477968" y="368972"/>
                    </a:lnTo>
                    <a:lnTo>
                      <a:pt x="465834" y="119711"/>
                    </a:lnTo>
                    <a:lnTo>
                      <a:pt x="465834" y="116218"/>
                    </a:lnTo>
                    <a:close/>
                    <a:moveTo>
                      <a:pt x="215916" y="330396"/>
                    </a:moveTo>
                    <a:cubicBezTo>
                      <a:pt x="188629" y="319494"/>
                      <a:pt x="160751" y="314010"/>
                      <a:pt x="133093" y="314010"/>
                    </a:cubicBezTo>
                    <a:cubicBezTo>
                      <a:pt x="99917" y="314010"/>
                      <a:pt x="72951" y="321975"/>
                      <a:pt x="53308" y="330024"/>
                    </a:cubicBezTo>
                    <a:lnTo>
                      <a:pt x="53308" y="65171"/>
                    </a:lnTo>
                    <a:cubicBezTo>
                      <a:pt x="78401" y="47233"/>
                      <a:pt x="104591" y="38171"/>
                      <a:pt x="132452" y="38171"/>
                    </a:cubicBezTo>
                    <a:cubicBezTo>
                      <a:pt x="170471" y="38171"/>
                      <a:pt x="202821" y="55080"/>
                      <a:pt x="215916" y="63720"/>
                    </a:cubicBezTo>
                    <a:lnTo>
                      <a:pt x="215916" y="330396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E99472E7-9C7D-4DF4-91FB-1A7D3C515935}"/>
                  </a:ext>
                </a:extLst>
              </p:cNvPr>
              <p:cNvSpPr/>
              <p:nvPr/>
            </p:nvSpPr>
            <p:spPr>
              <a:xfrm>
                <a:off x="20342648" y="6542955"/>
                <a:ext cx="168750" cy="168750"/>
              </a:xfrm>
              <a:custGeom>
                <a:avLst/>
                <a:gdLst>
                  <a:gd name="connsiteX0" fmla="*/ 176698 w 168750"/>
                  <a:gd name="connsiteY0" fmla="*/ 59083 h 168750"/>
                  <a:gd name="connsiteX1" fmla="*/ 176192 w 168750"/>
                  <a:gd name="connsiteY1" fmla="*/ 37483 h 168750"/>
                  <a:gd name="connsiteX2" fmla="*/ 141210 w 168750"/>
                  <a:gd name="connsiteY2" fmla="*/ 4087 h 168750"/>
                  <a:gd name="connsiteX3" fmla="*/ 130697 w 168750"/>
                  <a:gd name="connsiteY3" fmla="*/ 3 h 168750"/>
                  <a:gd name="connsiteX4" fmla="*/ 120403 w 168750"/>
                  <a:gd name="connsiteY4" fmla="*/ 4560 h 168750"/>
                  <a:gd name="connsiteX5" fmla="*/ 57662 w 168750"/>
                  <a:gd name="connsiteY5" fmla="*/ 70254 h 168750"/>
                  <a:gd name="connsiteX6" fmla="*/ 42171 w 168750"/>
                  <a:gd name="connsiteY6" fmla="*/ 55455 h 168750"/>
                  <a:gd name="connsiteX7" fmla="*/ 31134 w 168750"/>
                  <a:gd name="connsiteY7" fmla="*/ 52805 h 168750"/>
                  <a:gd name="connsiteX8" fmla="*/ 23372 w 168750"/>
                  <a:gd name="connsiteY8" fmla="*/ 61108 h 168750"/>
                  <a:gd name="connsiteX9" fmla="*/ 439 w 168750"/>
                  <a:gd name="connsiteY9" fmla="*/ 161345 h 168750"/>
                  <a:gd name="connsiteX10" fmla="*/ 5400 w 168750"/>
                  <a:gd name="connsiteY10" fmla="*/ 177849 h 168750"/>
                  <a:gd name="connsiteX11" fmla="*/ 22106 w 168750"/>
                  <a:gd name="connsiteY11" fmla="*/ 182034 h 168750"/>
                  <a:gd name="connsiteX12" fmla="*/ 116927 w 168750"/>
                  <a:gd name="connsiteY12" fmla="*/ 155675 h 168750"/>
                  <a:gd name="connsiteX13" fmla="*/ 126580 w 168750"/>
                  <a:gd name="connsiteY13" fmla="*/ 145736 h 168750"/>
                  <a:gd name="connsiteX14" fmla="*/ 122715 w 168750"/>
                  <a:gd name="connsiteY14" fmla="*/ 132388 h 168750"/>
                  <a:gd name="connsiteX15" fmla="*/ 114345 w 168750"/>
                  <a:gd name="connsiteY15" fmla="*/ 124406 h 168750"/>
                  <a:gd name="connsiteX16" fmla="*/ 176698 w 168750"/>
                  <a:gd name="connsiteY16" fmla="*/ 59083 h 16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8750" h="168750">
                    <a:moveTo>
                      <a:pt x="176698" y="59083"/>
                    </a:moveTo>
                    <a:cubicBezTo>
                      <a:pt x="182520" y="52974"/>
                      <a:pt x="182301" y="43305"/>
                      <a:pt x="176192" y="37483"/>
                    </a:cubicBezTo>
                    <a:lnTo>
                      <a:pt x="141210" y="4087"/>
                    </a:lnTo>
                    <a:cubicBezTo>
                      <a:pt x="138409" y="1387"/>
                      <a:pt x="134595" y="-81"/>
                      <a:pt x="130697" y="3"/>
                    </a:cubicBezTo>
                    <a:cubicBezTo>
                      <a:pt x="126816" y="88"/>
                      <a:pt x="123086" y="1742"/>
                      <a:pt x="120403" y="4560"/>
                    </a:cubicBezTo>
                    <a:lnTo>
                      <a:pt x="57662" y="70254"/>
                    </a:lnTo>
                    <a:lnTo>
                      <a:pt x="42171" y="55455"/>
                    </a:lnTo>
                    <a:cubicBezTo>
                      <a:pt x="39234" y="52653"/>
                      <a:pt x="35016" y="51641"/>
                      <a:pt x="31134" y="52805"/>
                    </a:cubicBezTo>
                    <a:cubicBezTo>
                      <a:pt x="27253" y="53970"/>
                      <a:pt x="24283" y="57142"/>
                      <a:pt x="23372" y="61108"/>
                    </a:cubicBezTo>
                    <a:lnTo>
                      <a:pt x="439" y="161345"/>
                    </a:lnTo>
                    <a:cubicBezTo>
                      <a:pt x="-928" y="167336"/>
                      <a:pt x="945" y="173597"/>
                      <a:pt x="5400" y="177849"/>
                    </a:cubicBezTo>
                    <a:cubicBezTo>
                      <a:pt x="9855" y="182102"/>
                      <a:pt x="16217" y="183688"/>
                      <a:pt x="22106" y="182034"/>
                    </a:cubicBezTo>
                    <a:lnTo>
                      <a:pt x="116927" y="155675"/>
                    </a:lnTo>
                    <a:cubicBezTo>
                      <a:pt x="121669" y="154342"/>
                      <a:pt x="125398" y="150545"/>
                      <a:pt x="126580" y="145736"/>
                    </a:cubicBezTo>
                    <a:cubicBezTo>
                      <a:pt x="127795" y="140927"/>
                      <a:pt x="126309" y="135830"/>
                      <a:pt x="122715" y="132388"/>
                    </a:cubicBezTo>
                    <a:lnTo>
                      <a:pt x="114345" y="124406"/>
                    </a:lnTo>
                    <a:lnTo>
                      <a:pt x="176698" y="59083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5D5E257-20DC-4F4E-9A6D-0441E944ED0C}"/>
              </a:ext>
            </a:extLst>
          </p:cNvPr>
          <p:cNvGrpSpPr/>
          <p:nvPr/>
        </p:nvGrpSpPr>
        <p:grpSpPr>
          <a:xfrm>
            <a:off x="7115501" y="2671880"/>
            <a:ext cx="4319592" cy="1257481"/>
            <a:chOff x="7115501" y="2671880"/>
            <a:chExt cx="4319592" cy="125748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DF63D3A-FE4E-45EA-9832-37D597B370C8}"/>
                </a:ext>
              </a:extLst>
            </p:cNvPr>
            <p:cNvSpPr/>
            <p:nvPr/>
          </p:nvSpPr>
          <p:spPr>
            <a:xfrm>
              <a:off x="8330212" y="2671880"/>
              <a:ext cx="31006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600" b="1" dirty="0">
                  <a:solidFill>
                    <a:schemeClr val="bg1"/>
                  </a:solidFill>
                </a:rPr>
                <a:t>一切为了</a:t>
              </a:r>
              <a:r>
                <a:rPr lang="en-US" altLang="zh-CN" sz="3600" b="1" dirty="0">
                  <a:solidFill>
                    <a:schemeClr val="bg1"/>
                  </a:solidFill>
                </a:rPr>
                <a:t>……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B6D0954-F903-4874-8E57-B8BBDC870C5C}"/>
                </a:ext>
              </a:extLst>
            </p:cNvPr>
            <p:cNvSpPr/>
            <p:nvPr/>
          </p:nvSpPr>
          <p:spPr>
            <a:xfrm>
              <a:off x="8334479" y="3283030"/>
              <a:ext cx="31006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3600" b="1" dirty="0">
                  <a:solidFill>
                    <a:srgbClr val="FFC000"/>
                  </a:solidFill>
                </a:rPr>
                <a:t>你</a:t>
              </a:r>
              <a:r>
                <a:rPr lang="zh-CN" altLang="en-US" sz="3600" b="1" dirty="0">
                  <a:solidFill>
                    <a:schemeClr val="bg1"/>
                  </a:solidFill>
                </a:rPr>
                <a:t>的小目标</a:t>
              </a:r>
              <a:endParaRPr lang="en-US" altLang="zh-CN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7058237-E8CB-43E8-807F-F7D0FD57AA3A}"/>
                </a:ext>
              </a:extLst>
            </p:cNvPr>
            <p:cNvGrpSpPr/>
            <p:nvPr/>
          </p:nvGrpSpPr>
          <p:grpSpPr>
            <a:xfrm>
              <a:off x="7115501" y="2787482"/>
              <a:ext cx="924142" cy="924142"/>
              <a:chOff x="19989269" y="9762726"/>
              <a:chExt cx="523125" cy="523125"/>
            </a:xfrm>
            <a:solidFill>
              <a:schemeClr val="bg1"/>
            </a:solidFill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25E9106A-8B49-4104-BE45-1D27AAA2B2AA}"/>
                  </a:ext>
                </a:extLst>
              </p:cNvPr>
              <p:cNvSpPr/>
              <p:nvPr/>
            </p:nvSpPr>
            <p:spPr>
              <a:xfrm>
                <a:off x="20034325" y="10083671"/>
                <a:ext cx="50625" cy="118125"/>
              </a:xfrm>
              <a:custGeom>
                <a:avLst/>
                <a:gdLst>
                  <a:gd name="connsiteX0" fmla="*/ 0 w 50625"/>
                  <a:gd name="connsiteY0" fmla="*/ 106380 h 118125"/>
                  <a:gd name="connsiteX1" fmla="*/ 17786 w 50625"/>
                  <a:gd name="connsiteY1" fmla="*/ 124166 h 118125"/>
                  <a:gd name="connsiteX2" fmla="*/ 49056 w 50625"/>
                  <a:gd name="connsiteY2" fmla="*/ 124166 h 118125"/>
                  <a:gd name="connsiteX3" fmla="*/ 66842 w 50625"/>
                  <a:gd name="connsiteY3" fmla="*/ 106380 h 118125"/>
                  <a:gd name="connsiteX4" fmla="*/ 66842 w 50625"/>
                  <a:gd name="connsiteY4" fmla="*/ 0 h 118125"/>
                  <a:gd name="connsiteX5" fmla="*/ 12724 w 50625"/>
                  <a:gd name="connsiteY5" fmla="*/ 54337 h 118125"/>
                  <a:gd name="connsiteX6" fmla="*/ 0 w 50625"/>
                  <a:gd name="connsiteY6" fmla="*/ 41361 h 118125"/>
                  <a:gd name="connsiteX7" fmla="*/ 0 w 50625"/>
                  <a:gd name="connsiteY7" fmla="*/ 106380 h 11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25" h="118125">
                    <a:moveTo>
                      <a:pt x="0" y="106380"/>
                    </a:moveTo>
                    <a:cubicBezTo>
                      <a:pt x="0" y="116168"/>
                      <a:pt x="7965" y="124166"/>
                      <a:pt x="17786" y="124166"/>
                    </a:cubicBezTo>
                    <a:lnTo>
                      <a:pt x="49056" y="124166"/>
                    </a:lnTo>
                    <a:cubicBezTo>
                      <a:pt x="58877" y="124166"/>
                      <a:pt x="66842" y="116168"/>
                      <a:pt x="66842" y="106380"/>
                    </a:cubicBezTo>
                    <a:lnTo>
                      <a:pt x="66842" y="0"/>
                    </a:lnTo>
                    <a:lnTo>
                      <a:pt x="12724" y="54337"/>
                    </a:lnTo>
                    <a:lnTo>
                      <a:pt x="0" y="41361"/>
                    </a:lnTo>
                    <a:lnTo>
                      <a:pt x="0" y="10638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25798514-2337-460B-B63D-8B94950D8E65}"/>
                  </a:ext>
                </a:extLst>
              </p:cNvPr>
              <p:cNvSpPr/>
              <p:nvPr/>
            </p:nvSpPr>
            <p:spPr>
              <a:xfrm>
                <a:off x="20146493" y="10016357"/>
                <a:ext cx="50625" cy="185625"/>
              </a:xfrm>
              <a:custGeom>
                <a:avLst/>
                <a:gdLst>
                  <a:gd name="connsiteX0" fmla="*/ 0 w 50625"/>
                  <a:gd name="connsiteY0" fmla="*/ 174386 h 185625"/>
                  <a:gd name="connsiteX1" fmla="*/ 17078 w 50625"/>
                  <a:gd name="connsiteY1" fmla="*/ 191481 h 185625"/>
                  <a:gd name="connsiteX2" fmla="*/ 49764 w 50625"/>
                  <a:gd name="connsiteY2" fmla="*/ 191481 h 185625"/>
                  <a:gd name="connsiteX3" fmla="*/ 66842 w 50625"/>
                  <a:gd name="connsiteY3" fmla="*/ 174386 h 185625"/>
                  <a:gd name="connsiteX4" fmla="*/ 66842 w 50625"/>
                  <a:gd name="connsiteY4" fmla="*/ 44803 h 185625"/>
                  <a:gd name="connsiteX5" fmla="*/ 22241 w 50625"/>
                  <a:gd name="connsiteY5" fmla="*/ 0 h 185625"/>
                  <a:gd name="connsiteX6" fmla="*/ 0 w 50625"/>
                  <a:gd name="connsiteY6" fmla="*/ 22494 h 185625"/>
                  <a:gd name="connsiteX7" fmla="*/ 0 w 50625"/>
                  <a:gd name="connsiteY7" fmla="*/ 174386 h 18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25" h="185625">
                    <a:moveTo>
                      <a:pt x="0" y="174386"/>
                    </a:moveTo>
                    <a:cubicBezTo>
                      <a:pt x="0" y="183836"/>
                      <a:pt x="7644" y="191481"/>
                      <a:pt x="17078" y="191481"/>
                    </a:cubicBezTo>
                    <a:lnTo>
                      <a:pt x="49764" y="191481"/>
                    </a:lnTo>
                    <a:cubicBezTo>
                      <a:pt x="59198" y="191481"/>
                      <a:pt x="66842" y="183836"/>
                      <a:pt x="66842" y="174386"/>
                    </a:cubicBezTo>
                    <a:lnTo>
                      <a:pt x="66842" y="44803"/>
                    </a:lnTo>
                    <a:lnTo>
                      <a:pt x="22241" y="0"/>
                    </a:lnTo>
                    <a:lnTo>
                      <a:pt x="0" y="22494"/>
                    </a:lnTo>
                    <a:lnTo>
                      <a:pt x="0" y="174386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06E4BAE1-1A0A-4C2A-AD8D-D68E4B41598C}"/>
                  </a:ext>
                </a:extLst>
              </p:cNvPr>
              <p:cNvSpPr/>
              <p:nvPr/>
            </p:nvSpPr>
            <p:spPr>
              <a:xfrm>
                <a:off x="20257463" y="10016644"/>
                <a:ext cx="67500" cy="185625"/>
              </a:xfrm>
              <a:custGeom>
                <a:avLst/>
                <a:gdLst>
                  <a:gd name="connsiteX0" fmla="*/ 50946 w 67500"/>
                  <a:gd name="connsiteY0" fmla="*/ 191160 h 185625"/>
                  <a:gd name="connsiteX1" fmla="*/ 68023 w 67500"/>
                  <a:gd name="connsiteY1" fmla="*/ 174083 h 185625"/>
                  <a:gd name="connsiteX2" fmla="*/ 68023 w 67500"/>
                  <a:gd name="connsiteY2" fmla="*/ 0 h 185625"/>
                  <a:gd name="connsiteX3" fmla="*/ 0 w 67500"/>
                  <a:gd name="connsiteY3" fmla="*/ 67264 h 185625"/>
                  <a:gd name="connsiteX4" fmla="*/ 0 w 67500"/>
                  <a:gd name="connsiteY4" fmla="*/ 174083 h 185625"/>
                  <a:gd name="connsiteX5" fmla="*/ 17077 w 67500"/>
                  <a:gd name="connsiteY5" fmla="*/ 191177 h 185625"/>
                  <a:gd name="connsiteX6" fmla="*/ 50946 w 67500"/>
                  <a:gd name="connsiteY6" fmla="*/ 191160 h 185625"/>
                  <a:gd name="connsiteX7" fmla="*/ 50946 w 67500"/>
                  <a:gd name="connsiteY7" fmla="*/ 191160 h 18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500" h="185625">
                    <a:moveTo>
                      <a:pt x="50946" y="191160"/>
                    </a:moveTo>
                    <a:cubicBezTo>
                      <a:pt x="60379" y="191160"/>
                      <a:pt x="68023" y="183516"/>
                      <a:pt x="68023" y="174083"/>
                    </a:cubicBezTo>
                    <a:lnTo>
                      <a:pt x="68023" y="0"/>
                    </a:lnTo>
                    <a:lnTo>
                      <a:pt x="0" y="67264"/>
                    </a:lnTo>
                    <a:lnTo>
                      <a:pt x="0" y="174083"/>
                    </a:lnTo>
                    <a:cubicBezTo>
                      <a:pt x="0" y="183532"/>
                      <a:pt x="7644" y="191177"/>
                      <a:pt x="17077" y="191177"/>
                    </a:cubicBezTo>
                    <a:lnTo>
                      <a:pt x="50946" y="191160"/>
                    </a:lnTo>
                    <a:lnTo>
                      <a:pt x="50946" y="19116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0444DAA2-D506-4207-A1AA-52DF605C4E72}"/>
                  </a:ext>
                </a:extLst>
              </p:cNvPr>
              <p:cNvSpPr/>
              <p:nvPr/>
            </p:nvSpPr>
            <p:spPr>
              <a:xfrm>
                <a:off x="20369648" y="9947119"/>
                <a:ext cx="67500" cy="253125"/>
              </a:xfrm>
              <a:custGeom>
                <a:avLst/>
                <a:gdLst>
                  <a:gd name="connsiteX0" fmla="*/ 0 w 67500"/>
                  <a:gd name="connsiteY0" fmla="*/ 24705 h 253125"/>
                  <a:gd name="connsiteX1" fmla="*/ 0 w 67500"/>
                  <a:gd name="connsiteY1" fmla="*/ 243624 h 253125"/>
                  <a:gd name="connsiteX2" fmla="*/ 17077 w 67500"/>
                  <a:gd name="connsiteY2" fmla="*/ 260719 h 253125"/>
                  <a:gd name="connsiteX3" fmla="*/ 50929 w 67500"/>
                  <a:gd name="connsiteY3" fmla="*/ 260719 h 253125"/>
                  <a:gd name="connsiteX4" fmla="*/ 68023 w 67500"/>
                  <a:gd name="connsiteY4" fmla="*/ 243624 h 253125"/>
                  <a:gd name="connsiteX5" fmla="*/ 68023 w 67500"/>
                  <a:gd name="connsiteY5" fmla="*/ 42694 h 253125"/>
                  <a:gd name="connsiteX6" fmla="*/ 25093 w 67500"/>
                  <a:gd name="connsiteY6" fmla="*/ 0 h 253125"/>
                  <a:gd name="connsiteX7" fmla="*/ 0 w 67500"/>
                  <a:gd name="connsiteY7" fmla="*/ 24705 h 25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500" h="253125">
                    <a:moveTo>
                      <a:pt x="0" y="24705"/>
                    </a:moveTo>
                    <a:lnTo>
                      <a:pt x="0" y="243624"/>
                    </a:lnTo>
                    <a:cubicBezTo>
                      <a:pt x="0" y="253074"/>
                      <a:pt x="7644" y="260719"/>
                      <a:pt x="17077" y="260719"/>
                    </a:cubicBezTo>
                    <a:lnTo>
                      <a:pt x="50929" y="260719"/>
                    </a:lnTo>
                    <a:cubicBezTo>
                      <a:pt x="60379" y="260719"/>
                      <a:pt x="68023" y="253074"/>
                      <a:pt x="68023" y="243624"/>
                    </a:cubicBezTo>
                    <a:lnTo>
                      <a:pt x="68023" y="42694"/>
                    </a:lnTo>
                    <a:lnTo>
                      <a:pt x="25093" y="0"/>
                    </a:lnTo>
                    <a:lnTo>
                      <a:pt x="0" y="24705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7F2184D-55A4-48EA-AE0C-4867D2FE42C6}"/>
                  </a:ext>
                </a:extLst>
              </p:cNvPr>
              <p:cNvSpPr/>
              <p:nvPr/>
            </p:nvSpPr>
            <p:spPr>
              <a:xfrm>
                <a:off x="20015358" y="9833128"/>
                <a:ext cx="405000" cy="253125"/>
              </a:xfrm>
              <a:custGeom>
                <a:avLst/>
                <a:gdLst>
                  <a:gd name="connsiteX0" fmla="*/ 136232 w 405000"/>
                  <a:gd name="connsiteY0" fmla="*/ 164430 h 253125"/>
                  <a:gd name="connsiteX1" fmla="*/ 169982 w 405000"/>
                  <a:gd name="connsiteY1" fmla="*/ 164430 h 253125"/>
                  <a:gd name="connsiteX2" fmla="*/ 210229 w 405000"/>
                  <a:gd name="connsiteY2" fmla="*/ 204677 h 253125"/>
                  <a:gd name="connsiteX3" fmla="*/ 231677 w 405000"/>
                  <a:gd name="connsiteY3" fmla="*/ 213536 h 253125"/>
                  <a:gd name="connsiteX4" fmla="*/ 253125 w 405000"/>
                  <a:gd name="connsiteY4" fmla="*/ 204677 h 253125"/>
                  <a:gd name="connsiteX5" fmla="*/ 379502 w 405000"/>
                  <a:gd name="connsiteY5" fmla="*/ 78300 h 253125"/>
                  <a:gd name="connsiteX6" fmla="*/ 400056 w 405000"/>
                  <a:gd name="connsiteY6" fmla="*/ 98854 h 253125"/>
                  <a:gd name="connsiteX7" fmla="*/ 411986 w 405000"/>
                  <a:gd name="connsiteY7" fmla="*/ 101284 h 253125"/>
                  <a:gd name="connsiteX8" fmla="*/ 418871 w 405000"/>
                  <a:gd name="connsiteY8" fmla="*/ 91243 h 253125"/>
                  <a:gd name="connsiteX9" fmla="*/ 419918 w 405000"/>
                  <a:gd name="connsiteY9" fmla="*/ 19659 h 253125"/>
                  <a:gd name="connsiteX10" fmla="*/ 414349 w 405000"/>
                  <a:gd name="connsiteY10" fmla="*/ 5771 h 253125"/>
                  <a:gd name="connsiteX11" fmla="*/ 400596 w 405000"/>
                  <a:gd name="connsiteY11" fmla="*/ 0 h 253125"/>
                  <a:gd name="connsiteX12" fmla="*/ 327831 w 405000"/>
                  <a:gd name="connsiteY12" fmla="*/ 0 h 253125"/>
                  <a:gd name="connsiteX13" fmla="*/ 317638 w 405000"/>
                  <a:gd name="connsiteY13" fmla="*/ 6801 h 253125"/>
                  <a:gd name="connsiteX14" fmla="*/ 320068 w 405000"/>
                  <a:gd name="connsiteY14" fmla="*/ 18799 h 253125"/>
                  <a:gd name="connsiteX15" fmla="*/ 337601 w 405000"/>
                  <a:gd name="connsiteY15" fmla="*/ 36366 h 253125"/>
                  <a:gd name="connsiteX16" fmla="*/ 248619 w 405000"/>
                  <a:gd name="connsiteY16" fmla="*/ 125364 h 253125"/>
                  <a:gd name="connsiteX17" fmla="*/ 231744 w 405000"/>
                  <a:gd name="connsiteY17" fmla="*/ 132368 h 253125"/>
                  <a:gd name="connsiteX18" fmla="*/ 214869 w 405000"/>
                  <a:gd name="connsiteY18" fmla="*/ 125381 h 253125"/>
                  <a:gd name="connsiteX19" fmla="*/ 170066 w 405000"/>
                  <a:gd name="connsiteY19" fmla="*/ 80561 h 253125"/>
                  <a:gd name="connsiteX20" fmla="*/ 136316 w 405000"/>
                  <a:gd name="connsiteY20" fmla="*/ 80561 h 253125"/>
                  <a:gd name="connsiteX21" fmla="*/ 7391 w 405000"/>
                  <a:gd name="connsiteY21" fmla="*/ 209419 h 253125"/>
                  <a:gd name="connsiteX22" fmla="*/ 0 w 405000"/>
                  <a:gd name="connsiteY22" fmla="*/ 227256 h 253125"/>
                  <a:gd name="connsiteX23" fmla="*/ 7391 w 405000"/>
                  <a:gd name="connsiteY23" fmla="*/ 245093 h 253125"/>
                  <a:gd name="connsiteX24" fmla="*/ 14648 w 405000"/>
                  <a:gd name="connsiteY24" fmla="*/ 252382 h 253125"/>
                  <a:gd name="connsiteX25" fmla="*/ 48398 w 405000"/>
                  <a:gd name="connsiteY25" fmla="*/ 252382 h 253125"/>
                  <a:gd name="connsiteX26" fmla="*/ 136232 w 405000"/>
                  <a:gd name="connsiteY26" fmla="*/ 164430 h 25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05000" h="253125">
                    <a:moveTo>
                      <a:pt x="136232" y="164430"/>
                    </a:moveTo>
                    <a:cubicBezTo>
                      <a:pt x="145564" y="155115"/>
                      <a:pt x="160650" y="155115"/>
                      <a:pt x="169982" y="164430"/>
                    </a:cubicBezTo>
                    <a:lnTo>
                      <a:pt x="210229" y="204677"/>
                    </a:lnTo>
                    <a:cubicBezTo>
                      <a:pt x="215916" y="210364"/>
                      <a:pt x="223628" y="213536"/>
                      <a:pt x="231677" y="213536"/>
                    </a:cubicBezTo>
                    <a:cubicBezTo>
                      <a:pt x="239709" y="213536"/>
                      <a:pt x="247438" y="210364"/>
                      <a:pt x="253125" y="204677"/>
                    </a:cubicBezTo>
                    <a:lnTo>
                      <a:pt x="379502" y="78300"/>
                    </a:lnTo>
                    <a:lnTo>
                      <a:pt x="400056" y="98854"/>
                    </a:lnTo>
                    <a:cubicBezTo>
                      <a:pt x="403211" y="101993"/>
                      <a:pt x="407919" y="102938"/>
                      <a:pt x="411986" y="101284"/>
                    </a:cubicBezTo>
                    <a:cubicBezTo>
                      <a:pt x="416087" y="99613"/>
                      <a:pt x="418804" y="95664"/>
                      <a:pt x="418871" y="91243"/>
                    </a:cubicBezTo>
                    <a:lnTo>
                      <a:pt x="419918" y="19659"/>
                    </a:lnTo>
                    <a:cubicBezTo>
                      <a:pt x="420019" y="14462"/>
                      <a:pt x="418011" y="9467"/>
                      <a:pt x="414349" y="5771"/>
                    </a:cubicBezTo>
                    <a:cubicBezTo>
                      <a:pt x="410721" y="2076"/>
                      <a:pt x="405743" y="0"/>
                      <a:pt x="400596" y="0"/>
                    </a:cubicBezTo>
                    <a:lnTo>
                      <a:pt x="327831" y="0"/>
                    </a:lnTo>
                    <a:cubicBezTo>
                      <a:pt x="323342" y="0"/>
                      <a:pt x="319359" y="2683"/>
                      <a:pt x="317638" y="6801"/>
                    </a:cubicBezTo>
                    <a:cubicBezTo>
                      <a:pt x="315917" y="10918"/>
                      <a:pt x="316879" y="15660"/>
                      <a:pt x="320068" y="18799"/>
                    </a:cubicBezTo>
                    <a:lnTo>
                      <a:pt x="337601" y="36366"/>
                    </a:lnTo>
                    <a:lnTo>
                      <a:pt x="248619" y="125364"/>
                    </a:lnTo>
                    <a:cubicBezTo>
                      <a:pt x="244148" y="129836"/>
                      <a:pt x="238073" y="132368"/>
                      <a:pt x="231744" y="132368"/>
                    </a:cubicBezTo>
                    <a:cubicBezTo>
                      <a:pt x="225416" y="132368"/>
                      <a:pt x="219358" y="129853"/>
                      <a:pt x="214869" y="125381"/>
                    </a:cubicBezTo>
                    <a:lnTo>
                      <a:pt x="170066" y="80561"/>
                    </a:lnTo>
                    <a:cubicBezTo>
                      <a:pt x="160734" y="71246"/>
                      <a:pt x="145648" y="71246"/>
                      <a:pt x="136316" y="80561"/>
                    </a:cubicBezTo>
                    <a:lnTo>
                      <a:pt x="7391" y="209419"/>
                    </a:lnTo>
                    <a:cubicBezTo>
                      <a:pt x="2666" y="214127"/>
                      <a:pt x="0" y="220556"/>
                      <a:pt x="0" y="227256"/>
                    </a:cubicBezTo>
                    <a:cubicBezTo>
                      <a:pt x="0" y="233955"/>
                      <a:pt x="2649" y="240334"/>
                      <a:pt x="7391" y="245093"/>
                    </a:cubicBezTo>
                    <a:lnTo>
                      <a:pt x="14648" y="252382"/>
                    </a:lnTo>
                    <a:cubicBezTo>
                      <a:pt x="23979" y="261697"/>
                      <a:pt x="39066" y="261697"/>
                      <a:pt x="48398" y="252382"/>
                    </a:cubicBezTo>
                    <a:lnTo>
                      <a:pt x="136232" y="16443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21F10CE2-5820-495F-872F-6232AC14FAE8}"/>
                  </a:ext>
                </a:extLst>
              </p:cNvPr>
              <p:cNvSpPr/>
              <p:nvPr/>
            </p:nvSpPr>
            <p:spPr>
              <a:xfrm>
                <a:off x="19989269" y="9762726"/>
                <a:ext cx="523125" cy="523125"/>
              </a:xfrm>
              <a:custGeom>
                <a:avLst/>
                <a:gdLst>
                  <a:gd name="connsiteX0" fmla="*/ 506250 w 523125"/>
                  <a:gd name="connsiteY0" fmla="*/ 0 h 523125"/>
                  <a:gd name="connsiteX1" fmla="*/ 480600 w 523125"/>
                  <a:gd name="connsiteY1" fmla="*/ 25228 h 523125"/>
                  <a:gd name="connsiteX2" fmla="*/ 480600 w 523125"/>
                  <a:gd name="connsiteY2" fmla="*/ 479689 h 523125"/>
                  <a:gd name="connsiteX3" fmla="*/ 25211 w 523125"/>
                  <a:gd name="connsiteY3" fmla="*/ 479689 h 523125"/>
                  <a:gd name="connsiteX4" fmla="*/ 0 w 523125"/>
                  <a:gd name="connsiteY4" fmla="*/ 504731 h 523125"/>
                  <a:gd name="connsiteX5" fmla="*/ 25211 w 523125"/>
                  <a:gd name="connsiteY5" fmla="*/ 529774 h 523125"/>
                  <a:gd name="connsiteX6" fmla="*/ 506419 w 523125"/>
                  <a:gd name="connsiteY6" fmla="*/ 529774 h 523125"/>
                  <a:gd name="connsiteX7" fmla="*/ 531900 w 523125"/>
                  <a:gd name="connsiteY7" fmla="*/ 504563 h 523125"/>
                  <a:gd name="connsiteX8" fmla="*/ 531900 w 523125"/>
                  <a:gd name="connsiteY8" fmla="*/ 25228 h 523125"/>
                  <a:gd name="connsiteX9" fmla="*/ 506250 w 523125"/>
                  <a:gd name="connsiteY9" fmla="*/ 0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3125" h="523125">
                    <a:moveTo>
                      <a:pt x="506250" y="0"/>
                    </a:moveTo>
                    <a:cubicBezTo>
                      <a:pt x="492345" y="0"/>
                      <a:pt x="480600" y="11289"/>
                      <a:pt x="480600" y="25228"/>
                    </a:cubicBezTo>
                    <a:lnTo>
                      <a:pt x="480600" y="479689"/>
                    </a:lnTo>
                    <a:lnTo>
                      <a:pt x="25211" y="479689"/>
                    </a:lnTo>
                    <a:cubicBezTo>
                      <a:pt x="11272" y="479689"/>
                      <a:pt x="0" y="490809"/>
                      <a:pt x="0" y="504731"/>
                    </a:cubicBezTo>
                    <a:cubicBezTo>
                      <a:pt x="0" y="518670"/>
                      <a:pt x="11272" y="529774"/>
                      <a:pt x="25211" y="529774"/>
                    </a:cubicBezTo>
                    <a:lnTo>
                      <a:pt x="506419" y="529774"/>
                    </a:lnTo>
                    <a:cubicBezTo>
                      <a:pt x="520324" y="529774"/>
                      <a:pt x="531900" y="518484"/>
                      <a:pt x="531900" y="504563"/>
                    </a:cubicBezTo>
                    <a:lnTo>
                      <a:pt x="531900" y="25228"/>
                    </a:lnTo>
                    <a:cubicBezTo>
                      <a:pt x="531883" y="11289"/>
                      <a:pt x="520172" y="0"/>
                      <a:pt x="506250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35406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07877-9B92-4589-8154-6A2A7640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列混合逆变换</a:t>
            </a:r>
          </a:p>
        </p:txBody>
      </p:sp>
      <p:sp>
        <p:nvSpPr>
          <p:cNvPr id="4" name="矩形: 圆角 46">
            <a:extLst>
              <a:ext uri="{FF2B5EF4-FFF2-40B4-BE49-F238E27FC236}">
                <a16:creationId xmlns:a16="http://schemas.microsoft.com/office/drawing/2014/main" id="{EA2654C5-5ED3-4E99-A463-AACCAED7B07F}"/>
              </a:ext>
            </a:extLst>
          </p:cNvPr>
          <p:cNvSpPr/>
          <p:nvPr/>
        </p:nvSpPr>
        <p:spPr>
          <a:xfrm>
            <a:off x="1518284" y="1044389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+mj-ea"/>
                <a:ea typeface="+mj-ea"/>
              </a:rPr>
              <a:t>From FIPS 197: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3D94DA-3633-46CA-9041-EB6188964956}"/>
              </a:ext>
            </a:extLst>
          </p:cNvPr>
          <p:cNvSpPr/>
          <p:nvPr/>
        </p:nvSpPr>
        <p:spPr>
          <a:xfrm>
            <a:off x="234266" y="914400"/>
            <a:ext cx="5302314" cy="5203016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8A2475-CC6A-417E-8ED2-41E890BD7418}"/>
              </a:ext>
            </a:extLst>
          </p:cNvPr>
          <p:cNvSpPr txBox="1"/>
          <p:nvPr/>
        </p:nvSpPr>
        <p:spPr>
          <a:xfrm>
            <a:off x="-563137" y="729198"/>
            <a:ext cx="1589394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3800" spc="300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87DB0D-B9A2-4A62-BAA5-CC6E8D48239D}"/>
              </a:ext>
            </a:extLst>
          </p:cNvPr>
          <p:cNvSpPr/>
          <p:nvPr/>
        </p:nvSpPr>
        <p:spPr>
          <a:xfrm>
            <a:off x="5762917" y="832626"/>
            <a:ext cx="5425783" cy="5284790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8876B61-DCDB-4D1A-9A82-4397D6143CC8}"/>
              </a:ext>
            </a:extLst>
          </p:cNvPr>
          <p:cNvSpPr/>
          <p:nvPr/>
        </p:nvSpPr>
        <p:spPr bwMode="auto">
          <a:xfrm>
            <a:off x="6267050" y="1026309"/>
            <a:ext cx="4634618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>
                <a:ea typeface="+mn-ea"/>
              </a:rPr>
              <a:t>InvMixColumns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9723613-BF6E-46D7-B7AC-7397853BA4D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8584359" y="1278309"/>
            <a:ext cx="16375" cy="44768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3CB020B7-56DD-48B1-ABCA-E00617AC1BEF}"/>
              </a:ext>
            </a:extLst>
          </p:cNvPr>
          <p:cNvSpPr/>
          <p:nvPr/>
        </p:nvSpPr>
        <p:spPr bwMode="auto">
          <a:xfrm>
            <a:off x="6200639" y="1377003"/>
            <a:ext cx="4747310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</a:t>
            </a:r>
            <a:r>
              <a:rPr lang="en-US" altLang="zh-CN" sz="1400" kern="0" dirty="0">
                <a:ea typeface="+mn-ea"/>
              </a:rPr>
              <a:t>state[][]</a:t>
            </a:r>
            <a:r>
              <a:rPr lang="zh-CN" altLang="en-US" sz="1400" kern="0" dirty="0">
                <a:ea typeface="+mn-ea"/>
              </a:rPr>
              <a:t>、</a:t>
            </a:r>
            <a:r>
              <a:rPr lang="en-US" altLang="zh-CN" sz="1400" kern="0" dirty="0">
                <a:ea typeface="+mn-ea"/>
              </a:rPr>
              <a:t>Nb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9779027-EFF9-4618-95D2-D1C34CD62794}"/>
              </a:ext>
            </a:extLst>
          </p:cNvPr>
          <p:cNvSpPr/>
          <p:nvPr/>
        </p:nvSpPr>
        <p:spPr bwMode="auto">
          <a:xfrm>
            <a:off x="6228825" y="5755194"/>
            <a:ext cx="4743818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 err="1"/>
              <a:t>InvMixColumns</a:t>
            </a:r>
            <a:r>
              <a:rPr lang="zh-CN" altLang="en-US" sz="1400" kern="0" dirty="0">
                <a:ea typeface="+mn-ea"/>
              </a:rPr>
              <a:t>结束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906AE4-688E-4105-83B6-121DA7FAE8E4}"/>
              </a:ext>
            </a:extLst>
          </p:cNvPr>
          <p:cNvGrpSpPr/>
          <p:nvPr/>
        </p:nvGrpSpPr>
        <p:grpSpPr>
          <a:xfrm>
            <a:off x="6228000" y="5084817"/>
            <a:ext cx="4747310" cy="518998"/>
            <a:chOff x="7650391" y="5005605"/>
            <a:chExt cx="2505164" cy="518998"/>
          </a:xfrm>
        </p:grpSpPr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9B88E211-A522-4E64-AE57-73B71D53EF31}"/>
                </a:ext>
              </a:extLst>
            </p:cNvPr>
            <p:cNvSpPr/>
            <p:nvPr/>
          </p:nvSpPr>
          <p:spPr bwMode="auto">
            <a:xfrm>
              <a:off x="7650391" y="5272603"/>
              <a:ext cx="2505164" cy="252000"/>
            </a:xfrm>
            <a:prstGeom prst="parallelogram">
              <a:avLst>
                <a:gd name="adj" fmla="val 48766"/>
              </a:avLst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输出</a:t>
              </a:r>
              <a:r>
                <a:rPr lang="en-US" altLang="zh-CN" sz="1400" kern="0" dirty="0" err="1">
                  <a:ea typeface="+mn-ea"/>
                </a:rPr>
                <a:t>NewState</a:t>
              </a:r>
              <a:r>
                <a:rPr lang="en-US" altLang="zh-CN" sz="1400" kern="0" dirty="0">
                  <a:ea typeface="+mn-ea"/>
                </a:rPr>
                <a:t>[4][Nb]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45A2488C-B03E-4CBA-8D62-1A9214A6705E}"/>
                </a:ext>
              </a:extLst>
            </p:cNvPr>
            <p:cNvSpPr txBox="1"/>
            <p:nvPr/>
          </p:nvSpPr>
          <p:spPr>
            <a:xfrm>
              <a:off x="8866812" y="5005605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D5BCC91-2547-4A69-A47D-15F408C92CD5}"/>
              </a:ext>
            </a:extLst>
          </p:cNvPr>
          <p:cNvGrpSpPr/>
          <p:nvPr/>
        </p:nvGrpSpPr>
        <p:grpSpPr>
          <a:xfrm>
            <a:off x="5957132" y="1742296"/>
            <a:ext cx="5013337" cy="3387294"/>
            <a:chOff x="6002284" y="1871568"/>
            <a:chExt cx="5013337" cy="3387294"/>
          </a:xfrm>
        </p:grpSpPr>
        <p:sp>
          <p:nvSpPr>
            <p:cNvPr id="27" name="菱形 26">
              <a:extLst>
                <a:ext uri="{FF2B5EF4-FFF2-40B4-BE49-F238E27FC236}">
                  <a16:creationId xmlns:a16="http://schemas.microsoft.com/office/drawing/2014/main" id="{6263A4EC-7D17-4057-BF6E-5F0056C7CC08}"/>
                </a:ext>
              </a:extLst>
            </p:cNvPr>
            <p:cNvSpPr/>
            <p:nvPr/>
          </p:nvSpPr>
          <p:spPr bwMode="auto">
            <a:xfrm>
              <a:off x="6274683" y="4887545"/>
              <a:ext cx="4726030" cy="371317"/>
            </a:xfrm>
            <a:prstGeom prst="diamond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i</a:t>
              </a:r>
              <a:r>
                <a:rPr lang="en-US" altLang="zh-CN" sz="1400" kern="0" dirty="0">
                  <a:ea typeface="+mn-ea"/>
                </a:rPr>
                <a:t>&lt;Nb</a:t>
              </a:r>
              <a:endParaRPr lang="zh-CN" altLang="en-US" sz="1400" kern="0" dirty="0">
                <a:ea typeface="+mn-ea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D06EBB9-CC65-4C5F-87C5-235390E739F3}"/>
                </a:ext>
              </a:extLst>
            </p:cNvPr>
            <p:cNvGrpSpPr/>
            <p:nvPr/>
          </p:nvGrpSpPr>
          <p:grpSpPr>
            <a:xfrm>
              <a:off x="6171468" y="1871568"/>
              <a:ext cx="4844153" cy="2895668"/>
              <a:chOff x="717522" y="1613439"/>
              <a:chExt cx="3228944" cy="2895668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94E7599-D4A8-4557-9480-72615A8B47C5}"/>
                  </a:ext>
                </a:extLst>
              </p:cNvPr>
              <p:cNvSpPr/>
              <p:nvPr/>
            </p:nvSpPr>
            <p:spPr bwMode="auto">
              <a:xfrm>
                <a:off x="720355" y="4257107"/>
                <a:ext cx="3226111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>
                    <a:ea typeface="+mn-ea"/>
                  </a:rPr>
                  <a:t>i++</a:t>
                </a:r>
                <a:endParaRPr lang="zh-CN" altLang="en-US" sz="1400" kern="0" dirty="0">
                  <a:ea typeface="+mn-ea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720055B-ED69-45AC-932C-866CE8A0E7D6}"/>
                  </a:ext>
                </a:extLst>
              </p:cNvPr>
              <p:cNvSpPr/>
              <p:nvPr/>
            </p:nvSpPr>
            <p:spPr bwMode="auto">
              <a:xfrm>
                <a:off x="717522" y="1613439"/>
                <a:ext cx="3226110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ea typeface="+mn-ea"/>
                  </a:rPr>
                  <a:t>计数器 </a:t>
                </a: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=0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96B2ACD-53D3-49AA-8105-D94F7EAEA353}"/>
                </a:ext>
              </a:extLst>
            </p:cNvPr>
            <p:cNvGrpSpPr/>
            <p:nvPr/>
          </p:nvGrpSpPr>
          <p:grpSpPr>
            <a:xfrm>
              <a:off x="6002284" y="2223289"/>
              <a:ext cx="2630075" cy="2925374"/>
              <a:chOff x="-275014" y="2313494"/>
              <a:chExt cx="2630075" cy="2925374"/>
            </a:xfrm>
          </p:grpSpPr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02D8B64D-7D47-4864-ADD8-B8990E98D1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75014" y="2313494"/>
                <a:ext cx="2630075" cy="8689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973992DA-0033-4817-AD09-84D865EC0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75014" y="2313496"/>
                <a:ext cx="17770" cy="2848391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5">
                <a:extLst>
                  <a:ext uri="{FF2B5EF4-FFF2-40B4-BE49-F238E27FC236}">
                    <a16:creationId xmlns:a16="http://schemas.microsoft.com/office/drawing/2014/main" id="{B1BB8DE5-2B35-4756-BFAF-C604BD7F5F38}"/>
                  </a:ext>
                </a:extLst>
              </p:cNvPr>
              <p:cNvSpPr txBox="1"/>
              <p:nvPr/>
            </p:nvSpPr>
            <p:spPr>
              <a:xfrm>
                <a:off x="-215898" y="4923546"/>
                <a:ext cx="277211" cy="31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>
                    <a:solidFill>
                      <a:srgbClr val="220011"/>
                    </a:solidFill>
                    <a:ea typeface="+mn-ea"/>
                  </a:rPr>
                  <a:t>Y</a:t>
                </a:r>
                <a:endParaRPr lang="zh-CN" altLang="en-US" sz="1400" dirty="0">
                  <a:solidFill>
                    <a:srgbClr val="220011"/>
                  </a:solidFill>
                  <a:latin typeface="Comic Sans MS" pitchFamily="66" charset="0"/>
                  <a:ea typeface="+mn-ea"/>
                </a:endParaRPr>
              </a:p>
            </p:txBody>
          </p: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6CEF09F3-087E-464E-A58C-8F6F1ECF94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57244" y="5168230"/>
                <a:ext cx="390149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B7DC86C-28E7-4D9F-9FD7-A6266DCADF36}"/>
              </a:ext>
            </a:extLst>
          </p:cNvPr>
          <p:cNvGrpSpPr/>
          <p:nvPr/>
        </p:nvGrpSpPr>
        <p:grpSpPr>
          <a:xfrm>
            <a:off x="6132923" y="2223015"/>
            <a:ext cx="4822638" cy="2047036"/>
            <a:chOff x="6774914" y="2352287"/>
            <a:chExt cx="3628960" cy="204703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C497813-241E-4906-9B6C-F355746EB827}"/>
                </a:ext>
              </a:extLst>
            </p:cNvPr>
            <p:cNvSpPr/>
            <p:nvPr/>
          </p:nvSpPr>
          <p:spPr bwMode="auto">
            <a:xfrm>
              <a:off x="6774914" y="2352287"/>
              <a:ext cx="3628960" cy="460992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newState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][0]=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(0e,state 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][0])^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(0b,state[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][1])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(0d, 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][2])^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(09, 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][3]</a:t>
              </a:r>
              <a:r>
                <a:rPr lang="zh-CN" altLang="en-US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）</a:t>
              </a:r>
              <a:endParaRPr lang="zh-CN" altLang="en-US" sz="1400" kern="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2FB02B2-A33D-418F-B67A-47DA39BC1119}"/>
                </a:ext>
              </a:extLst>
            </p:cNvPr>
            <p:cNvSpPr/>
            <p:nvPr/>
          </p:nvSpPr>
          <p:spPr bwMode="auto">
            <a:xfrm>
              <a:off x="6774914" y="2880968"/>
              <a:ext cx="3628960" cy="460992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newState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][1]=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(09,state 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][0])^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(0e,state[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][1])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(0b, 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][2])^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(0d, 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][3]</a:t>
              </a:r>
              <a:r>
                <a:rPr lang="zh-CN" altLang="en-US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）</a:t>
              </a:r>
              <a:endParaRPr lang="zh-CN" altLang="en-US" sz="1400" kern="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C236601-24B0-44C8-AAFE-0E18D80BD69E}"/>
                </a:ext>
              </a:extLst>
            </p:cNvPr>
            <p:cNvSpPr/>
            <p:nvPr/>
          </p:nvSpPr>
          <p:spPr bwMode="auto">
            <a:xfrm>
              <a:off x="6774914" y="3409649"/>
              <a:ext cx="3628960" cy="460992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newState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][2]=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(0d,state 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][0])^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(09,state[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][1])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(0e, 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][2])^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(0b, 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][3]</a:t>
              </a:r>
              <a:r>
                <a:rPr lang="zh-CN" altLang="en-US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）</a:t>
              </a:r>
              <a:endParaRPr lang="zh-CN" altLang="en-US" sz="1400" kern="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CC43802-E843-4BF4-9460-E1521AE44252}"/>
                </a:ext>
              </a:extLst>
            </p:cNvPr>
            <p:cNvSpPr/>
            <p:nvPr/>
          </p:nvSpPr>
          <p:spPr bwMode="auto">
            <a:xfrm>
              <a:off x="6774914" y="3938331"/>
              <a:ext cx="3628960" cy="460992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newState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][3]=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(0b,state 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][0])^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(0d,state[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][1])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(09, 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][2])^</a:t>
              </a:r>
              <a:r>
                <a:rPr lang="en-US" altLang="zh-CN" sz="14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GF28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(0e, state[</a:t>
              </a:r>
              <a:r>
                <a:rPr lang="en-US" altLang="zh-CN" sz="14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zh-CN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][3]</a:t>
              </a:r>
              <a:r>
                <a:rPr lang="zh-CN" altLang="en-US" sz="14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）</a:t>
              </a:r>
              <a:endParaRPr lang="zh-CN" altLang="en-US" sz="1400" kern="0" dirty="0">
                <a:solidFill>
                  <a:schemeClr val="accent4">
                    <a:lumMod val="60000"/>
                    <a:lumOff val="40000"/>
                  </a:schemeClr>
                </a:solidFill>
                <a:ea typeface="+mn-ea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5A35739-8B6F-439F-8667-8A5730195456}"/>
              </a:ext>
            </a:extLst>
          </p:cNvPr>
          <p:cNvGrpSpPr/>
          <p:nvPr/>
        </p:nvGrpSpPr>
        <p:grpSpPr>
          <a:xfrm>
            <a:off x="1183129" y="3938331"/>
            <a:ext cx="1764068" cy="448328"/>
            <a:chOff x="993558" y="5096763"/>
            <a:chExt cx="1764068" cy="44832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CA707AE-E824-4A50-8369-659F206B1231}"/>
                </a:ext>
              </a:extLst>
            </p:cNvPr>
            <p:cNvSpPr txBox="1"/>
            <p:nvPr/>
          </p:nvSpPr>
          <p:spPr>
            <a:xfrm>
              <a:off x="1299395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1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4CC31E3-996E-4116-B726-4909115D7610}"/>
                </a:ext>
              </a:extLst>
            </p:cNvPr>
            <p:cNvSpPr txBox="1"/>
            <p:nvPr/>
          </p:nvSpPr>
          <p:spPr>
            <a:xfrm>
              <a:off x="993558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0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61635FB-69E7-4C06-BD5F-9C3D298147A5}"/>
                </a:ext>
              </a:extLst>
            </p:cNvPr>
            <p:cNvSpPr txBox="1"/>
            <p:nvPr/>
          </p:nvSpPr>
          <p:spPr>
            <a:xfrm>
              <a:off x="1581656" y="5096763"/>
              <a:ext cx="279958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spc="300" dirty="0">
                  <a:solidFill>
                    <a:schemeClr val="accent4"/>
                  </a:solidFill>
                  <a:ea typeface="+mj-ea"/>
                </a:rPr>
                <a:t>…</a:t>
              </a:r>
              <a:endParaRPr lang="en-US" altLang="zh-CN" sz="2000" b="1" spc="300" dirty="0">
                <a:solidFill>
                  <a:schemeClr val="accent1"/>
                </a:solidFill>
                <a:ea typeface="+mj-ea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289EBD0-7C19-476A-843A-90E18B08A7F5}"/>
                </a:ext>
              </a:extLst>
            </p:cNvPr>
            <p:cNvSpPr txBox="1"/>
            <p:nvPr/>
          </p:nvSpPr>
          <p:spPr>
            <a:xfrm>
              <a:off x="1807993" y="5096763"/>
              <a:ext cx="949633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4"/>
                  </a:solidFill>
                  <a:ea typeface="+mj-ea"/>
                </a:rPr>
                <a:t>Nb-1</a:t>
              </a:r>
              <a:endParaRPr lang="en-US" altLang="zh-CN" sz="2000" b="1" dirty="0">
                <a:solidFill>
                  <a:schemeClr val="accent1"/>
                </a:solidFill>
                <a:ea typeface="+mj-ea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52224D2-B35A-4F50-B228-649ED758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07" y="4434756"/>
            <a:ext cx="4798880" cy="144715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3E86AA1A-C183-480A-8D4A-630AE78A7098}"/>
              </a:ext>
            </a:extLst>
          </p:cNvPr>
          <p:cNvGrpSpPr/>
          <p:nvPr/>
        </p:nvGrpSpPr>
        <p:grpSpPr>
          <a:xfrm>
            <a:off x="1130279" y="2118819"/>
            <a:ext cx="3510288" cy="1925174"/>
            <a:chOff x="1130279" y="2118819"/>
            <a:chExt cx="3510288" cy="192517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E5E1810-9803-43F7-9943-199B94AB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279" y="2118819"/>
              <a:ext cx="3510288" cy="192517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724D03E-7E3B-43F7-9F4E-472613E5F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0919" y="2311098"/>
              <a:ext cx="1042501" cy="138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940919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2E834-45BD-4AAE-A258-EFD63A10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GF2</a:t>
            </a:r>
            <a:r>
              <a:rPr lang="en-US" altLang="zh-CN" baseline="30000" dirty="0"/>
              <a:t>8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byte</a:t>
            </a:r>
            <a:r>
              <a:rPr lang="en-US" altLang="zh-CN" dirty="0"/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byte</a:t>
            </a:r>
            <a:r>
              <a:rPr lang="en-US" altLang="zh-CN" dirty="0"/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/>
              <a:t>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0E1698-D5C7-4C45-9587-7D9B066BA4D6}"/>
              </a:ext>
            </a:extLst>
          </p:cNvPr>
          <p:cNvSpPr txBox="1"/>
          <p:nvPr/>
        </p:nvSpPr>
        <p:spPr>
          <a:xfrm>
            <a:off x="348661" y="1568148"/>
            <a:ext cx="935566" cy="324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}·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AF85BF-803D-46D8-A7ED-DE3E63DB6D5A}"/>
              </a:ext>
            </a:extLst>
          </p:cNvPr>
          <p:cNvSpPr txBox="1"/>
          <p:nvPr/>
        </p:nvSpPr>
        <p:spPr>
          <a:xfrm>
            <a:off x="310561" y="2021196"/>
            <a:ext cx="2311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   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800" i="1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42F0CE-5612-4FB2-ABF2-E3AC3AE7966A}"/>
              </a:ext>
            </a:extLst>
          </p:cNvPr>
          <p:cNvCxnSpPr>
            <a:cxnSpLocks/>
          </p:cNvCxnSpPr>
          <p:nvPr/>
        </p:nvCxnSpPr>
        <p:spPr>
          <a:xfrm>
            <a:off x="310561" y="2625994"/>
            <a:ext cx="2599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AEB02C3-45AC-454A-8EC7-87EC2E9F76BF}"/>
              </a:ext>
            </a:extLst>
          </p:cNvPr>
          <p:cNvSpPr txBox="1"/>
          <p:nvPr/>
        </p:nvSpPr>
        <p:spPr>
          <a:xfrm>
            <a:off x="1354605" y="1564609"/>
            <a:ext cx="2411555" cy="324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800" b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0b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800" spc="0" baseline="-2500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1BAA36-64A9-4DF9-A63B-BF0ACFAAC6EB}"/>
              </a:ext>
            </a:extLst>
          </p:cNvPr>
          <p:cNvSpPr txBox="1"/>
          <p:nvPr/>
        </p:nvSpPr>
        <p:spPr>
          <a:xfrm>
            <a:off x="1923461" y="2635144"/>
            <a:ext cx="1062566" cy="324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·{01} </a:t>
            </a:r>
            <a:endParaRPr lang="zh-CN" altLang="en-US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AD6037B-94A1-4045-95EB-B0DE371FC762}"/>
              </a:ext>
            </a:extLst>
          </p:cNvPr>
          <p:cNvGrpSpPr/>
          <p:nvPr/>
        </p:nvGrpSpPr>
        <p:grpSpPr>
          <a:xfrm>
            <a:off x="361361" y="2968484"/>
            <a:ext cx="2347382" cy="324191"/>
            <a:chOff x="444500" y="3270930"/>
            <a:chExt cx="2347382" cy="32419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A101848-816F-40F6-A809-3AD426BE490B}"/>
                </a:ext>
              </a:extLst>
            </p:cNvPr>
            <p:cNvSpPr txBox="1"/>
            <p:nvPr/>
          </p:nvSpPr>
          <p:spPr>
            <a:xfrm>
              <a:off x="444500" y="3270930"/>
              <a:ext cx="224367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02B2130-1852-45A5-8CE3-76630CCC26C8}"/>
                </a:ext>
              </a:extLst>
            </p:cNvPr>
            <p:cNvSpPr txBox="1"/>
            <p:nvPr/>
          </p:nvSpPr>
          <p:spPr>
            <a:xfrm>
              <a:off x="1828800" y="3270930"/>
              <a:ext cx="963082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·{02}</a:t>
              </a:r>
              <a:endParaRPr lang="zh-CN" altLang="en-US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40DBA107-6DB8-42C0-A62B-B6D4B741E19B}"/>
              </a:ext>
            </a:extLst>
          </p:cNvPr>
          <p:cNvSpPr txBox="1"/>
          <p:nvPr/>
        </p:nvSpPr>
        <p:spPr>
          <a:xfrm>
            <a:off x="327492" y="1090781"/>
            <a:ext cx="3932766" cy="324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{03}·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·{02}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</a:t>
            </a:r>
            <a:endParaRPr lang="zh-CN" altLang="en-US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718A002-F363-4A43-94F6-05AE5CBEF39D}"/>
              </a:ext>
            </a:extLst>
          </p:cNvPr>
          <p:cNvGrpSpPr/>
          <p:nvPr/>
        </p:nvGrpSpPr>
        <p:grpSpPr>
          <a:xfrm>
            <a:off x="361360" y="3239942"/>
            <a:ext cx="2169582" cy="324191"/>
            <a:chOff x="622300" y="3270930"/>
            <a:chExt cx="2169582" cy="32419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455B656-0D1C-4BA5-A463-D2B82CE7650F}"/>
                </a:ext>
              </a:extLst>
            </p:cNvPr>
            <p:cNvSpPr txBox="1"/>
            <p:nvPr/>
          </p:nvSpPr>
          <p:spPr>
            <a:xfrm>
              <a:off x="622300" y="3270930"/>
              <a:ext cx="224367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9E5B25A-7498-42BC-95A7-C88CDEADFDB2}"/>
                </a:ext>
              </a:extLst>
            </p:cNvPr>
            <p:cNvSpPr txBox="1"/>
            <p:nvPr/>
          </p:nvSpPr>
          <p:spPr>
            <a:xfrm>
              <a:off x="1809748" y="3270930"/>
              <a:ext cx="982134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·{04}</a:t>
              </a:r>
              <a:endParaRPr lang="zh-CN" altLang="en-US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933B391-EC6F-4188-8823-A56B2AA96CF7}"/>
              </a:ext>
            </a:extLst>
          </p:cNvPr>
          <p:cNvGrpSpPr/>
          <p:nvPr/>
        </p:nvGrpSpPr>
        <p:grpSpPr>
          <a:xfrm>
            <a:off x="361359" y="3511399"/>
            <a:ext cx="2008716" cy="324192"/>
            <a:chOff x="783166" y="3270929"/>
            <a:chExt cx="2008716" cy="32419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F602797-EE55-4B0D-92C1-610BA7FC5CF5}"/>
                </a:ext>
              </a:extLst>
            </p:cNvPr>
            <p:cNvSpPr txBox="1"/>
            <p:nvPr/>
          </p:nvSpPr>
          <p:spPr>
            <a:xfrm>
              <a:off x="783166" y="3270929"/>
              <a:ext cx="224367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37332D3-9690-4BC2-A508-1C4F371352BA}"/>
                </a:ext>
              </a:extLst>
            </p:cNvPr>
            <p:cNvSpPr txBox="1"/>
            <p:nvPr/>
          </p:nvSpPr>
          <p:spPr>
            <a:xfrm>
              <a:off x="1828800" y="3270930"/>
              <a:ext cx="963082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·{08}</a:t>
              </a:r>
              <a:endParaRPr lang="zh-CN" altLang="en-US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58C80A8-2683-4230-AF42-ED951A6E04A9}"/>
              </a:ext>
            </a:extLst>
          </p:cNvPr>
          <p:cNvSpPr txBox="1"/>
          <p:nvPr/>
        </p:nvSpPr>
        <p:spPr>
          <a:xfrm>
            <a:off x="1246126" y="3772227"/>
            <a:ext cx="386293" cy="324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F139F2-D305-4294-BB77-EEC7F6BA1B80}"/>
              </a:ext>
            </a:extLst>
          </p:cNvPr>
          <p:cNvGrpSpPr/>
          <p:nvPr/>
        </p:nvGrpSpPr>
        <p:grpSpPr>
          <a:xfrm>
            <a:off x="361359" y="4116375"/>
            <a:ext cx="1187449" cy="328814"/>
            <a:chOff x="783166" y="3266306"/>
            <a:chExt cx="1187449" cy="3288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1504889-9327-479F-A695-6D39C5642A89}"/>
                </a:ext>
              </a:extLst>
            </p:cNvPr>
            <p:cNvSpPr txBox="1"/>
            <p:nvPr/>
          </p:nvSpPr>
          <p:spPr>
            <a:xfrm>
              <a:off x="783166" y="3270929"/>
              <a:ext cx="224367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E0030C6-6DEA-467E-97AC-67B3CF68DCDA}"/>
                </a:ext>
              </a:extLst>
            </p:cNvPr>
            <p:cNvSpPr txBox="1"/>
            <p:nvPr/>
          </p:nvSpPr>
          <p:spPr>
            <a:xfrm>
              <a:off x="1007533" y="3266306"/>
              <a:ext cx="963082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800" spc="0" baseline="-25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·{80}</a:t>
              </a:r>
              <a:endParaRPr lang="zh-CN" altLang="en-US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63F2BE3-80EF-49A0-8683-AABD05637883}"/>
              </a:ext>
            </a:extLst>
          </p:cNvPr>
          <p:cNvSpPr txBox="1"/>
          <p:nvPr/>
        </p:nvSpPr>
        <p:spPr>
          <a:xfrm>
            <a:off x="310561" y="4694539"/>
            <a:ext cx="6718300" cy="324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}·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=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·{02}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·{02}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+…+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·{02}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·{02}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597E8B4-4275-4755-BFC0-73629C026EA5}"/>
              </a:ext>
            </a:extLst>
          </p:cNvPr>
          <p:cNvSpPr txBox="1"/>
          <p:nvPr/>
        </p:nvSpPr>
        <p:spPr>
          <a:xfrm>
            <a:off x="934688" y="5171635"/>
            <a:ext cx="5980124" cy="684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(((((( 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·{02}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·{02}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·{02}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·{02}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·{02}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·{02}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·{02}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i="1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A016C2C-E5FC-4582-B43A-E758A797216D}"/>
              </a:ext>
            </a:extLst>
          </p:cNvPr>
          <p:cNvGrpSpPr/>
          <p:nvPr/>
        </p:nvGrpSpPr>
        <p:grpSpPr>
          <a:xfrm>
            <a:off x="1007998" y="3025421"/>
            <a:ext cx="4947297" cy="1475790"/>
            <a:chOff x="1007998" y="3025421"/>
            <a:chExt cx="4947297" cy="147579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CF59F6E-15CA-476B-8CE8-1143F26C0B5D}"/>
                </a:ext>
              </a:extLst>
            </p:cNvPr>
            <p:cNvSpPr/>
            <p:nvPr/>
          </p:nvSpPr>
          <p:spPr bwMode="auto">
            <a:xfrm>
              <a:off x="1007998" y="4144989"/>
              <a:ext cx="445564" cy="356222"/>
            </a:xfrm>
            <a:prstGeom prst="rect">
              <a:avLst/>
            </a:prstGeom>
            <a:noFill/>
            <a:ln w="25400" cap="sq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CF34320-8820-43A6-B3EE-049087179577}"/>
                </a:ext>
              </a:extLst>
            </p:cNvPr>
            <p:cNvGrpSpPr/>
            <p:nvPr/>
          </p:nvGrpSpPr>
          <p:grpSpPr>
            <a:xfrm>
              <a:off x="1431670" y="3231926"/>
              <a:ext cx="3138163" cy="1122624"/>
              <a:chOff x="8116386" y="2655613"/>
              <a:chExt cx="3138163" cy="112262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9FF1363B-A4CE-40D1-A64A-C2BB7E86E8B1}"/>
                  </a:ext>
                </a:extLst>
              </p:cNvPr>
              <p:cNvSpPr/>
              <p:nvPr/>
            </p:nvSpPr>
            <p:spPr>
              <a:xfrm flipH="1">
                <a:off x="11177807" y="2655613"/>
                <a:ext cx="76742" cy="76742"/>
              </a:xfrm>
              <a:prstGeom prst="ellipse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1F6DBA2-5283-4EEF-AC56-8C2993856F71}"/>
                  </a:ext>
                </a:extLst>
              </p:cNvPr>
              <p:cNvSpPr/>
              <p:nvPr/>
            </p:nvSpPr>
            <p:spPr>
              <a:xfrm flipH="1">
                <a:off x="8116386" y="3701495"/>
                <a:ext cx="76742" cy="76742"/>
              </a:xfrm>
              <a:prstGeom prst="ellipse">
                <a:avLst/>
              </a:prstGeom>
              <a:grp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7166EAAF-146F-477D-8962-C4DFBF32D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17008" y="2685047"/>
                <a:ext cx="1065562" cy="0"/>
              </a:xfrm>
              <a:prstGeom prst="line">
                <a:avLst/>
              </a:prstGeom>
              <a:grpFill/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4E09FBFA-29FF-41CE-967A-21C449289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460" y="3748318"/>
                <a:ext cx="909331" cy="0"/>
              </a:xfrm>
              <a:prstGeom prst="line">
                <a:avLst/>
              </a:prstGeom>
              <a:grpFill/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40EF2F47-B2CF-41F9-B62E-312C15E93D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54790" y="2687597"/>
                <a:ext cx="1060589" cy="1044316"/>
              </a:xfrm>
              <a:prstGeom prst="line">
                <a:avLst/>
              </a:prstGeom>
              <a:grpFill/>
              <a:ln w="28575" cap="rnd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28591CB-37E6-4444-AE20-870D472B0D61}"/>
                </a:ext>
              </a:extLst>
            </p:cNvPr>
            <p:cNvSpPr txBox="1"/>
            <p:nvPr/>
          </p:nvSpPr>
          <p:spPr>
            <a:xfrm>
              <a:off x="4630819" y="3025421"/>
              <a:ext cx="1324476" cy="3241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baseline="30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altLang="zh-CN" sz="1800" spc="0" baseline="30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7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B8278784-9025-43C7-BCEB-16623A0BB259}"/>
              </a:ext>
            </a:extLst>
          </p:cNvPr>
          <p:cNvSpPr txBox="1"/>
          <p:nvPr/>
        </p:nvSpPr>
        <p:spPr>
          <a:xfrm>
            <a:off x="4568937" y="3376183"/>
            <a:ext cx="1324476" cy="324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{80}={02}</a:t>
            </a:r>
            <a:r>
              <a:rPr lang="en-US" altLang="zh-CN" sz="1800" spc="0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graphicFrame>
        <p:nvGraphicFramePr>
          <p:cNvPr id="51" name="表格 51">
            <a:extLst>
              <a:ext uri="{FF2B5EF4-FFF2-40B4-BE49-F238E27FC236}">
                <a16:creationId xmlns:a16="http://schemas.microsoft.com/office/drawing/2014/main" id="{95207F1A-F865-4D5B-A0F6-22D642762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795877"/>
              </p:ext>
            </p:extLst>
          </p:nvPr>
        </p:nvGraphicFramePr>
        <p:xfrm>
          <a:off x="7189728" y="866653"/>
          <a:ext cx="4360389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389">
                  <a:extLst>
                    <a:ext uri="{9D8B030D-6E8A-4147-A177-3AD203B41FA5}">
                      <a16:colId xmlns:a16="http://schemas.microsoft.com/office/drawing/2014/main" val="812995745"/>
                    </a:ext>
                  </a:extLst>
                </a:gridCol>
              </a:tblGrid>
              <a:tr h="34855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算法：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域上点乘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308535"/>
                  </a:ext>
                </a:extLst>
              </a:tr>
              <a:tr h="453115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输入：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乘数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，被乘数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  <a:p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输出：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点乘结果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</a:p>
                    <a:p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</a:t>
                      </a:r>
                    </a:p>
                    <a:p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  <a:p>
                      <a:pPr marL="342900" indent="-342900">
                        <a:buAutoNum type="arabicPlain" startAt="3"/>
                      </a:pP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0:7 </a:t>
                      </a: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//</a:t>
                      </a:r>
                      <a:r>
                        <a:rPr lang="zh-CN" altLang="en-US" sz="16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检测当前乘积最高位是否为</a:t>
                      </a:r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342900" indent="-342900">
                        <a:buAutoNum type="arabicPlain" startAt="4"/>
                      </a:pP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if</a:t>
                      </a:r>
                      <a:r>
                        <a:rPr lang="en-US" altLang="zh-CN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 0x80 !=0) </a:t>
                      </a: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</a:t>
                      </a:r>
                    </a:p>
                    <a:p>
                      <a:pPr marL="342900" indent="-342900">
                        <a:buAutoNum type="arabicPlain" startAt="4"/>
                      </a:pP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( </a:t>
                      </a:r>
                      <a:r>
                        <a:rPr lang="en-US" altLang="zh-CN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&lt;&lt; 1) ^ 0x1b</a:t>
                      </a:r>
                    </a:p>
                    <a:p>
                      <a:pPr marL="342900" indent="-342900">
                        <a:buAutoNum type="arabicPlain" startAt="4"/>
                      </a:pP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</a:t>
                      </a:r>
                    </a:p>
                    <a:p>
                      <a:pPr marL="342900" indent="-342900">
                        <a:buAutoNum type="arabicPlain" startAt="4"/>
                      </a:pP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&lt;&lt; 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lain" startAt="4"/>
                        <a:tabLst/>
                        <a:defRPr/>
                      </a:pP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end if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//</a:t>
                      </a:r>
                      <a:r>
                        <a:rPr lang="zh-CN" altLang="en-US" sz="16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检测当前乘数最高位是否为</a:t>
                      </a:r>
                      <a:r>
                        <a:rPr lang="en-US" altLang="zh-CN" sz="16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AutoNum type="arabicPlain" startAt="9"/>
                      </a:pP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if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 0x80 != 0) </a:t>
                      </a: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</a:t>
                      </a:r>
                    </a:p>
                    <a:p>
                      <a:pPr marL="342900" indent="-342900">
                        <a:buAutoNum type="arabicPlain" startAt="9"/>
                      </a:pP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 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  <a:p>
                      <a:pPr marL="342900" indent="-342900">
                        <a:buAutoNum type="arabicPlain" startAt="9"/>
                      </a:pP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endif </a:t>
                      </a:r>
                      <a:endParaRPr lang="en-US" altLang="zh-CN" b="1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AutoNum type="arabicPlain" startAt="9"/>
                      </a:pP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c </a:t>
                      </a:r>
                      <a:r>
                        <a:rPr lang="en-US" altLang="zh-CN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&lt;&lt; 1</a:t>
                      </a:r>
                    </a:p>
                    <a:p>
                      <a:pPr marL="342900" indent="-342900">
                        <a:buAutoNum type="arabicPlain" startAt="9"/>
                      </a:pP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for</a:t>
                      </a:r>
                    </a:p>
                    <a:p>
                      <a:pPr marL="342900" indent="-342900">
                        <a:buAutoNum type="arabicPlain" startAt="9"/>
                      </a:pPr>
                      <a:r>
                        <a:rPr lang="en-US" altLang="zh-CN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</a:t>
                      </a:r>
                      <a:r>
                        <a:rPr lang="en-US" altLang="zh-CN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092434"/>
                  </a:ext>
                </a:extLst>
              </a:tr>
            </a:tbl>
          </a:graphicData>
        </a:graphic>
      </p:graphicFrame>
      <p:sp>
        <p:nvSpPr>
          <p:cNvPr id="41" name="动作按钮: 后退或前一项 4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1262E51-1B3E-4E2D-84CB-A8FD3B6298B4}"/>
              </a:ext>
            </a:extLst>
          </p:cNvPr>
          <p:cNvSpPr/>
          <p:nvPr/>
        </p:nvSpPr>
        <p:spPr>
          <a:xfrm>
            <a:off x="11065267" y="5732980"/>
            <a:ext cx="549668" cy="51370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9735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1" grpId="0"/>
      <p:bldP spid="13" grpId="0"/>
      <p:bldP spid="22" grpId="0"/>
      <p:bldP spid="32" grpId="0"/>
      <p:bldP spid="33" grpId="0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1B09B-BD79-4164-8055-03FE3228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调整顺序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F38295A-4EA1-4CD4-A577-19981169E229}"/>
              </a:ext>
            </a:extLst>
          </p:cNvPr>
          <p:cNvSpPr/>
          <p:nvPr/>
        </p:nvSpPr>
        <p:spPr bwMode="auto">
          <a:xfrm>
            <a:off x="1681562" y="1590236"/>
            <a:ext cx="1143008" cy="4572032"/>
          </a:xfrm>
          <a:prstGeom prst="rect">
            <a:avLst/>
          </a:prstGeom>
          <a:solidFill>
            <a:srgbClr val="003399">
              <a:alpha val="50000"/>
            </a:srgbClr>
          </a:soli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36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43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Times New Roman" charset="0"/>
              <a:ea typeface="+mn-ea"/>
            </a:endParaRPr>
          </a:p>
        </p:txBody>
      </p:sp>
      <p:sp>
        <p:nvSpPr>
          <p:cNvPr id="100" name="TextBox 4">
            <a:extLst>
              <a:ext uri="{FF2B5EF4-FFF2-40B4-BE49-F238E27FC236}">
                <a16:creationId xmlns:a16="http://schemas.microsoft.com/office/drawing/2014/main" id="{E7A11044-7204-42B2-B455-87140530878C}"/>
              </a:ext>
            </a:extLst>
          </p:cNvPr>
          <p:cNvSpPr txBox="1"/>
          <p:nvPr/>
        </p:nvSpPr>
        <p:spPr>
          <a:xfrm>
            <a:off x="1523601" y="947294"/>
            <a:ext cx="14589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Master key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01" name="TextBox 5">
            <a:extLst>
              <a:ext uri="{FF2B5EF4-FFF2-40B4-BE49-F238E27FC236}">
                <a16:creationId xmlns:a16="http://schemas.microsoft.com/office/drawing/2014/main" id="{80295467-6DC3-4656-851E-314111984B79}"/>
              </a:ext>
            </a:extLst>
          </p:cNvPr>
          <p:cNvSpPr txBox="1"/>
          <p:nvPr/>
        </p:nvSpPr>
        <p:spPr>
          <a:xfrm>
            <a:off x="1285687" y="3956443"/>
            <a:ext cx="1538883" cy="276999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Key Expansion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01C5472-CA7C-432A-98B3-1A5BAE704F94}"/>
              </a:ext>
            </a:extLst>
          </p:cNvPr>
          <p:cNvSpPr/>
          <p:nvPr/>
        </p:nvSpPr>
        <p:spPr bwMode="auto">
          <a:xfrm>
            <a:off x="3253198" y="1590236"/>
            <a:ext cx="1428760" cy="28575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AddRoundKey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103" name="组合 19">
            <a:extLst>
              <a:ext uri="{FF2B5EF4-FFF2-40B4-BE49-F238E27FC236}">
                <a16:creationId xmlns:a16="http://schemas.microsoft.com/office/drawing/2014/main" id="{E0E3AA73-33E8-4B5E-A842-A27B719D61C6}"/>
              </a:ext>
            </a:extLst>
          </p:cNvPr>
          <p:cNvGrpSpPr/>
          <p:nvPr/>
        </p:nvGrpSpPr>
        <p:grpSpPr>
          <a:xfrm>
            <a:off x="3038884" y="1947426"/>
            <a:ext cx="1857388" cy="1214446"/>
            <a:chOff x="2214546" y="2928935"/>
            <a:chExt cx="1857388" cy="1500198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2DDDBC1-EA72-4023-A977-81172ED262FC}"/>
                </a:ext>
              </a:extLst>
            </p:cNvPr>
            <p:cNvSpPr/>
            <p:nvPr/>
          </p:nvSpPr>
          <p:spPr bwMode="auto">
            <a:xfrm>
              <a:off x="2214546" y="2928935"/>
              <a:ext cx="1857388" cy="1500198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31E6B702-BF3E-471C-956F-56CCB76C8009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74A9D58-5942-4974-BBD1-C5DE5B642952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74C35E2-FB6B-4D71-A1DB-70049FEC12CB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89BFDB25-3C4E-439B-9025-47D708DD936D}"/>
                </a:ext>
              </a:extLst>
            </p:cNvPr>
            <p:cNvSpPr/>
            <p:nvPr/>
          </p:nvSpPr>
          <p:spPr bwMode="auto">
            <a:xfrm>
              <a:off x="2357422" y="407194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09" name="组合 20">
            <a:extLst>
              <a:ext uri="{FF2B5EF4-FFF2-40B4-BE49-F238E27FC236}">
                <a16:creationId xmlns:a16="http://schemas.microsoft.com/office/drawing/2014/main" id="{C28D15EA-8E78-4643-854E-9E907BEAEF02}"/>
              </a:ext>
            </a:extLst>
          </p:cNvPr>
          <p:cNvGrpSpPr/>
          <p:nvPr/>
        </p:nvGrpSpPr>
        <p:grpSpPr>
          <a:xfrm>
            <a:off x="3038884" y="3733376"/>
            <a:ext cx="1857388" cy="1214446"/>
            <a:chOff x="2214546" y="2928934"/>
            <a:chExt cx="1857388" cy="150019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BAA26CA0-2839-4CC9-A7E9-4AD4D8A59717}"/>
                </a:ext>
              </a:extLst>
            </p:cNvPr>
            <p:cNvSpPr/>
            <p:nvPr/>
          </p:nvSpPr>
          <p:spPr bwMode="auto">
            <a:xfrm>
              <a:off x="2214546" y="2928934"/>
              <a:ext cx="1857388" cy="1500198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Round9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8BADC95A-C8F0-4D75-AC74-F2046DEEDA1A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79B932B-42B1-4B9D-8FC5-A0D1DCF9CA25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325C4F7E-91B4-4114-83F8-92ED9033812D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7CD27BE0-7AB9-4739-8585-465B5A6F51C4}"/>
                </a:ext>
              </a:extLst>
            </p:cNvPr>
            <p:cNvSpPr/>
            <p:nvPr/>
          </p:nvSpPr>
          <p:spPr bwMode="auto">
            <a:xfrm>
              <a:off x="2357422" y="407194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15" name="组合 26">
            <a:extLst>
              <a:ext uri="{FF2B5EF4-FFF2-40B4-BE49-F238E27FC236}">
                <a16:creationId xmlns:a16="http://schemas.microsoft.com/office/drawing/2014/main" id="{93F18587-A4D4-4B0A-9DD8-DDEE158A539D}"/>
              </a:ext>
            </a:extLst>
          </p:cNvPr>
          <p:cNvGrpSpPr/>
          <p:nvPr/>
        </p:nvGrpSpPr>
        <p:grpSpPr>
          <a:xfrm>
            <a:off x="3038884" y="5090698"/>
            <a:ext cx="1857388" cy="1143008"/>
            <a:chOff x="2214546" y="2928934"/>
            <a:chExt cx="1857388" cy="1214446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53CB3A82-F168-4B76-B8A1-3563F923473E}"/>
                </a:ext>
              </a:extLst>
            </p:cNvPr>
            <p:cNvSpPr/>
            <p:nvPr/>
          </p:nvSpPr>
          <p:spPr bwMode="auto">
            <a:xfrm>
              <a:off x="2214546" y="2928934"/>
              <a:ext cx="1857388" cy="121444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44BA60EC-2091-407B-B1A5-D005B2E61F56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F7F594-FB1E-4C36-8F51-2ECFE045F66B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975842FF-BCE7-4D38-AEB4-19293F2EE3E0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7EFB11DC-3415-46FD-9058-352E385302F9}"/>
              </a:ext>
            </a:extLst>
          </p:cNvPr>
          <p:cNvCxnSpPr>
            <a:cxnSpLocks/>
            <a:stCxn id="100" idx="2"/>
            <a:endCxn id="99" idx="0"/>
          </p:cNvCxnSpPr>
          <p:nvPr/>
        </p:nvCxnSpPr>
        <p:spPr bwMode="auto">
          <a:xfrm>
            <a:off x="2253066" y="1224293"/>
            <a:ext cx="0" cy="365943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21" name="TextBox 36">
            <a:extLst>
              <a:ext uri="{FF2B5EF4-FFF2-40B4-BE49-F238E27FC236}">
                <a16:creationId xmlns:a16="http://schemas.microsoft.com/office/drawing/2014/main" id="{880CB274-DEA5-4361-B7E1-A51A1BD0C0B1}"/>
              </a:ext>
            </a:extLst>
          </p:cNvPr>
          <p:cNvSpPr txBox="1"/>
          <p:nvPr/>
        </p:nvSpPr>
        <p:spPr>
          <a:xfrm>
            <a:off x="3396074" y="947294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Plaintext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94224AEE-D85D-43B3-9382-33FC8DF20B9E}"/>
              </a:ext>
            </a:extLst>
          </p:cNvPr>
          <p:cNvCxnSpPr>
            <a:stCxn id="121" idx="2"/>
            <a:endCxn id="102" idx="0"/>
          </p:cNvCxnSpPr>
          <p:nvPr/>
        </p:nvCxnSpPr>
        <p:spPr bwMode="auto">
          <a:xfrm rot="5400000">
            <a:off x="3784607" y="1407264"/>
            <a:ext cx="365943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F31BE7D7-B62B-4291-B117-1294E4C9DA5B}"/>
              </a:ext>
            </a:extLst>
          </p:cNvPr>
          <p:cNvCxnSpPr>
            <a:endCxn id="102" idx="1"/>
          </p:cNvCxnSpPr>
          <p:nvPr/>
        </p:nvCxnSpPr>
        <p:spPr bwMode="auto">
          <a:xfrm flipV="1">
            <a:off x="2610256" y="1733112"/>
            <a:ext cx="642942" cy="7143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4E3EA3E0-90CF-4BF0-AFDA-EC32A7F29A65}"/>
              </a:ext>
            </a:extLst>
          </p:cNvPr>
          <p:cNvCxnSpPr>
            <a:endCxn id="108" idx="1"/>
          </p:cNvCxnSpPr>
          <p:nvPr/>
        </p:nvCxnSpPr>
        <p:spPr bwMode="auto">
          <a:xfrm flipV="1">
            <a:off x="2610256" y="2988379"/>
            <a:ext cx="571504" cy="30617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DB9F502C-E662-4AF2-8A72-E7C363436B35}"/>
              </a:ext>
            </a:extLst>
          </p:cNvPr>
          <p:cNvCxnSpPr>
            <a:endCxn id="114" idx="1"/>
          </p:cNvCxnSpPr>
          <p:nvPr/>
        </p:nvCxnSpPr>
        <p:spPr bwMode="auto">
          <a:xfrm flipV="1">
            <a:off x="2681694" y="4774330"/>
            <a:ext cx="500066" cy="30616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A6EFC3CC-6B52-441F-8274-7D0BAD134EBA}"/>
              </a:ext>
            </a:extLst>
          </p:cNvPr>
          <p:cNvCxnSpPr>
            <a:endCxn id="119" idx="1"/>
          </p:cNvCxnSpPr>
          <p:nvPr/>
        </p:nvCxnSpPr>
        <p:spPr bwMode="auto">
          <a:xfrm>
            <a:off x="2681694" y="5947954"/>
            <a:ext cx="500066" cy="1680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20BC4A49-11E7-453C-86FE-C448231396F3}"/>
              </a:ext>
            </a:extLst>
          </p:cNvPr>
          <p:cNvSpPr/>
          <p:nvPr/>
        </p:nvSpPr>
        <p:spPr bwMode="auto">
          <a:xfrm>
            <a:off x="3681826" y="3304748"/>
            <a:ext cx="357190" cy="357190"/>
          </a:xfrm>
          <a:prstGeom prst="rect">
            <a:avLst/>
          </a:prstGeom>
          <a:noFill/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2400" dirty="0">
                <a:solidFill>
                  <a:srgbClr val="220011"/>
                </a:solidFill>
                <a:latin typeface="Times New Roman" charset="0"/>
                <a:ea typeface="+mn-ea"/>
              </a:rPr>
              <a:t>…</a:t>
            </a:r>
            <a:endParaRPr lang="zh-CN" altLang="en-US" sz="2400" dirty="0">
              <a:solidFill>
                <a:srgbClr val="220011"/>
              </a:solidFill>
              <a:latin typeface="Times New Roman" charset="0"/>
              <a:ea typeface="+mn-ea"/>
            </a:endParaRPr>
          </a:p>
        </p:txBody>
      </p:sp>
      <p:cxnSp>
        <p:nvCxnSpPr>
          <p:cNvPr id="128" name="肘形连接符 76">
            <a:extLst>
              <a:ext uri="{FF2B5EF4-FFF2-40B4-BE49-F238E27FC236}">
                <a16:creationId xmlns:a16="http://schemas.microsoft.com/office/drawing/2014/main" id="{9ABAA5C1-310A-4459-9506-4F4D781D52E3}"/>
              </a:ext>
            </a:extLst>
          </p:cNvPr>
          <p:cNvCxnSpPr>
            <a:cxnSpLocks/>
            <a:stCxn id="116" idx="2"/>
          </p:cNvCxnSpPr>
          <p:nvPr/>
        </p:nvCxnSpPr>
        <p:spPr bwMode="auto">
          <a:xfrm rot="5400000" flipH="1" flipV="1">
            <a:off x="5860685" y="4269161"/>
            <a:ext cx="71438" cy="3857652"/>
          </a:xfrm>
          <a:prstGeom prst="bentConnector3">
            <a:avLst>
              <a:gd name="adj1" fmla="val -319998"/>
            </a:avLst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29" name="TextBox 92">
            <a:extLst>
              <a:ext uri="{FF2B5EF4-FFF2-40B4-BE49-F238E27FC236}">
                <a16:creationId xmlns:a16="http://schemas.microsoft.com/office/drawing/2014/main" id="{8FF3D02E-F809-431C-8038-9890D2BB178B}"/>
              </a:ext>
            </a:extLst>
          </p:cNvPr>
          <p:cNvSpPr txBox="1"/>
          <p:nvPr/>
        </p:nvSpPr>
        <p:spPr>
          <a:xfrm>
            <a:off x="5307300" y="6125233"/>
            <a:ext cx="11782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Ciphertext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5E15D5D6-2F6D-4944-855D-283A629CABF0}"/>
              </a:ext>
            </a:extLst>
          </p:cNvPr>
          <p:cNvCxnSpPr>
            <a:cxnSpLocks/>
          </p:cNvCxnSpPr>
          <p:nvPr/>
        </p:nvCxnSpPr>
        <p:spPr bwMode="auto">
          <a:xfrm>
            <a:off x="5029361" y="1734700"/>
            <a:ext cx="1509985" cy="0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1D68F0D1-0D67-4167-8F86-5B4A2B8128F2}"/>
              </a:ext>
            </a:extLst>
          </p:cNvPr>
          <p:cNvCxnSpPr>
            <a:cxnSpLocks/>
          </p:cNvCxnSpPr>
          <p:nvPr/>
        </p:nvCxnSpPr>
        <p:spPr bwMode="auto">
          <a:xfrm>
            <a:off x="5036262" y="2167110"/>
            <a:ext cx="1449246" cy="19107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D81BB9DD-A989-43D7-8DBB-FE7CFEF71676}"/>
              </a:ext>
            </a:extLst>
          </p:cNvPr>
          <p:cNvCxnSpPr>
            <a:cxnSpLocks/>
          </p:cNvCxnSpPr>
          <p:nvPr/>
        </p:nvCxnSpPr>
        <p:spPr bwMode="auto">
          <a:xfrm>
            <a:off x="5018103" y="4501148"/>
            <a:ext cx="1535917" cy="300077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39A706F6-6005-4A48-86A9-3B433EEC9D49}"/>
              </a:ext>
            </a:extLst>
          </p:cNvPr>
          <p:cNvCxnSpPr>
            <a:cxnSpLocks/>
          </p:cNvCxnSpPr>
          <p:nvPr/>
        </p:nvCxnSpPr>
        <p:spPr bwMode="auto">
          <a:xfrm>
            <a:off x="5044850" y="5274672"/>
            <a:ext cx="1494496" cy="26194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337A3B26-3E85-40E2-8577-3FF6C062EB6F}"/>
              </a:ext>
            </a:extLst>
          </p:cNvPr>
          <p:cNvCxnSpPr/>
          <p:nvPr/>
        </p:nvCxnSpPr>
        <p:spPr bwMode="auto">
          <a:xfrm>
            <a:off x="5110586" y="5947954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sp>
        <p:nvSpPr>
          <p:cNvPr id="136" name="TextBox 104">
            <a:extLst>
              <a:ext uri="{FF2B5EF4-FFF2-40B4-BE49-F238E27FC236}">
                <a16:creationId xmlns:a16="http://schemas.microsoft.com/office/drawing/2014/main" id="{6C8EF0B2-DF7A-4A07-A5CE-5880F742491E}"/>
              </a:ext>
            </a:extLst>
          </p:cNvPr>
          <p:cNvSpPr txBox="1"/>
          <p:nvPr/>
        </p:nvSpPr>
        <p:spPr>
          <a:xfrm>
            <a:off x="5182024" y="1233046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Inverses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64" name="TextBox 116">
            <a:extLst>
              <a:ext uri="{FF2B5EF4-FFF2-40B4-BE49-F238E27FC236}">
                <a16:creationId xmlns:a16="http://schemas.microsoft.com/office/drawing/2014/main" id="{76263DB5-B4E8-4C4B-97F5-E9B78ACB77E5}"/>
              </a:ext>
            </a:extLst>
          </p:cNvPr>
          <p:cNvSpPr txBox="1"/>
          <p:nvPr/>
        </p:nvSpPr>
        <p:spPr>
          <a:xfrm>
            <a:off x="10039808" y="4170757"/>
            <a:ext cx="1538883" cy="276999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Key Expansion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74" name="组合 59">
            <a:extLst>
              <a:ext uri="{FF2B5EF4-FFF2-40B4-BE49-F238E27FC236}">
                <a16:creationId xmlns:a16="http://schemas.microsoft.com/office/drawing/2014/main" id="{8D6B5B9A-9EE8-47AB-AAD0-90857FC04513}"/>
              </a:ext>
            </a:extLst>
          </p:cNvPr>
          <p:cNvGrpSpPr/>
          <p:nvPr/>
        </p:nvGrpSpPr>
        <p:grpSpPr>
          <a:xfrm>
            <a:off x="6749334" y="4232977"/>
            <a:ext cx="1857388" cy="1500198"/>
            <a:chOff x="5000628" y="2296709"/>
            <a:chExt cx="1857388" cy="1275169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3ED3F50-6144-454F-993F-1A7AB26EDDEE}"/>
                </a:ext>
              </a:extLst>
            </p:cNvPr>
            <p:cNvSpPr/>
            <p:nvPr/>
          </p:nvSpPr>
          <p:spPr bwMode="auto">
            <a:xfrm>
              <a:off x="5000628" y="2296709"/>
              <a:ext cx="1857388" cy="1275169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473AF84-8190-425B-B5E9-50558FDD5690}"/>
                </a:ext>
              </a:extLst>
            </p:cNvPr>
            <p:cNvSpPr/>
            <p:nvPr/>
          </p:nvSpPr>
          <p:spPr bwMode="auto">
            <a:xfrm>
              <a:off x="5357818" y="2976221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FB70BFC-78B8-41DA-9ABA-F521CBC833DD}"/>
                </a:ext>
              </a:extLst>
            </p:cNvPr>
            <p:cNvSpPr/>
            <p:nvPr/>
          </p:nvSpPr>
          <p:spPr bwMode="auto">
            <a:xfrm>
              <a:off x="5357818" y="3268267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E9AF011-46C1-4217-A8C0-4D2E1C2C9FF7}"/>
                </a:ext>
              </a:extLst>
            </p:cNvPr>
            <p:cNvSpPr/>
            <p:nvPr/>
          </p:nvSpPr>
          <p:spPr bwMode="auto">
            <a:xfrm>
              <a:off x="5357818" y="2357431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InvAddRoundKey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94E029B-5120-42F3-A447-273C4C1E807D}"/>
                </a:ext>
              </a:extLst>
            </p:cNvPr>
            <p:cNvSpPr/>
            <p:nvPr/>
          </p:nvSpPr>
          <p:spPr bwMode="auto">
            <a:xfrm>
              <a:off x="5357818" y="2661043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4788DDFC-8C22-4A8F-91A7-1B5F099DFEEB}"/>
              </a:ext>
            </a:extLst>
          </p:cNvPr>
          <p:cNvSpPr/>
          <p:nvPr/>
        </p:nvSpPr>
        <p:spPr bwMode="auto">
          <a:xfrm>
            <a:off x="7106524" y="5876050"/>
            <a:ext cx="1428760" cy="28575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AddRoundKey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81" name="组合 61">
            <a:extLst>
              <a:ext uri="{FF2B5EF4-FFF2-40B4-BE49-F238E27FC236}">
                <a16:creationId xmlns:a16="http://schemas.microsoft.com/office/drawing/2014/main" id="{074F3860-3B43-4FFE-94D9-53D7062107E4}"/>
              </a:ext>
            </a:extLst>
          </p:cNvPr>
          <p:cNvGrpSpPr/>
          <p:nvPr/>
        </p:nvGrpSpPr>
        <p:grpSpPr>
          <a:xfrm>
            <a:off x="6749334" y="2589902"/>
            <a:ext cx="1857388" cy="1214446"/>
            <a:chOff x="5000628" y="2357430"/>
            <a:chExt cx="1857388" cy="1214446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25651FB-F67D-4995-8C61-1578003B1D73}"/>
                </a:ext>
              </a:extLst>
            </p:cNvPr>
            <p:cNvSpPr/>
            <p:nvPr/>
          </p:nvSpPr>
          <p:spPr bwMode="auto">
            <a:xfrm>
              <a:off x="5000628" y="2357430"/>
              <a:ext cx="1857388" cy="121444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Round9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1639287A-1D9D-4541-A5CC-C4599D25C953}"/>
                </a:ext>
              </a:extLst>
            </p:cNvPr>
            <p:cNvSpPr/>
            <p:nvPr/>
          </p:nvSpPr>
          <p:spPr bwMode="auto">
            <a:xfrm>
              <a:off x="5357818" y="3000372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9705F1C6-8770-4A5A-B032-4FF83C391439}"/>
                </a:ext>
              </a:extLst>
            </p:cNvPr>
            <p:cNvSpPr/>
            <p:nvPr/>
          </p:nvSpPr>
          <p:spPr bwMode="auto">
            <a:xfrm>
              <a:off x="5357818" y="3286124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37A62E1-03B2-4790-BB70-6CC72F377ED4}"/>
                </a:ext>
              </a:extLst>
            </p:cNvPr>
            <p:cNvSpPr/>
            <p:nvPr/>
          </p:nvSpPr>
          <p:spPr bwMode="auto">
            <a:xfrm>
              <a:off x="5357818" y="2411859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InvAddRoundKey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1F45144-8F36-4E7E-84E4-C7DE887420B5}"/>
                </a:ext>
              </a:extLst>
            </p:cNvPr>
            <p:cNvSpPr/>
            <p:nvPr/>
          </p:nvSpPr>
          <p:spPr bwMode="auto">
            <a:xfrm>
              <a:off x="5357818" y="2697611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87" name="组合 67">
            <a:extLst>
              <a:ext uri="{FF2B5EF4-FFF2-40B4-BE49-F238E27FC236}">
                <a16:creationId xmlns:a16="http://schemas.microsoft.com/office/drawing/2014/main" id="{38ED6C64-7451-4304-B172-4DFAE945BC14}"/>
              </a:ext>
            </a:extLst>
          </p:cNvPr>
          <p:cNvGrpSpPr/>
          <p:nvPr/>
        </p:nvGrpSpPr>
        <p:grpSpPr>
          <a:xfrm>
            <a:off x="6749334" y="1589770"/>
            <a:ext cx="1857388" cy="928694"/>
            <a:chOff x="5000628" y="2643182"/>
            <a:chExt cx="1857388" cy="928694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C55C344-2975-47AB-A6A8-97C17783E70F}"/>
                </a:ext>
              </a:extLst>
            </p:cNvPr>
            <p:cNvSpPr/>
            <p:nvPr/>
          </p:nvSpPr>
          <p:spPr bwMode="auto">
            <a:xfrm>
              <a:off x="5000628" y="2643182"/>
              <a:ext cx="1857388" cy="928694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97364BB-9031-4CC8-8BD8-2FD8403568AD}"/>
                </a:ext>
              </a:extLst>
            </p:cNvPr>
            <p:cNvSpPr/>
            <p:nvPr/>
          </p:nvSpPr>
          <p:spPr bwMode="auto">
            <a:xfrm>
              <a:off x="5357818" y="3000372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5BDCC13F-26F3-4163-B27B-E981FED5B82A}"/>
                </a:ext>
              </a:extLst>
            </p:cNvPr>
            <p:cNvSpPr/>
            <p:nvPr/>
          </p:nvSpPr>
          <p:spPr bwMode="auto">
            <a:xfrm>
              <a:off x="5357818" y="3286124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A731727-4631-4EF0-B6E7-C6E9E7B3AE35}"/>
                </a:ext>
              </a:extLst>
            </p:cNvPr>
            <p:cNvSpPr/>
            <p:nvPr/>
          </p:nvSpPr>
          <p:spPr bwMode="auto">
            <a:xfrm>
              <a:off x="5357818" y="2714620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886D7473-2576-4AB7-A5AD-B7747D005DCD}"/>
              </a:ext>
            </a:extLst>
          </p:cNvPr>
          <p:cNvSpPr/>
          <p:nvPr/>
        </p:nvSpPr>
        <p:spPr bwMode="auto">
          <a:xfrm>
            <a:off x="8892474" y="1589770"/>
            <a:ext cx="1143008" cy="4572032"/>
          </a:xfrm>
          <a:prstGeom prst="rect">
            <a:avLst/>
          </a:prstGeom>
          <a:solidFill>
            <a:srgbClr val="003399">
              <a:alpha val="50000"/>
            </a:srgbClr>
          </a:soli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36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43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Times New Roman" charset="0"/>
              <a:ea typeface="+mn-ea"/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C51D6CC-C2E4-443D-913B-75FC48F7B9C9}"/>
              </a:ext>
            </a:extLst>
          </p:cNvPr>
          <p:cNvCxnSpPr>
            <a:endCxn id="91" idx="3"/>
          </p:cNvCxnSpPr>
          <p:nvPr/>
        </p:nvCxnSpPr>
        <p:spPr bwMode="auto">
          <a:xfrm rot="10800000">
            <a:off x="8535284" y="1776870"/>
            <a:ext cx="500066" cy="2721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F97F32E5-DACE-4E41-A831-2DB5DED878F4}"/>
              </a:ext>
            </a:extLst>
          </p:cNvPr>
          <p:cNvCxnSpPr>
            <a:stCxn id="88" idx="0"/>
            <a:endCxn id="98" idx="2"/>
          </p:cNvCxnSpPr>
          <p:nvPr/>
        </p:nvCxnSpPr>
        <p:spPr bwMode="auto">
          <a:xfrm flipV="1">
            <a:off x="7678028" y="1214201"/>
            <a:ext cx="19252" cy="37556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63306849-D762-4B13-87BC-6886F0451848}"/>
              </a:ext>
            </a:extLst>
          </p:cNvPr>
          <p:cNvCxnSpPr>
            <a:endCxn id="85" idx="3"/>
          </p:cNvCxnSpPr>
          <p:nvPr/>
        </p:nvCxnSpPr>
        <p:spPr bwMode="auto">
          <a:xfrm rot="10800000">
            <a:off x="8535284" y="2759994"/>
            <a:ext cx="428628" cy="18709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BC55979-9B51-4344-8F58-3C67E103B8AD}"/>
              </a:ext>
            </a:extLst>
          </p:cNvPr>
          <p:cNvCxnSpPr>
            <a:endCxn id="78" idx="3"/>
          </p:cNvCxnSpPr>
          <p:nvPr/>
        </p:nvCxnSpPr>
        <p:spPr bwMode="auto">
          <a:xfrm rot="10800000">
            <a:off x="8535284" y="4440488"/>
            <a:ext cx="428628" cy="292555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420C30CE-A34C-4410-B0F8-C1EC0E13BDEE}"/>
              </a:ext>
            </a:extLst>
          </p:cNvPr>
          <p:cNvCxnSpPr>
            <a:endCxn id="80" idx="3"/>
          </p:cNvCxnSpPr>
          <p:nvPr/>
        </p:nvCxnSpPr>
        <p:spPr bwMode="auto">
          <a:xfrm rot="10800000">
            <a:off x="8535284" y="6018926"/>
            <a:ext cx="500066" cy="2721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98" name="TextBox 90">
            <a:extLst>
              <a:ext uri="{FF2B5EF4-FFF2-40B4-BE49-F238E27FC236}">
                <a16:creationId xmlns:a16="http://schemas.microsoft.com/office/drawing/2014/main" id="{7183CD8C-9CA9-4EE3-9853-3D90730F9D75}"/>
              </a:ext>
            </a:extLst>
          </p:cNvPr>
          <p:cNvSpPr txBox="1"/>
          <p:nvPr/>
        </p:nvSpPr>
        <p:spPr>
          <a:xfrm>
            <a:off x="7125776" y="937202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Plaintext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sp>
        <p:nvSpPr>
          <p:cNvPr id="165" name="TextBox 112">
            <a:extLst>
              <a:ext uri="{FF2B5EF4-FFF2-40B4-BE49-F238E27FC236}">
                <a16:creationId xmlns:a16="http://schemas.microsoft.com/office/drawing/2014/main" id="{50BB0581-3B68-481B-B669-5047441D610F}"/>
              </a:ext>
            </a:extLst>
          </p:cNvPr>
          <p:cNvSpPr txBox="1"/>
          <p:nvPr/>
        </p:nvSpPr>
        <p:spPr>
          <a:xfrm>
            <a:off x="8679591" y="937202"/>
            <a:ext cx="1607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Master key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C6231AC5-2693-4CEB-AD23-08B6513D2D16}"/>
              </a:ext>
            </a:extLst>
          </p:cNvPr>
          <p:cNvCxnSpPr>
            <a:cxnSpLocks/>
            <a:stCxn id="165" idx="2"/>
            <a:endCxn id="92" idx="0"/>
          </p:cNvCxnSpPr>
          <p:nvPr/>
        </p:nvCxnSpPr>
        <p:spPr bwMode="auto">
          <a:xfrm flipH="1">
            <a:off x="9463978" y="1214201"/>
            <a:ext cx="19252" cy="37556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007C4BE4-E17D-4BA1-8CB6-DCD5D677B52A}"/>
              </a:ext>
            </a:extLst>
          </p:cNvPr>
          <p:cNvCxnSpPr>
            <a:cxnSpLocks/>
          </p:cNvCxnSpPr>
          <p:nvPr/>
        </p:nvCxnSpPr>
        <p:spPr bwMode="auto">
          <a:xfrm flipV="1">
            <a:off x="5036262" y="2120917"/>
            <a:ext cx="1446572" cy="321205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E7BDBFA-9503-4239-9C72-BE253BC2EF8E}"/>
              </a:ext>
            </a:extLst>
          </p:cNvPr>
          <p:cNvCxnSpPr>
            <a:cxnSpLocks/>
          </p:cNvCxnSpPr>
          <p:nvPr/>
        </p:nvCxnSpPr>
        <p:spPr bwMode="auto">
          <a:xfrm>
            <a:off x="5044850" y="2768923"/>
            <a:ext cx="1509104" cy="28295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83288F79-E18B-4ABA-8FC5-1E5BF1A8DACC}"/>
              </a:ext>
            </a:extLst>
          </p:cNvPr>
          <p:cNvCxnSpPr>
            <a:cxnSpLocks/>
          </p:cNvCxnSpPr>
          <p:nvPr/>
        </p:nvCxnSpPr>
        <p:spPr bwMode="auto">
          <a:xfrm flipV="1">
            <a:off x="5044850" y="2768017"/>
            <a:ext cx="1509104" cy="27591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sp>
        <p:nvSpPr>
          <p:cNvPr id="170" name="动作按钮: 空白 16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78B93AC-F429-4D4A-B4FA-3C82527D8DC2}"/>
              </a:ext>
            </a:extLst>
          </p:cNvPr>
          <p:cNvSpPr/>
          <p:nvPr/>
        </p:nvSpPr>
        <p:spPr bwMode="auto">
          <a:xfrm>
            <a:off x="10539874" y="5157934"/>
            <a:ext cx="1214446" cy="1075772"/>
          </a:xfrm>
          <a:prstGeom prst="actionButtonBlank">
            <a:avLst/>
          </a:prstGeom>
          <a:noFill/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190500" dir="2940000" algn="tl" rotWithShape="0">
              <a:prstClr val="black"/>
            </a:outerShdw>
          </a:effectLst>
          <a:scene3d>
            <a:camera prst="orthographicFront"/>
            <a:lightRig rig="soft" dir="t"/>
          </a:scene3d>
          <a:sp3d>
            <a:bevelT w="127000" h="127000"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0" cap="all" spc="0" normalizeH="0" baseline="0" noProof="0">
              <a:ln w="9000" cmpd="sng">
                <a:solidFill>
                  <a:srgbClr val="2A5682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2A5682">
                      <a:shade val="20000"/>
                      <a:satMod val="245000"/>
                    </a:srgbClr>
                  </a:gs>
                  <a:gs pos="43000">
                    <a:srgbClr val="2A5682">
                      <a:satMod val="255000"/>
                    </a:srgbClr>
                  </a:gs>
                  <a:gs pos="48000">
                    <a:srgbClr val="2A5682">
                      <a:shade val="85000"/>
                      <a:satMod val="255000"/>
                    </a:srgbClr>
                  </a:gs>
                  <a:gs pos="100000">
                    <a:srgbClr val="2A5682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Times New Roman" charset="0"/>
              <a:ea typeface="+mn-ea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E827A188-FA78-4A8A-8F88-3E6ADB64E5B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3429" y="4506457"/>
            <a:ext cx="1535917" cy="300077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AC3AF78E-4B63-433F-844F-133890900501}"/>
              </a:ext>
            </a:extLst>
          </p:cNvPr>
          <p:cNvCxnSpPr>
            <a:cxnSpLocks/>
          </p:cNvCxnSpPr>
          <p:nvPr/>
        </p:nvCxnSpPr>
        <p:spPr bwMode="auto">
          <a:xfrm flipV="1">
            <a:off x="5036262" y="5166508"/>
            <a:ext cx="1503084" cy="43719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B3D935-46B8-438D-BA47-961405BF12B3}"/>
              </a:ext>
            </a:extLst>
          </p:cNvPr>
          <p:cNvGrpSpPr/>
          <p:nvPr/>
        </p:nvGrpSpPr>
        <p:grpSpPr>
          <a:xfrm>
            <a:off x="7027949" y="994231"/>
            <a:ext cx="4985885" cy="1580112"/>
            <a:chOff x="7027949" y="994231"/>
            <a:chExt cx="4985885" cy="158011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C0968C1D-54CC-4D9F-922E-72B512EF6B58}"/>
                </a:ext>
              </a:extLst>
            </p:cNvPr>
            <p:cNvGrpSpPr/>
            <p:nvPr/>
          </p:nvGrpSpPr>
          <p:grpSpPr>
            <a:xfrm>
              <a:off x="7027949" y="1157827"/>
              <a:ext cx="3450856" cy="1416516"/>
              <a:chOff x="1007998" y="3402569"/>
              <a:chExt cx="3450856" cy="1416516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C70FE82-4B05-45C7-AF64-ACBBEA629B95}"/>
                  </a:ext>
                </a:extLst>
              </p:cNvPr>
              <p:cNvSpPr/>
              <p:nvPr/>
            </p:nvSpPr>
            <p:spPr bwMode="auto">
              <a:xfrm>
                <a:off x="1007998" y="4144988"/>
                <a:ext cx="1585604" cy="674097"/>
              </a:xfrm>
              <a:prstGeom prst="rect">
                <a:avLst/>
              </a:prstGeom>
              <a:noFill/>
              <a:ln w="25400" cap="sq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kern="0">
                  <a:ea typeface="+mn-ea"/>
                </a:endParaRPr>
              </a:p>
            </p:txBody>
          </p: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CDE17C57-7219-485D-AD29-A35DF6AE2316}"/>
                  </a:ext>
                </a:extLst>
              </p:cNvPr>
              <p:cNvGrpSpPr/>
              <p:nvPr/>
            </p:nvGrpSpPr>
            <p:grpSpPr>
              <a:xfrm>
                <a:off x="2567631" y="3402569"/>
                <a:ext cx="1891223" cy="1122624"/>
                <a:chOff x="9252347" y="2826256"/>
                <a:chExt cx="1891223" cy="112262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8176CF24-25C6-45F3-863D-779471DA9D82}"/>
                    </a:ext>
                  </a:extLst>
                </p:cNvPr>
                <p:cNvSpPr/>
                <p:nvPr/>
              </p:nvSpPr>
              <p:spPr>
                <a:xfrm flipH="1">
                  <a:off x="11066828" y="2826256"/>
                  <a:ext cx="76742" cy="76742"/>
                </a:xfrm>
                <a:prstGeom prst="ellipse">
                  <a:avLst/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A156C223-C195-41C2-A739-CB319242447B}"/>
                    </a:ext>
                  </a:extLst>
                </p:cNvPr>
                <p:cNvSpPr/>
                <p:nvPr/>
              </p:nvSpPr>
              <p:spPr>
                <a:xfrm flipH="1">
                  <a:off x="9252347" y="3872138"/>
                  <a:ext cx="76742" cy="76742"/>
                </a:xfrm>
                <a:prstGeom prst="ellipse">
                  <a:avLst/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02E5B93C-01C0-490D-985E-A3D13A4CD2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04743" y="2864627"/>
                  <a:ext cx="378246" cy="0"/>
                </a:xfrm>
                <a:prstGeom prst="line">
                  <a:avLst/>
                </a:prstGeom>
                <a:grpFill/>
                <a:ln w="28575" cap="rnd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026ED68E-A8CB-48A0-BE23-50FEDF24D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81422" y="3918961"/>
                  <a:ext cx="347255" cy="0"/>
                </a:xfrm>
                <a:prstGeom prst="line">
                  <a:avLst/>
                </a:prstGeom>
                <a:grpFill/>
                <a:ln w="28575" cap="rnd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8E6E0741-FBDE-4BBF-875B-465BBC674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38863" y="2874645"/>
                  <a:ext cx="1060589" cy="1044316"/>
                </a:xfrm>
                <a:prstGeom prst="line">
                  <a:avLst/>
                </a:prstGeom>
                <a:grpFill/>
                <a:ln w="28575" cap="rnd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文本占位符 11">
              <a:extLst>
                <a:ext uri="{FF2B5EF4-FFF2-40B4-BE49-F238E27FC236}">
                  <a16:creationId xmlns:a16="http://schemas.microsoft.com/office/drawing/2014/main" id="{DC8087A7-E7B9-473B-B059-726EE9071D16}"/>
                </a:ext>
              </a:extLst>
            </p:cNvPr>
            <p:cNvSpPr txBox="1"/>
            <p:nvPr/>
          </p:nvSpPr>
          <p:spPr>
            <a:xfrm>
              <a:off x="10581376" y="994231"/>
              <a:ext cx="1432458" cy="1531502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600" spc="0" dirty="0"/>
                <a:t>行移位影响字节相对</a:t>
              </a:r>
              <a:r>
                <a:rPr lang="zh-CN" altLang="en-US" sz="1600" spc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位置</a:t>
              </a:r>
              <a:r>
                <a:rPr lang="zh-CN" altLang="en-US" sz="1600" spc="0" dirty="0"/>
                <a:t>，</a:t>
              </a:r>
              <a:r>
                <a:rPr lang="en-US" altLang="zh-CN" sz="1600" spc="0" dirty="0"/>
                <a:t>S</a:t>
              </a:r>
              <a:r>
                <a:rPr lang="zh-CN" altLang="en-US" sz="1600" spc="0" dirty="0"/>
                <a:t>盒影响字节</a:t>
              </a:r>
              <a:r>
                <a:rPr lang="zh-CN" altLang="en-US" sz="1600" spc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值</a:t>
              </a:r>
              <a:r>
                <a:rPr lang="zh-CN" altLang="en-US" sz="1600" spc="0" dirty="0"/>
                <a:t>，互换位置</a:t>
              </a:r>
              <a:r>
                <a:rPr lang="zh-CN" altLang="en-US" sz="1600" spc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不影响计算结果</a:t>
              </a:r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EECD3FFE-9936-4096-9F6A-F62DFB666E09}"/>
              </a:ext>
            </a:extLst>
          </p:cNvPr>
          <p:cNvGrpSpPr/>
          <p:nvPr/>
        </p:nvGrpSpPr>
        <p:grpSpPr>
          <a:xfrm>
            <a:off x="7027949" y="2572670"/>
            <a:ext cx="4985885" cy="2032844"/>
            <a:chOff x="7027949" y="1900246"/>
            <a:chExt cx="4985885" cy="2032844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14DCD6C2-13D8-42D2-B44F-C8AFA94FDF85}"/>
                </a:ext>
              </a:extLst>
            </p:cNvPr>
            <p:cNvGrpSpPr/>
            <p:nvPr/>
          </p:nvGrpSpPr>
          <p:grpSpPr>
            <a:xfrm>
              <a:off x="7027949" y="1900246"/>
              <a:ext cx="3425304" cy="674097"/>
              <a:chOff x="1007998" y="4144988"/>
              <a:chExt cx="3425304" cy="674097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3F31743C-2FBA-4DF3-BD60-234CF3B7185D}"/>
                  </a:ext>
                </a:extLst>
              </p:cNvPr>
              <p:cNvSpPr/>
              <p:nvPr/>
            </p:nvSpPr>
            <p:spPr bwMode="auto">
              <a:xfrm>
                <a:off x="1007998" y="4144988"/>
                <a:ext cx="1585604" cy="674097"/>
              </a:xfrm>
              <a:prstGeom prst="rect">
                <a:avLst/>
              </a:prstGeom>
              <a:noFill/>
              <a:ln w="25400" cap="sq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kern="0">
                  <a:ea typeface="+mn-ea"/>
                </a:endParaRPr>
              </a:p>
            </p:txBody>
          </p: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9F8ED5BF-BA1B-46F8-BE49-59465B85A6F9}"/>
                  </a:ext>
                </a:extLst>
              </p:cNvPr>
              <p:cNvGrpSpPr/>
              <p:nvPr/>
            </p:nvGrpSpPr>
            <p:grpSpPr>
              <a:xfrm>
                <a:off x="2567631" y="4448451"/>
                <a:ext cx="1865671" cy="181234"/>
                <a:chOff x="9252347" y="3872138"/>
                <a:chExt cx="1865671" cy="18123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159" name="椭圆 158">
                  <a:extLst>
                    <a:ext uri="{FF2B5EF4-FFF2-40B4-BE49-F238E27FC236}">
                      <a16:creationId xmlns:a16="http://schemas.microsoft.com/office/drawing/2014/main" id="{D6DEAE6C-62D2-4D55-906D-E4D3E58310B3}"/>
                    </a:ext>
                  </a:extLst>
                </p:cNvPr>
                <p:cNvSpPr/>
                <p:nvPr/>
              </p:nvSpPr>
              <p:spPr>
                <a:xfrm flipH="1">
                  <a:off x="11041276" y="3976630"/>
                  <a:ext cx="76742" cy="76742"/>
                </a:xfrm>
                <a:prstGeom prst="ellipse">
                  <a:avLst/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34BCFA41-2646-48DE-B86B-AD67E5159456}"/>
                    </a:ext>
                  </a:extLst>
                </p:cNvPr>
                <p:cNvSpPr/>
                <p:nvPr/>
              </p:nvSpPr>
              <p:spPr>
                <a:xfrm flipH="1">
                  <a:off x="9252347" y="3872138"/>
                  <a:ext cx="76742" cy="76742"/>
                </a:xfrm>
                <a:prstGeom prst="ellipse">
                  <a:avLst/>
                </a:prstGeom>
                <a:grpFill/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CB2D6D21-56A4-49F0-AEF7-CB8A4DDD7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679191" y="4015001"/>
                  <a:ext cx="378246" cy="0"/>
                </a:xfrm>
                <a:prstGeom prst="line">
                  <a:avLst/>
                </a:prstGeom>
                <a:grpFill/>
                <a:ln w="28575" cap="rnd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10250A73-AE92-444F-B317-4E6B2298B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81422" y="3918961"/>
                  <a:ext cx="347255" cy="0"/>
                </a:xfrm>
                <a:prstGeom prst="line">
                  <a:avLst/>
                </a:prstGeom>
                <a:grpFill/>
                <a:ln w="28575" cap="rnd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74615E84-EB5D-479F-AE07-E58666376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638864" y="3918961"/>
                  <a:ext cx="1068214" cy="96040"/>
                </a:xfrm>
                <a:prstGeom prst="line">
                  <a:avLst/>
                </a:prstGeom>
                <a:grpFill/>
                <a:ln w="28575" cap="rnd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6" name="文本占位符 11">
              <a:extLst>
                <a:ext uri="{FF2B5EF4-FFF2-40B4-BE49-F238E27FC236}">
                  <a16:creationId xmlns:a16="http://schemas.microsoft.com/office/drawing/2014/main" id="{2D4A418B-9234-409E-BA09-CB6F1E9B5CB5}"/>
                </a:ext>
              </a:extLst>
            </p:cNvPr>
            <p:cNvSpPr txBox="1"/>
            <p:nvPr/>
          </p:nvSpPr>
          <p:spPr>
            <a:xfrm>
              <a:off x="10581376" y="2246829"/>
              <a:ext cx="1432458" cy="1686261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600" spc="0" dirty="0"/>
                <a:t>列混合是面向一列的</a:t>
              </a:r>
              <a:r>
                <a:rPr lang="zh-CN" altLang="en-US" sz="1600" spc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线性运算</a:t>
              </a:r>
              <a:r>
                <a:rPr lang="zh-CN" altLang="en-US" sz="1600" spc="0" dirty="0"/>
                <a:t>，根据分配律，为保证运算中间值不变要</a:t>
              </a:r>
              <a:r>
                <a:rPr lang="zh-CN" altLang="en-US" sz="1600" spc="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对轮密钥做变换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2781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AF2F3-1641-41A0-9014-9F8B3F95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密钥扩展逆变换</a:t>
            </a:r>
          </a:p>
        </p:txBody>
      </p:sp>
      <p:pic>
        <p:nvPicPr>
          <p:cNvPr id="15" name="Picture 2" descr="AES - CTF Wiki">
            <a:extLst>
              <a:ext uri="{FF2B5EF4-FFF2-40B4-BE49-F238E27FC236}">
                <a16:creationId xmlns:a16="http://schemas.microsoft.com/office/drawing/2014/main" id="{B00CDBC3-29A2-4237-867E-3EBF5C578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68" y="1883649"/>
            <a:ext cx="5825851" cy="426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E29239B7-F29B-4ED5-8465-98A4E960BAD4}"/>
              </a:ext>
            </a:extLst>
          </p:cNvPr>
          <p:cNvSpPr/>
          <p:nvPr/>
        </p:nvSpPr>
        <p:spPr bwMode="auto">
          <a:xfrm>
            <a:off x="1682587" y="2952211"/>
            <a:ext cx="4166538" cy="1583267"/>
          </a:xfrm>
          <a:prstGeom prst="rect">
            <a:avLst/>
          </a:prstGeom>
          <a:noFill/>
          <a:ln w="25400" cap="sq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400" kern="0">
              <a:ea typeface="+mn-ea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5965D33F-6FB8-4123-A96C-419962B30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823" y="4024193"/>
            <a:ext cx="2356246" cy="313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D8011D0-C198-45F2-BE5F-E9F1F8A40B47}"/>
              </a:ext>
            </a:extLst>
          </p:cNvPr>
          <p:cNvGrpSpPr/>
          <p:nvPr/>
        </p:nvGrpSpPr>
        <p:grpSpPr>
          <a:xfrm>
            <a:off x="7105901" y="2026453"/>
            <a:ext cx="4075770" cy="3794007"/>
            <a:chOff x="7105901" y="2026453"/>
            <a:chExt cx="4075770" cy="3794007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7C2702C-8A57-42A5-A063-DDAC33799005}"/>
                </a:ext>
              </a:extLst>
            </p:cNvPr>
            <p:cNvSpPr/>
            <p:nvPr/>
          </p:nvSpPr>
          <p:spPr>
            <a:xfrm>
              <a:off x="7105901" y="2026453"/>
              <a:ext cx="4075770" cy="3794007"/>
            </a:xfrm>
            <a:prstGeom prst="rect">
              <a:avLst/>
            </a:prstGeom>
            <a:solidFill>
              <a:schemeClr val="accent4">
                <a:alpha val="10000"/>
              </a:schemeClr>
            </a:solidFill>
            <a:ln w="15875">
              <a:solidFill>
                <a:schemeClr val="accent4">
                  <a:alpha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90A26955-806F-426B-AACD-AC2C3706B087}"/>
                </a:ext>
              </a:extLst>
            </p:cNvPr>
            <p:cNvSpPr/>
            <p:nvPr/>
          </p:nvSpPr>
          <p:spPr bwMode="auto">
            <a:xfrm>
              <a:off x="7474961" y="2198266"/>
              <a:ext cx="3363536" cy="252000"/>
            </a:xfrm>
            <a:prstGeom prst="roundRect">
              <a:avLst>
                <a:gd name="adj" fmla="val 37756"/>
              </a:avLst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InvKeyExpansion</a:t>
              </a:r>
              <a:r>
                <a:rPr lang="zh-CN" altLang="en-US" sz="1400" kern="0" dirty="0">
                  <a:ea typeface="+mn-ea"/>
                </a:rPr>
                <a:t>开始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3A3B0C1-02DF-4F1D-BD83-BB028D5B9E0F}"/>
                </a:ext>
              </a:extLst>
            </p:cNvPr>
            <p:cNvCxnSpPr>
              <a:cxnSpLocks/>
              <a:stCxn id="50" idx="2"/>
              <a:endCxn id="54" idx="0"/>
            </p:cNvCxnSpPr>
            <p:nvPr/>
          </p:nvCxnSpPr>
          <p:spPr>
            <a:xfrm>
              <a:off x="9156729" y="2450266"/>
              <a:ext cx="65975" cy="30196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平行四边形 51">
              <a:extLst>
                <a:ext uri="{FF2B5EF4-FFF2-40B4-BE49-F238E27FC236}">
                  <a16:creationId xmlns:a16="http://schemas.microsoft.com/office/drawing/2014/main" id="{3D0120C0-90D6-48EC-9C60-6B10F1260C76}"/>
                </a:ext>
              </a:extLst>
            </p:cNvPr>
            <p:cNvSpPr/>
            <p:nvPr/>
          </p:nvSpPr>
          <p:spPr bwMode="auto">
            <a:xfrm>
              <a:off x="7434068" y="2536220"/>
              <a:ext cx="3445322" cy="252000"/>
            </a:xfrm>
            <a:prstGeom prst="parallelogram">
              <a:avLst>
                <a:gd name="adj" fmla="val 48766"/>
              </a:avLst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主密钥</a:t>
              </a:r>
              <a:r>
                <a:rPr lang="en-US" altLang="zh-CN" sz="1400" kern="0" dirty="0">
                  <a:ea typeface="+mn-ea"/>
                </a:rPr>
                <a:t>w[0:Nk-1]</a:t>
              </a:r>
              <a:r>
                <a:rPr lang="zh-CN" altLang="en-US" sz="1400" kern="0" dirty="0">
                  <a:ea typeface="+mn-ea"/>
                </a:rPr>
                <a:t>、</a:t>
              </a:r>
              <a:r>
                <a:rPr lang="en-US" altLang="zh-CN" sz="1400" kern="0" dirty="0" err="1">
                  <a:ea typeface="+mn-ea"/>
                </a:rPr>
                <a:t>Nk</a:t>
              </a:r>
              <a:r>
                <a:rPr lang="zh-CN" altLang="en-US" sz="1400" kern="0" dirty="0">
                  <a:ea typeface="+mn-ea"/>
                </a:rPr>
                <a:t>、</a:t>
              </a:r>
              <a:r>
                <a:rPr lang="en-US" altLang="zh-CN" sz="1400" kern="0" dirty="0">
                  <a:ea typeface="+mn-ea"/>
                </a:rPr>
                <a:t>Nb</a:t>
              </a:r>
              <a:endParaRPr lang="zh-CN" altLang="en-US" sz="1400" kern="0" dirty="0">
                <a:ea typeface="+mn-ea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DD28DC1D-B38A-43DF-872C-15F707A0E56D}"/>
                </a:ext>
              </a:extLst>
            </p:cNvPr>
            <p:cNvSpPr/>
            <p:nvPr/>
          </p:nvSpPr>
          <p:spPr bwMode="auto">
            <a:xfrm>
              <a:off x="7971043" y="5469957"/>
              <a:ext cx="2503322" cy="252000"/>
            </a:xfrm>
            <a:prstGeom prst="roundRect">
              <a:avLst>
                <a:gd name="adj" fmla="val 37756"/>
              </a:avLst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InvKeyExpansion</a:t>
              </a:r>
              <a:r>
                <a:rPr lang="zh-CN" altLang="en-US" sz="1400" kern="0" dirty="0">
                  <a:ea typeface="+mn-ea"/>
                </a:rPr>
                <a:t>结束</a:t>
              </a: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9445D884-FAD4-4AAC-B9CE-F9AA45485004}"/>
                </a:ext>
              </a:extLst>
            </p:cNvPr>
            <p:cNvGrpSpPr/>
            <p:nvPr/>
          </p:nvGrpSpPr>
          <p:grpSpPr>
            <a:xfrm>
              <a:off x="7920161" y="4880327"/>
              <a:ext cx="2505164" cy="508431"/>
              <a:chOff x="7751009" y="5115198"/>
              <a:chExt cx="2505164" cy="508431"/>
            </a:xfrm>
          </p:grpSpPr>
          <p:sp>
            <p:nvSpPr>
              <p:cNvPr id="56" name="平行四边形 55">
                <a:extLst>
                  <a:ext uri="{FF2B5EF4-FFF2-40B4-BE49-F238E27FC236}">
                    <a16:creationId xmlns:a16="http://schemas.microsoft.com/office/drawing/2014/main" id="{688F7C12-031F-4051-8210-54F5BC6F4129}"/>
                  </a:ext>
                </a:extLst>
              </p:cNvPr>
              <p:cNvSpPr/>
              <p:nvPr/>
            </p:nvSpPr>
            <p:spPr bwMode="auto">
              <a:xfrm>
                <a:off x="7751009" y="5371629"/>
                <a:ext cx="2505164" cy="252000"/>
              </a:xfrm>
              <a:prstGeom prst="parallelogram">
                <a:avLst>
                  <a:gd name="adj" fmla="val 48766"/>
                </a:avLst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ea typeface="+mn-ea"/>
                  </a:rPr>
                  <a:t>输出</a:t>
                </a:r>
                <a:r>
                  <a:rPr lang="en-US" altLang="zh-CN" sz="1400" kern="0" dirty="0" err="1">
                    <a:ea typeface="+mn-ea"/>
                  </a:rPr>
                  <a:t>wNew</a:t>
                </a:r>
                <a:r>
                  <a:rPr lang="en-US" altLang="zh-CN" sz="1400" kern="0" dirty="0">
                    <a:ea typeface="+mn-ea"/>
                  </a:rPr>
                  <a:t>[]</a:t>
                </a:r>
                <a:endParaRPr lang="zh-CN" altLang="en-US" sz="1400" kern="0" dirty="0">
                  <a:ea typeface="+mn-ea"/>
                </a:endParaRPr>
              </a:p>
            </p:txBody>
          </p:sp>
          <p:sp>
            <p:nvSpPr>
              <p:cNvPr id="57" name="TextBox 5">
                <a:extLst>
                  <a:ext uri="{FF2B5EF4-FFF2-40B4-BE49-F238E27FC236}">
                    <a16:creationId xmlns:a16="http://schemas.microsoft.com/office/drawing/2014/main" id="{37330774-3F1D-4942-9719-F05BC5D6DED8}"/>
                  </a:ext>
                </a:extLst>
              </p:cNvPr>
              <p:cNvSpPr txBox="1"/>
              <p:nvPr/>
            </p:nvSpPr>
            <p:spPr>
              <a:xfrm>
                <a:off x="9034732" y="5115198"/>
                <a:ext cx="277211" cy="31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dirty="0">
                    <a:solidFill>
                      <a:srgbClr val="220011"/>
                    </a:solidFill>
                    <a:ea typeface="+mn-ea"/>
                  </a:rPr>
                  <a:t>N</a:t>
                </a:r>
                <a:endParaRPr lang="zh-CN" altLang="en-US" sz="1400" dirty="0">
                  <a:solidFill>
                    <a:srgbClr val="220011"/>
                  </a:solidFill>
                  <a:latin typeface="Comic Sans MS" pitchFamily="66" charset="0"/>
                  <a:ea typeface="+mn-ea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73679F88-BEDF-45EB-A19E-7EAD329785F0}"/>
                </a:ext>
              </a:extLst>
            </p:cNvPr>
            <p:cNvGrpSpPr/>
            <p:nvPr/>
          </p:nvGrpSpPr>
          <p:grpSpPr>
            <a:xfrm>
              <a:off x="7273169" y="3225564"/>
              <a:ext cx="3565328" cy="1699349"/>
              <a:chOff x="7104017" y="3540865"/>
              <a:chExt cx="3565328" cy="1699349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A3DA7F8-F2A1-4E9E-B9FB-083246685084}"/>
                  </a:ext>
                </a:extLst>
              </p:cNvPr>
              <p:cNvSpPr/>
              <p:nvPr/>
            </p:nvSpPr>
            <p:spPr bwMode="auto">
              <a:xfrm>
                <a:off x="7266899" y="3540865"/>
                <a:ext cx="3402446" cy="252000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0" dirty="0">
                    <a:ea typeface="+mn-ea"/>
                  </a:rPr>
                  <a:t>计数器</a:t>
                </a: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=</a:t>
                </a:r>
                <a:r>
                  <a:rPr lang="en-US" altLang="zh-CN" sz="1400" kern="0" dirty="0" err="1">
                    <a:ea typeface="+mn-ea"/>
                  </a:rPr>
                  <a:t>Nk</a:t>
                </a:r>
                <a:endParaRPr lang="zh-CN" altLang="en-US" sz="1400" kern="0" dirty="0">
                  <a:ea typeface="+mn-ea"/>
                </a:endParaRP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FDA93E0D-3D21-4EF8-A98C-B418AA33224F}"/>
                  </a:ext>
                </a:extLst>
              </p:cNvPr>
              <p:cNvGrpSpPr/>
              <p:nvPr/>
            </p:nvGrpSpPr>
            <p:grpSpPr>
              <a:xfrm>
                <a:off x="7104017" y="3970690"/>
                <a:ext cx="3208673" cy="1269524"/>
                <a:chOff x="7104017" y="3970690"/>
                <a:chExt cx="3208673" cy="1269524"/>
              </a:xfrm>
            </p:grpSpPr>
            <p:sp>
              <p:nvSpPr>
                <p:cNvPr id="75" name="菱形 74">
                  <a:extLst>
                    <a:ext uri="{FF2B5EF4-FFF2-40B4-BE49-F238E27FC236}">
                      <a16:creationId xmlns:a16="http://schemas.microsoft.com/office/drawing/2014/main" id="{33A75F73-D617-40D4-B309-5056F504A7A0}"/>
                    </a:ext>
                  </a:extLst>
                </p:cNvPr>
                <p:cNvSpPr/>
                <p:nvPr/>
              </p:nvSpPr>
              <p:spPr bwMode="auto">
                <a:xfrm>
                  <a:off x="7772343" y="4868897"/>
                  <a:ext cx="2540347" cy="371317"/>
                </a:xfrm>
                <a:prstGeom prst="diamond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i</a:t>
                  </a:r>
                  <a:r>
                    <a:rPr lang="en-US" altLang="zh-CN" sz="1400" kern="0" dirty="0">
                      <a:ea typeface="+mn-ea"/>
                    </a:rPr>
                    <a:t>&lt;Nb*Nr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1127819D-2A21-40B0-8B32-E4D970A016D8}"/>
                    </a:ext>
                  </a:extLst>
                </p:cNvPr>
                <p:cNvGrpSpPr/>
                <p:nvPr/>
              </p:nvGrpSpPr>
              <p:grpSpPr>
                <a:xfrm>
                  <a:off x="7104017" y="3970690"/>
                  <a:ext cx="1902705" cy="1177434"/>
                  <a:chOff x="403812" y="3227508"/>
                  <a:chExt cx="1902705" cy="1177434"/>
                </a:xfrm>
              </p:grpSpPr>
              <p:cxnSp>
                <p:nvCxnSpPr>
                  <p:cNvPr id="78" name="直接箭头连接符 77">
                    <a:extLst>
                      <a:ext uri="{FF2B5EF4-FFF2-40B4-BE49-F238E27FC236}">
                        <a16:creationId xmlns:a16="http://schemas.microsoft.com/office/drawing/2014/main" id="{B1778393-CD32-4E71-BBFE-2B0A62DE13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812" y="3227508"/>
                    <a:ext cx="1902705" cy="0"/>
                  </a:xfrm>
                  <a:prstGeom prst="straightConnector1">
                    <a:avLst/>
                  </a:prstGeom>
                  <a:ln w="25400" cap="rnd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箭头连接符 78">
                    <a:extLst>
                      <a:ext uri="{FF2B5EF4-FFF2-40B4-BE49-F238E27FC236}">
                        <a16:creationId xmlns:a16="http://schemas.microsoft.com/office/drawing/2014/main" id="{0C15F5AE-CF18-41A3-B8E9-3AC6C94873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7039" y="3227508"/>
                    <a:ext cx="0" cy="1080638"/>
                  </a:xfrm>
                  <a:prstGeom prst="straightConnector1">
                    <a:avLst/>
                  </a:prstGeom>
                  <a:ln w="25400" cap="rnd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接箭头连接符 79">
                    <a:extLst>
                      <a:ext uri="{FF2B5EF4-FFF2-40B4-BE49-F238E27FC236}">
                        <a16:creationId xmlns:a16="http://schemas.microsoft.com/office/drawing/2014/main" id="{F2D2FD05-A5DA-47B0-AF69-7627675631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3812" y="4315952"/>
                    <a:ext cx="710233" cy="1"/>
                  </a:xfrm>
                  <a:prstGeom prst="straightConnector1">
                    <a:avLst/>
                  </a:prstGeom>
                  <a:ln w="25400" cap="rnd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TextBox 5">
                    <a:extLst>
                      <a:ext uri="{FF2B5EF4-FFF2-40B4-BE49-F238E27FC236}">
                        <a16:creationId xmlns:a16="http://schemas.microsoft.com/office/drawing/2014/main" id="{4587B369-CFE0-48C4-86AC-EE6F46E3A5C5}"/>
                      </a:ext>
                    </a:extLst>
                  </p:cNvPr>
                  <p:cNvSpPr txBox="1"/>
                  <p:nvPr/>
                </p:nvSpPr>
                <p:spPr>
                  <a:xfrm>
                    <a:off x="826719" y="4089620"/>
                    <a:ext cx="277211" cy="3153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zh-CN" sz="1400" dirty="0">
                        <a:solidFill>
                          <a:srgbClr val="220011"/>
                        </a:solidFill>
                        <a:ea typeface="+mn-ea"/>
                      </a:rPr>
                      <a:t>Y</a:t>
                    </a:r>
                    <a:endParaRPr lang="zh-CN" altLang="en-US" sz="1400" dirty="0">
                      <a:solidFill>
                        <a:srgbClr val="220011"/>
                      </a:solidFill>
                      <a:latin typeface="Comic Sans MS" pitchFamily="66" charset="0"/>
                      <a:ea typeface="+mn-ea"/>
                    </a:endParaRPr>
                  </a:p>
                </p:txBody>
              </p:sp>
            </p:grp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166BB4FB-E40D-459B-A62A-28760200AF30}"/>
                    </a:ext>
                  </a:extLst>
                </p:cNvPr>
                <p:cNvSpPr/>
                <p:nvPr/>
              </p:nvSpPr>
              <p:spPr bwMode="auto">
                <a:xfrm>
                  <a:off x="7828867" y="4550363"/>
                  <a:ext cx="2427301" cy="252000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>
                      <a:ea typeface="+mn-ea"/>
                    </a:rPr>
                    <a:t>i++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DF99098-4B80-49ED-8C4B-351B006CDD6F}"/>
                </a:ext>
              </a:extLst>
            </p:cNvPr>
            <p:cNvGrpSpPr/>
            <p:nvPr/>
          </p:nvGrpSpPr>
          <p:grpSpPr>
            <a:xfrm>
              <a:off x="7455952" y="2892992"/>
              <a:ext cx="3402000" cy="251999"/>
              <a:chOff x="1147105" y="2397637"/>
              <a:chExt cx="2427301" cy="251999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A5131BEE-C004-4D26-B65B-BEA33B7C8830}"/>
                  </a:ext>
                </a:extLst>
              </p:cNvPr>
              <p:cNvSpPr/>
              <p:nvPr/>
            </p:nvSpPr>
            <p:spPr bwMode="auto">
              <a:xfrm>
                <a:off x="1147105" y="2397637"/>
                <a:ext cx="2427301" cy="251999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kern="0">
                  <a:ea typeface="+mn-ea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9E8D992-AFD8-4228-8664-4F048C8A9294}"/>
                  </a:ext>
                </a:extLst>
              </p:cNvPr>
              <p:cNvSpPr/>
              <p:nvPr/>
            </p:nvSpPr>
            <p:spPr bwMode="auto">
              <a:xfrm>
                <a:off x="1374133" y="2399150"/>
                <a:ext cx="1989669" cy="248972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 dirty="0" err="1">
                    <a:ea typeface="+mn-ea"/>
                  </a:rPr>
                  <a:t>wNew</a:t>
                </a:r>
                <a:r>
                  <a:rPr lang="en-US" altLang="zh-CN" sz="1400" kern="0" dirty="0">
                    <a:ea typeface="+mn-ea"/>
                  </a:rPr>
                  <a:t>[]=</a:t>
                </a:r>
                <a:r>
                  <a:rPr lang="en-US" altLang="zh-CN" sz="1400" kern="0" dirty="0" err="1">
                    <a:ea typeface="+mn-ea"/>
                  </a:rPr>
                  <a:t>WholeKeyExpasion</a:t>
                </a:r>
                <a:r>
                  <a:rPr lang="en-US" altLang="zh-CN" sz="1400" kern="0" dirty="0">
                    <a:ea typeface="+mn-ea"/>
                  </a:rPr>
                  <a:t>(w[])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1AFABE9E-46F7-46BE-A369-94B7D6A64342}"/>
                </a:ext>
              </a:extLst>
            </p:cNvPr>
            <p:cNvGrpSpPr/>
            <p:nvPr/>
          </p:nvGrpSpPr>
          <p:grpSpPr>
            <a:xfrm>
              <a:off x="7467462" y="3809146"/>
              <a:ext cx="3402000" cy="252000"/>
              <a:chOff x="1147105" y="2397636"/>
              <a:chExt cx="2427301" cy="252000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0C134DC-9A2E-4C71-9584-1EF3BAB231F0}"/>
                  </a:ext>
                </a:extLst>
              </p:cNvPr>
              <p:cNvSpPr/>
              <p:nvPr/>
            </p:nvSpPr>
            <p:spPr bwMode="auto">
              <a:xfrm>
                <a:off x="1147105" y="2397637"/>
                <a:ext cx="2427301" cy="251999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kern="0">
                  <a:ea typeface="+mn-ea"/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DFD6171-6C09-4066-8A2C-859564903C48}"/>
                  </a:ext>
                </a:extLst>
              </p:cNvPr>
              <p:cNvSpPr/>
              <p:nvPr/>
            </p:nvSpPr>
            <p:spPr bwMode="auto">
              <a:xfrm>
                <a:off x="1420764" y="2397636"/>
                <a:ext cx="1896407" cy="251999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 dirty="0" err="1">
                    <a:ea typeface="+mn-ea"/>
                  </a:rPr>
                  <a:t>InvMixcolumns</a:t>
                </a:r>
                <a:r>
                  <a:rPr lang="en-US" altLang="zh-CN" sz="1400" kern="0" dirty="0">
                    <a:ea typeface="+mn-ea"/>
                  </a:rPr>
                  <a:t>(</a:t>
                </a:r>
                <a:r>
                  <a:rPr lang="en-US" altLang="zh-CN" sz="1400" kern="0" dirty="0" err="1">
                    <a:ea typeface="+mn-ea"/>
                  </a:rPr>
                  <a:t>wNew</a:t>
                </a:r>
                <a:r>
                  <a:rPr lang="en-US" altLang="zh-CN" sz="1400" kern="0" dirty="0">
                    <a:ea typeface="+mn-ea"/>
                  </a:rPr>
                  <a:t>[</a:t>
                </a:r>
                <a:r>
                  <a:rPr lang="en-US" altLang="zh-CN" sz="1400" kern="0" dirty="0" err="1">
                    <a:ea typeface="+mn-ea"/>
                  </a:rPr>
                  <a:t>i</a:t>
                </a:r>
                <a:r>
                  <a:rPr lang="en-US" altLang="zh-CN" sz="1400" kern="0" dirty="0">
                    <a:ea typeface="+mn-ea"/>
                  </a:rPr>
                  <a:t>])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</p:grpSp>
      <p:sp>
        <p:nvSpPr>
          <p:cNvPr id="31" name="TextBox 36">
            <a:extLst>
              <a:ext uri="{FF2B5EF4-FFF2-40B4-BE49-F238E27FC236}">
                <a16:creationId xmlns:a16="http://schemas.microsoft.com/office/drawing/2014/main" id="{C68616A3-7A6F-494E-A358-E8EC0BE61C26}"/>
              </a:ext>
            </a:extLst>
          </p:cNvPr>
          <p:cNvSpPr txBox="1"/>
          <p:nvPr/>
        </p:nvSpPr>
        <p:spPr>
          <a:xfrm>
            <a:off x="772294" y="1192897"/>
            <a:ext cx="10107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 err="1">
                <a:solidFill>
                  <a:srgbClr val="220011"/>
                </a:solidFill>
                <a:latin typeface="Comic Sans MS" pitchFamily="66" charset="0"/>
                <a:ea typeface="+mn-ea"/>
              </a:rPr>
              <a:t>InvMixColumns</a:t>
            </a: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(</a:t>
            </a:r>
            <a:r>
              <a:rPr lang="en-US" altLang="zh-CN" dirty="0" err="1">
                <a:solidFill>
                  <a:srgbClr val="220011"/>
                </a:solidFill>
                <a:latin typeface="Comic Sans MS" pitchFamily="66" charset="0"/>
                <a:ea typeface="+mn-ea"/>
              </a:rPr>
              <a:t>inValue⊕SubKey</a:t>
            </a: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) = </a:t>
            </a:r>
            <a:r>
              <a:rPr lang="en-US" altLang="zh-CN" b="1" dirty="0" err="1">
                <a:solidFill>
                  <a:srgbClr val="220011"/>
                </a:solidFill>
                <a:latin typeface="Comic Sans MS" pitchFamily="66" charset="0"/>
                <a:ea typeface="+mn-ea"/>
              </a:rPr>
              <a:t>InvMixColumns</a:t>
            </a: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(</a:t>
            </a:r>
            <a:r>
              <a:rPr lang="en-US" altLang="zh-CN" dirty="0" err="1">
                <a:solidFill>
                  <a:srgbClr val="220011"/>
                </a:solidFill>
                <a:latin typeface="Comic Sans MS" pitchFamily="66" charset="0"/>
                <a:ea typeface="+mn-ea"/>
              </a:rPr>
              <a:t>inValue</a:t>
            </a: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)⊕ </a:t>
            </a:r>
            <a:r>
              <a:rPr lang="en-US" altLang="zh-CN" b="1" dirty="0" err="1">
                <a:solidFill>
                  <a:srgbClr val="220011"/>
                </a:solidFill>
                <a:latin typeface="Comic Sans MS" pitchFamily="66" charset="0"/>
                <a:ea typeface="+mn-ea"/>
              </a:rPr>
              <a:t>InvMixColumns</a:t>
            </a: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(</a:t>
            </a:r>
            <a:r>
              <a:rPr lang="en-US" altLang="zh-CN" dirty="0" err="1">
                <a:solidFill>
                  <a:srgbClr val="220011"/>
                </a:solidFill>
                <a:latin typeface="Comic Sans MS" pitchFamily="66" charset="0"/>
                <a:ea typeface="+mn-ea"/>
              </a:rPr>
              <a:t>SubKey</a:t>
            </a: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) 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3112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>
            <a:extLst>
              <a:ext uri="{FF2B5EF4-FFF2-40B4-BE49-F238E27FC236}">
                <a16:creationId xmlns:a16="http://schemas.microsoft.com/office/drawing/2014/main" id="{4CC9D9DB-86F6-43D4-9F1A-B21D95923D14}"/>
              </a:ext>
            </a:extLst>
          </p:cNvPr>
          <p:cNvSpPr txBox="1"/>
          <p:nvPr/>
        </p:nvSpPr>
        <p:spPr>
          <a:xfrm>
            <a:off x="4685007" y="3852107"/>
            <a:ext cx="7001471" cy="64871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密钥加（逆变换）：</a:t>
            </a:r>
            <a:r>
              <a:rPr lang="en-US" altLang="zh-CN" dirty="0" err="1">
                <a:solidFill>
                  <a:schemeClr val="tx1"/>
                </a:solidFill>
              </a:rPr>
              <a:t>Inv</a:t>
            </a:r>
            <a:r>
              <a:rPr lang="en-US" altLang="zh-CN" sz="1800" kern="0" dirty="0" err="1">
                <a:ea typeface="+mn-ea"/>
              </a:rPr>
              <a:t>AddRoundKey</a:t>
            </a:r>
            <a:r>
              <a:rPr lang="zh-CN" altLang="en-US" kern="0" dirty="0">
                <a:ea typeface="+mn-ea"/>
              </a:rPr>
              <a:t>、</a:t>
            </a:r>
            <a:r>
              <a:rPr lang="en-US" altLang="zh-CN" kern="0" dirty="0" err="1"/>
              <a:t>AddRoundKey</a:t>
            </a:r>
            <a:endParaRPr lang="zh-CN" altLang="en-US" sz="1800" kern="0" dirty="0">
              <a:ea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D1B09B-BD79-4164-8055-03FE3228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解密程序流程图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E210D43-476F-4745-BDDB-56061A3A608E}"/>
              </a:ext>
            </a:extLst>
          </p:cNvPr>
          <p:cNvSpPr txBox="1"/>
          <p:nvPr/>
        </p:nvSpPr>
        <p:spPr>
          <a:xfrm>
            <a:off x="4368904" y="1817435"/>
            <a:ext cx="6912539" cy="54375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dirty="0">
                <a:solidFill>
                  <a:schemeClr val="tx1"/>
                </a:solidFill>
              </a:rPr>
              <a:t>行移位与</a:t>
            </a: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lang="zh-CN" altLang="en-US" dirty="0">
                <a:solidFill>
                  <a:schemeClr val="tx1"/>
                </a:solidFill>
              </a:rPr>
              <a:t>盒位置对调，列混合与密钥加位置对调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41DE6BD-A768-4857-B4B1-C30AA841F791}"/>
              </a:ext>
            </a:extLst>
          </p:cNvPr>
          <p:cNvGrpSpPr/>
          <p:nvPr/>
        </p:nvGrpSpPr>
        <p:grpSpPr>
          <a:xfrm>
            <a:off x="10436049" y="4779648"/>
            <a:ext cx="937250" cy="175081"/>
            <a:chOff x="10802319" y="5357813"/>
            <a:chExt cx="937250" cy="175081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0388FBF-83A2-476A-A5BF-743EC3AAB2C6}"/>
                </a:ext>
              </a:extLst>
            </p:cNvPr>
            <p:cNvCxnSpPr/>
            <p:nvPr/>
          </p:nvCxnSpPr>
          <p:spPr>
            <a:xfrm flipH="1">
              <a:off x="10802319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2EBA5BC-8DD8-4C2F-B500-ED2A4DACCFCB}"/>
                </a:ext>
              </a:extLst>
            </p:cNvPr>
            <p:cNvCxnSpPr/>
            <p:nvPr/>
          </p:nvCxnSpPr>
          <p:spPr>
            <a:xfrm flipH="1">
              <a:off x="10899951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3465A3C-6B83-463F-AFF3-ADF427C2D455}"/>
                </a:ext>
              </a:extLst>
            </p:cNvPr>
            <p:cNvCxnSpPr/>
            <p:nvPr/>
          </p:nvCxnSpPr>
          <p:spPr>
            <a:xfrm flipH="1">
              <a:off x="10997583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CEEEEF8-4E75-460A-BC16-FAEA597B937D}"/>
                </a:ext>
              </a:extLst>
            </p:cNvPr>
            <p:cNvCxnSpPr/>
            <p:nvPr/>
          </p:nvCxnSpPr>
          <p:spPr>
            <a:xfrm flipH="1">
              <a:off x="11095215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1A4C507-40DB-41BA-B8E3-9EDAF3F5D278}"/>
                </a:ext>
              </a:extLst>
            </p:cNvPr>
            <p:cNvCxnSpPr/>
            <p:nvPr/>
          </p:nvCxnSpPr>
          <p:spPr>
            <a:xfrm flipH="1">
              <a:off x="11192847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5F6CFAEE-0ABA-4DA4-AFD1-F2331EEDB702}"/>
                </a:ext>
              </a:extLst>
            </p:cNvPr>
            <p:cNvCxnSpPr/>
            <p:nvPr/>
          </p:nvCxnSpPr>
          <p:spPr>
            <a:xfrm flipH="1">
              <a:off x="11290479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F11D826-90B0-4530-B54C-374D34DABD66}"/>
                </a:ext>
              </a:extLst>
            </p:cNvPr>
            <p:cNvCxnSpPr/>
            <p:nvPr/>
          </p:nvCxnSpPr>
          <p:spPr>
            <a:xfrm flipH="1">
              <a:off x="11388111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EA47CF0-93CE-4783-B50A-EBA1134C90A9}"/>
                </a:ext>
              </a:extLst>
            </p:cNvPr>
            <p:cNvCxnSpPr/>
            <p:nvPr/>
          </p:nvCxnSpPr>
          <p:spPr>
            <a:xfrm flipH="1">
              <a:off x="11485743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CC60A89-CCF3-4614-AAD1-439A92B974E0}"/>
                </a:ext>
              </a:extLst>
            </p:cNvPr>
            <p:cNvCxnSpPr/>
            <p:nvPr/>
          </p:nvCxnSpPr>
          <p:spPr>
            <a:xfrm flipH="1">
              <a:off x="11583375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7C479E6-408A-49A5-B8C4-BC7E3FB0AE9E}"/>
                </a:ext>
              </a:extLst>
            </p:cNvPr>
            <p:cNvCxnSpPr/>
            <p:nvPr/>
          </p:nvCxnSpPr>
          <p:spPr>
            <a:xfrm flipH="1">
              <a:off x="11681007" y="5357813"/>
              <a:ext cx="58562" cy="17508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任意多边形: 形状 65">
            <a:extLst>
              <a:ext uri="{FF2B5EF4-FFF2-40B4-BE49-F238E27FC236}">
                <a16:creationId xmlns:a16="http://schemas.microsoft.com/office/drawing/2014/main" id="{BC43628B-F212-4874-950C-8AA67D8347C5}"/>
              </a:ext>
            </a:extLst>
          </p:cNvPr>
          <p:cNvSpPr/>
          <p:nvPr/>
        </p:nvSpPr>
        <p:spPr>
          <a:xfrm>
            <a:off x="3916461" y="897452"/>
            <a:ext cx="7610220" cy="4178289"/>
          </a:xfrm>
          <a:custGeom>
            <a:avLst/>
            <a:gdLst>
              <a:gd name="connsiteX0" fmla="*/ 364112 w 7747380"/>
              <a:gd name="connsiteY0" fmla="*/ 0 h 4572362"/>
              <a:gd name="connsiteX1" fmla="*/ 7747380 w 7747380"/>
              <a:gd name="connsiteY1" fmla="*/ 0 h 4572362"/>
              <a:gd name="connsiteX2" fmla="*/ 7747380 w 7747380"/>
              <a:gd name="connsiteY2" fmla="*/ 4572362 h 4572362"/>
              <a:gd name="connsiteX3" fmla="*/ 364112 w 7747380"/>
              <a:gd name="connsiteY3" fmla="*/ 4572362 h 4572362"/>
              <a:gd name="connsiteX4" fmla="*/ 364112 w 7747380"/>
              <a:gd name="connsiteY4" fmla="*/ 785148 h 4572362"/>
              <a:gd name="connsiteX5" fmla="*/ 0 w 7747380"/>
              <a:gd name="connsiteY5" fmla="*/ 785148 h 4572362"/>
              <a:gd name="connsiteX6" fmla="*/ 364112 w 7747380"/>
              <a:gd name="connsiteY6" fmla="*/ 502467 h 4572362"/>
              <a:gd name="connsiteX0-1" fmla="*/ 226952 w 7610220"/>
              <a:gd name="connsiteY0-2" fmla="*/ 0 h 4572362"/>
              <a:gd name="connsiteX1-3" fmla="*/ 7610220 w 7610220"/>
              <a:gd name="connsiteY1-4" fmla="*/ 0 h 4572362"/>
              <a:gd name="connsiteX2-5" fmla="*/ 7610220 w 7610220"/>
              <a:gd name="connsiteY2-6" fmla="*/ 4572362 h 4572362"/>
              <a:gd name="connsiteX3-7" fmla="*/ 226952 w 7610220"/>
              <a:gd name="connsiteY3-8" fmla="*/ 4572362 h 4572362"/>
              <a:gd name="connsiteX4-9" fmla="*/ 226952 w 7610220"/>
              <a:gd name="connsiteY4-10" fmla="*/ 785148 h 4572362"/>
              <a:gd name="connsiteX5-11" fmla="*/ 0 w 7610220"/>
              <a:gd name="connsiteY5-12" fmla="*/ 790228 h 4572362"/>
              <a:gd name="connsiteX6-13" fmla="*/ 226952 w 7610220"/>
              <a:gd name="connsiteY6-14" fmla="*/ 502467 h 4572362"/>
              <a:gd name="connsiteX7" fmla="*/ 226952 w 7610220"/>
              <a:gd name="connsiteY7" fmla="*/ 0 h 45723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7610220" h="4572362">
                <a:moveTo>
                  <a:pt x="226952" y="0"/>
                </a:moveTo>
                <a:lnTo>
                  <a:pt x="7610220" y="0"/>
                </a:lnTo>
                <a:lnTo>
                  <a:pt x="7610220" y="4572362"/>
                </a:lnTo>
                <a:lnTo>
                  <a:pt x="226952" y="4572362"/>
                </a:lnTo>
                <a:lnTo>
                  <a:pt x="226952" y="785148"/>
                </a:lnTo>
                <a:lnTo>
                  <a:pt x="0" y="790228"/>
                </a:lnTo>
                <a:lnTo>
                  <a:pt x="226952" y="502467"/>
                </a:lnTo>
                <a:lnTo>
                  <a:pt x="226952" y="0"/>
                </a:lnTo>
                <a:close/>
              </a:path>
            </a:pathLst>
          </a:cu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矩形: 圆角 46">
            <a:extLst>
              <a:ext uri="{FF2B5EF4-FFF2-40B4-BE49-F238E27FC236}">
                <a16:creationId xmlns:a16="http://schemas.microsoft.com/office/drawing/2014/main" id="{62EA3D97-0B8B-44A2-99F8-5558F632705E}"/>
              </a:ext>
            </a:extLst>
          </p:cNvPr>
          <p:cNvSpPr/>
          <p:nvPr/>
        </p:nvSpPr>
        <p:spPr>
          <a:xfrm>
            <a:off x="4455261" y="1275230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修正结构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09DA890-AE64-4BAB-8E02-C1A2A909568F}"/>
              </a:ext>
            </a:extLst>
          </p:cNvPr>
          <p:cNvCxnSpPr/>
          <p:nvPr/>
        </p:nvCxnSpPr>
        <p:spPr>
          <a:xfrm>
            <a:off x="4540365" y="2477646"/>
            <a:ext cx="6545814" cy="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99BBE5E-552D-4BCC-B906-643CB3CF9D59}"/>
              </a:ext>
            </a:extLst>
          </p:cNvPr>
          <p:cNvSpPr txBox="1"/>
          <p:nvPr/>
        </p:nvSpPr>
        <p:spPr>
          <a:xfrm>
            <a:off x="4685007" y="2973539"/>
            <a:ext cx="6717275" cy="43200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行移位逆变换：</a:t>
            </a:r>
            <a:r>
              <a:rPr lang="en-US" altLang="zh-CN" dirty="0" err="1">
                <a:solidFill>
                  <a:schemeClr val="tx1"/>
                </a:solidFill>
              </a:rPr>
              <a:t>Inv</a:t>
            </a:r>
            <a:r>
              <a:rPr lang="en-US" altLang="zh-CN" sz="1800" kern="0" dirty="0" err="1">
                <a:ea typeface="+mn-ea"/>
              </a:rPr>
              <a:t>ShiftRows</a:t>
            </a:r>
            <a:endParaRPr lang="zh-CN" altLang="en-US" sz="1800" kern="0" dirty="0"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E96536B-F749-4CA4-9EC4-719445424238}"/>
              </a:ext>
            </a:extLst>
          </p:cNvPr>
          <p:cNvSpPr txBox="1"/>
          <p:nvPr/>
        </p:nvSpPr>
        <p:spPr>
          <a:xfrm>
            <a:off x="4685007" y="3400433"/>
            <a:ext cx="6717275" cy="43200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列混合逆变换：</a:t>
            </a:r>
            <a:r>
              <a:rPr lang="en-US" altLang="zh-CN" dirty="0" err="1">
                <a:solidFill>
                  <a:schemeClr val="tx1"/>
                </a:solidFill>
              </a:rPr>
              <a:t>Inv</a:t>
            </a:r>
            <a:r>
              <a:rPr lang="en-US" altLang="zh-CN" sz="1800" kern="0" dirty="0" err="1">
                <a:ea typeface="+mn-ea"/>
              </a:rPr>
              <a:t>MixClomuns</a:t>
            </a:r>
            <a:endParaRPr lang="zh-CN" altLang="en-US" sz="1800" kern="0" dirty="0">
              <a:ea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C7534D2-4147-49D1-A291-0D162D31B4BD}"/>
              </a:ext>
            </a:extLst>
          </p:cNvPr>
          <p:cNvSpPr txBox="1"/>
          <p:nvPr/>
        </p:nvSpPr>
        <p:spPr>
          <a:xfrm>
            <a:off x="4685007" y="2546645"/>
            <a:ext cx="6717275" cy="43200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lang="zh-CN" altLang="en-US" dirty="0">
                <a:solidFill>
                  <a:schemeClr val="tx1"/>
                </a:solidFill>
              </a:rPr>
              <a:t>盒逆置换：</a:t>
            </a:r>
            <a:r>
              <a:rPr lang="en-US" altLang="zh-CN" dirty="0" err="1">
                <a:solidFill>
                  <a:schemeClr val="tx1"/>
                </a:solidFill>
              </a:rPr>
              <a:t>Inv</a:t>
            </a:r>
            <a:r>
              <a:rPr lang="en-US" altLang="zh-CN" sz="1800" kern="0" dirty="0" err="1">
                <a:ea typeface="+mn-ea"/>
              </a:rPr>
              <a:t>SubBytes</a:t>
            </a:r>
            <a:endParaRPr lang="zh-CN" altLang="en-US" sz="1800" kern="0" dirty="0">
              <a:ea typeface="+mn-ea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9429914-3B9A-42AB-A0CF-7A6CB2CAE19E}"/>
              </a:ext>
            </a:extLst>
          </p:cNvPr>
          <p:cNvSpPr/>
          <p:nvPr/>
        </p:nvSpPr>
        <p:spPr>
          <a:xfrm>
            <a:off x="367116" y="834746"/>
            <a:ext cx="3495665" cy="5452761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8FBCEA6-08A1-4874-99DD-0C6AC6CC3CBD}"/>
              </a:ext>
            </a:extLst>
          </p:cNvPr>
          <p:cNvSpPr/>
          <p:nvPr/>
        </p:nvSpPr>
        <p:spPr bwMode="auto">
          <a:xfrm>
            <a:off x="1136563" y="897452"/>
            <a:ext cx="2445696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kern="0" normalizeH="0" baseline="0" noProof="0" dirty="0">
                <a:uLnTx/>
                <a:uFillTx/>
                <a:ea typeface="+mn-ea"/>
              </a:rPr>
              <a:t>AES</a:t>
            </a:r>
            <a:r>
              <a:rPr kumimoji="0" lang="zh-CN" altLang="en-US" sz="1400" i="0" u="none" strike="noStrike" kern="0" normalizeH="0" baseline="0" noProof="0" dirty="0">
                <a:uLnTx/>
                <a:uFillTx/>
                <a:ea typeface="+mn-ea"/>
              </a:rPr>
              <a:t>解密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D6BD643-8693-4064-9463-5CF55AA06A50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2348425" y="1130083"/>
            <a:ext cx="2162" cy="4816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8A40750-E1A7-4E33-BAA6-204F1C797B40}"/>
              </a:ext>
            </a:extLst>
          </p:cNvPr>
          <p:cNvGrpSpPr/>
          <p:nvPr/>
        </p:nvGrpSpPr>
        <p:grpSpPr>
          <a:xfrm>
            <a:off x="1141411" y="1595683"/>
            <a:ext cx="2427301" cy="252000"/>
            <a:chOff x="1444323" y="3117333"/>
            <a:chExt cx="1346302" cy="352426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B7D39B6-77E8-4335-B5D9-98133D71395F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D510B3F-2B65-467B-807E-AE4BD7295A92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kern="0" dirty="0" err="1">
                  <a:ea typeface="+mn-ea"/>
                </a:rPr>
                <a:t>AddRoundKey</a:t>
              </a:r>
              <a:endParaRPr lang="zh-CN" altLang="en-US" sz="1400" b="1" kern="0" dirty="0">
                <a:ea typeface="+mn-ea"/>
              </a:endParaRPr>
            </a:p>
          </p:txBody>
        </p:sp>
      </p:grpSp>
      <p:sp>
        <p:nvSpPr>
          <p:cNvPr id="61" name="平行四边形 60">
            <a:extLst>
              <a:ext uri="{FF2B5EF4-FFF2-40B4-BE49-F238E27FC236}">
                <a16:creationId xmlns:a16="http://schemas.microsoft.com/office/drawing/2014/main" id="{F616953C-6E64-48D8-989D-9FDEE87ADDAC}"/>
              </a:ext>
            </a:extLst>
          </p:cNvPr>
          <p:cNvSpPr/>
          <p:nvPr/>
        </p:nvSpPr>
        <p:spPr bwMode="auto">
          <a:xfrm>
            <a:off x="1096764" y="1248146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输入密文、密钥、关键参数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42F69C83-CAC6-4D6C-8008-7427739C08F2}"/>
              </a:ext>
            </a:extLst>
          </p:cNvPr>
          <p:cNvGrpSpPr/>
          <p:nvPr/>
        </p:nvGrpSpPr>
        <p:grpSpPr>
          <a:xfrm>
            <a:off x="1147105" y="2397636"/>
            <a:ext cx="2428807" cy="1221829"/>
            <a:chOff x="1147105" y="2397636"/>
            <a:chExt cx="2428807" cy="122182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A050A9A8-9540-4EEE-95D5-422EF7DAD0BC}"/>
                </a:ext>
              </a:extLst>
            </p:cNvPr>
            <p:cNvGrpSpPr/>
            <p:nvPr/>
          </p:nvGrpSpPr>
          <p:grpSpPr>
            <a:xfrm>
              <a:off x="1148611" y="2726967"/>
              <a:ext cx="2427301" cy="252000"/>
              <a:chOff x="1444323" y="3117333"/>
              <a:chExt cx="1346302" cy="352426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68B7EDD-0FA4-44D9-93D9-59DDE52A0A88}"/>
                  </a:ext>
                </a:extLst>
              </p:cNvPr>
              <p:cNvSpPr/>
              <p:nvPr/>
            </p:nvSpPr>
            <p:spPr bwMode="auto">
              <a:xfrm>
                <a:off x="1444323" y="3117334"/>
                <a:ext cx="1346302" cy="352425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kern="0">
                  <a:ea typeface="+mn-ea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CD98748-CF7A-4EF0-80C0-9B32B645CFF3}"/>
                  </a:ext>
                </a:extLst>
              </p:cNvPr>
              <p:cNvSpPr/>
              <p:nvPr/>
            </p:nvSpPr>
            <p:spPr bwMode="auto">
              <a:xfrm>
                <a:off x="1596108" y="3117333"/>
                <a:ext cx="1051842" cy="352425"/>
              </a:xfrm>
              <a:prstGeom prst="rect">
                <a:avLst/>
              </a:prstGeom>
              <a:solidFill>
                <a:srgbClr val="F5EBE6"/>
              </a:solidFill>
              <a:ln w="25400" cap="sq" cmpd="sng" algn="ctr">
                <a:solidFill>
                  <a:srgbClr val="22001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soft" dir="t"/>
              </a:scene3d>
              <a:sp3d/>
            </p:spPr>
            <p:txBody>
              <a:bodyPr vert="horz" wrap="none" lIns="0" tIns="0" rIns="0" bIns="0" numCol="1" rtlCol="0" anchor="t" anchorCtr="0" compatLnSpc="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kern="0" dirty="0" err="1">
                    <a:ea typeface="+mn-ea"/>
                  </a:rPr>
                  <a:t>InvShiftRows</a:t>
                </a:r>
                <a:endParaRPr lang="zh-CN" altLang="en-US" sz="1400" kern="0" dirty="0">
                  <a:ea typeface="+mn-ea"/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6CFEFC60-6DD6-4491-B845-665A62250CFE}"/>
                </a:ext>
              </a:extLst>
            </p:cNvPr>
            <p:cNvGrpSpPr/>
            <p:nvPr/>
          </p:nvGrpSpPr>
          <p:grpSpPr>
            <a:xfrm>
              <a:off x="1147105" y="2397636"/>
              <a:ext cx="2428806" cy="1221829"/>
              <a:chOff x="1147105" y="2397636"/>
              <a:chExt cx="2428806" cy="1221829"/>
            </a:xfrm>
          </p:grpSpPr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2ABD0FE5-8046-4FE5-B8D8-C24D4F92E856}"/>
                  </a:ext>
                </a:extLst>
              </p:cNvPr>
              <p:cNvGrpSpPr/>
              <p:nvPr/>
            </p:nvGrpSpPr>
            <p:grpSpPr>
              <a:xfrm>
                <a:off x="1147105" y="2397636"/>
                <a:ext cx="2427301" cy="252000"/>
                <a:chOff x="1444323" y="3117333"/>
                <a:chExt cx="1346302" cy="352426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D2A8BDEE-C976-477C-8FB8-7A542F23E2A3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817330C6-32BE-4527-9F34-90A42E6C2156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InvSubBytes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68CEEF96-7C09-402B-9968-9201E1CC63F4}"/>
                  </a:ext>
                </a:extLst>
              </p:cNvPr>
              <p:cNvGrpSpPr/>
              <p:nvPr/>
            </p:nvGrpSpPr>
            <p:grpSpPr>
              <a:xfrm>
                <a:off x="1148610" y="3037508"/>
                <a:ext cx="2427301" cy="252000"/>
                <a:chOff x="1444323" y="3117333"/>
                <a:chExt cx="1346302" cy="352426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B32343C1-AA11-440E-B61F-DAF665233DDC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5E254196-3140-4CDE-B172-EB125B78A520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InvMixClomuns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9849B955-A451-4B69-AD54-58A1871EB10B}"/>
                  </a:ext>
                </a:extLst>
              </p:cNvPr>
              <p:cNvGrpSpPr/>
              <p:nvPr/>
            </p:nvGrpSpPr>
            <p:grpSpPr>
              <a:xfrm>
                <a:off x="1147105" y="3367465"/>
                <a:ext cx="2427301" cy="252000"/>
                <a:chOff x="1444323" y="3117333"/>
                <a:chExt cx="1346302" cy="352426"/>
              </a:xfrm>
            </p:grpSpPr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3BBC526A-746E-4FCD-925B-4FE27E6A71F4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FAC0D430-719A-45F1-9C1A-94A14A54DCFB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InvAddRoundKey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</p:grpSp>
      </p:grpSp>
      <p:sp>
        <p:nvSpPr>
          <p:cNvPr id="76" name="菱形 75">
            <a:extLst>
              <a:ext uri="{FF2B5EF4-FFF2-40B4-BE49-F238E27FC236}">
                <a16:creationId xmlns:a16="http://schemas.microsoft.com/office/drawing/2014/main" id="{34073C1E-7FDB-4500-B5F8-F569E7CC8833}"/>
              </a:ext>
            </a:extLst>
          </p:cNvPr>
          <p:cNvSpPr/>
          <p:nvPr/>
        </p:nvSpPr>
        <p:spPr bwMode="auto">
          <a:xfrm>
            <a:off x="1116927" y="4028694"/>
            <a:ext cx="2540347" cy="371317"/>
          </a:xfrm>
          <a:prstGeom prst="diamond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轮计数</a:t>
            </a:r>
            <a:r>
              <a:rPr lang="en-US" altLang="zh-CN" sz="1400" kern="0" dirty="0">
                <a:ea typeface="+mn-ea"/>
              </a:rPr>
              <a:t>&lt;Nr-1</a:t>
            </a:r>
            <a:endParaRPr lang="zh-CN" altLang="en-US" sz="1400" kern="0" dirty="0">
              <a:ea typeface="+mn-ea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81C90B4-9848-4FAF-BC28-08088D7717E3}"/>
              </a:ext>
            </a:extLst>
          </p:cNvPr>
          <p:cNvGrpSpPr/>
          <p:nvPr/>
        </p:nvGrpSpPr>
        <p:grpSpPr>
          <a:xfrm>
            <a:off x="1148609" y="1952737"/>
            <a:ext cx="2429088" cy="1989748"/>
            <a:chOff x="1148609" y="1952737"/>
            <a:chExt cx="2429088" cy="198974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1540438E-418E-4782-9CFE-B3C5BD10A682}"/>
                </a:ext>
              </a:extLst>
            </p:cNvPr>
            <p:cNvSpPr/>
            <p:nvPr/>
          </p:nvSpPr>
          <p:spPr bwMode="auto">
            <a:xfrm>
              <a:off x="1150396" y="3690485"/>
              <a:ext cx="2427301" cy="252000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轮计数加一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AAA96AAB-DA4D-4D27-A306-51C68D0AEE86}"/>
                </a:ext>
              </a:extLst>
            </p:cNvPr>
            <p:cNvSpPr/>
            <p:nvPr/>
          </p:nvSpPr>
          <p:spPr bwMode="auto">
            <a:xfrm>
              <a:off x="1148609" y="1952737"/>
              <a:ext cx="2427301" cy="252000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轮计数置零</a:t>
              </a:r>
            </a:p>
          </p:txBody>
        </p:sp>
      </p:grp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7AC4074A-993E-4175-BBE0-6BDD9121ED68}"/>
              </a:ext>
            </a:extLst>
          </p:cNvPr>
          <p:cNvSpPr/>
          <p:nvPr/>
        </p:nvSpPr>
        <p:spPr bwMode="auto">
          <a:xfrm>
            <a:off x="1077096" y="5593473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输出明文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23606545-798A-45AD-8817-6F7C04841353}"/>
              </a:ext>
            </a:extLst>
          </p:cNvPr>
          <p:cNvSpPr/>
          <p:nvPr/>
        </p:nvSpPr>
        <p:spPr bwMode="auto">
          <a:xfrm>
            <a:off x="1096764" y="5946204"/>
            <a:ext cx="2503322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AES</a:t>
            </a:r>
            <a:r>
              <a:rPr lang="zh-CN" altLang="en-US" sz="1400" kern="0" dirty="0">
                <a:ea typeface="+mn-ea"/>
              </a:rPr>
              <a:t>解密结束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91F567E-BF07-49D0-896E-761A22B10AB2}"/>
              </a:ext>
            </a:extLst>
          </p:cNvPr>
          <p:cNvGrpSpPr/>
          <p:nvPr/>
        </p:nvGrpSpPr>
        <p:grpSpPr>
          <a:xfrm>
            <a:off x="787966" y="2313494"/>
            <a:ext cx="1567095" cy="1989849"/>
            <a:chOff x="787966" y="2313494"/>
            <a:chExt cx="1567095" cy="1989849"/>
          </a:xfrm>
        </p:grpSpPr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58C24F1F-6E32-4FDD-9362-B6143C15824B}"/>
                </a:ext>
              </a:extLst>
            </p:cNvPr>
            <p:cNvCxnSpPr>
              <a:cxnSpLocks/>
            </p:cNvCxnSpPr>
            <p:nvPr/>
          </p:nvCxnSpPr>
          <p:spPr>
            <a:xfrm>
              <a:off x="798749" y="2313494"/>
              <a:ext cx="1556312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B3DC4643-D69D-438E-8A80-25A00ED5C3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7966" y="2313494"/>
              <a:ext cx="26443" cy="1900859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DF072CA9-3EA1-49DA-B05F-5FDB73E120BD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flipH="1">
              <a:off x="813888" y="4214353"/>
              <a:ext cx="303039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5">
              <a:extLst>
                <a:ext uri="{FF2B5EF4-FFF2-40B4-BE49-F238E27FC236}">
                  <a16:creationId xmlns:a16="http://schemas.microsoft.com/office/drawing/2014/main" id="{F7305428-BAC9-4E06-B618-CDE998B2AFE0}"/>
                </a:ext>
              </a:extLst>
            </p:cNvPr>
            <p:cNvSpPr txBox="1"/>
            <p:nvPr/>
          </p:nvSpPr>
          <p:spPr>
            <a:xfrm>
              <a:off x="826719" y="3988021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Y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63D6411-492E-41C3-B020-1888023FB2BB}"/>
              </a:ext>
            </a:extLst>
          </p:cNvPr>
          <p:cNvGrpSpPr/>
          <p:nvPr/>
        </p:nvGrpSpPr>
        <p:grpSpPr>
          <a:xfrm>
            <a:off x="1134775" y="4316763"/>
            <a:ext cx="2441135" cy="1175979"/>
            <a:chOff x="1134775" y="4316763"/>
            <a:chExt cx="2441135" cy="1175979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A4734418-52D2-429E-98AC-AD63E8ED5E0D}"/>
                </a:ext>
              </a:extLst>
            </p:cNvPr>
            <p:cNvGrpSpPr/>
            <p:nvPr/>
          </p:nvGrpSpPr>
          <p:grpSpPr>
            <a:xfrm>
              <a:off x="1134775" y="4557276"/>
              <a:ext cx="2441135" cy="935466"/>
              <a:chOff x="1134775" y="4557276"/>
              <a:chExt cx="2441135" cy="935466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A7C99ED6-8F0B-40C2-B1E3-CACC77C84A02}"/>
                  </a:ext>
                </a:extLst>
              </p:cNvPr>
              <p:cNvGrpSpPr/>
              <p:nvPr/>
            </p:nvGrpSpPr>
            <p:grpSpPr>
              <a:xfrm>
                <a:off x="1134775" y="4557276"/>
                <a:ext cx="2427301" cy="252000"/>
                <a:chOff x="1444323" y="3117333"/>
                <a:chExt cx="1346302" cy="352426"/>
              </a:xfrm>
            </p:grpSpPr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FD0EE6A5-A1A0-407C-AF91-8FB570460908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10D1DC7E-A270-4945-9B40-23F2EE636CFB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InvSubBytes</a:t>
                  </a:r>
                  <a:endParaRPr lang="zh-CN" altLang="en-US" sz="1400" kern="0" dirty="0">
                    <a:ea typeface="+mn-ea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603E085A-824F-4FF0-B523-BEA8A5B8C751}"/>
                  </a:ext>
                </a:extLst>
              </p:cNvPr>
              <p:cNvGrpSpPr/>
              <p:nvPr/>
            </p:nvGrpSpPr>
            <p:grpSpPr>
              <a:xfrm>
                <a:off x="1141411" y="4914330"/>
                <a:ext cx="2427301" cy="252000"/>
                <a:chOff x="1444323" y="3117333"/>
                <a:chExt cx="1346302" cy="352426"/>
              </a:xfrm>
            </p:grpSpPr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B253AE00-4CEB-47B9-A56D-A58F0F2FF37D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0591C863-2B67-4461-A3D1-6C4F816B1174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InvShiftRows</a:t>
                  </a:r>
                  <a:endParaRPr lang="zh-CN" altLang="en-US" sz="1400" kern="0" dirty="0">
                    <a:ea typeface="+mn-ea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EE6507A-9DB9-401A-873E-024D46686EB8}"/>
                  </a:ext>
                </a:extLst>
              </p:cNvPr>
              <p:cNvGrpSpPr/>
              <p:nvPr/>
            </p:nvGrpSpPr>
            <p:grpSpPr>
              <a:xfrm>
                <a:off x="1148609" y="5240742"/>
                <a:ext cx="2427301" cy="252000"/>
                <a:chOff x="1444323" y="3117333"/>
                <a:chExt cx="1346302" cy="352426"/>
              </a:xfrm>
            </p:grpSpPr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FCFA230B-057A-4A1B-8226-03B0F53F26C8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D8F86817-EDCE-4A9C-8308-7FEBEA96308F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b="1" kern="0" dirty="0" err="1">
                      <a:ea typeface="+mn-ea"/>
                    </a:rPr>
                    <a:t>AddRoundKey</a:t>
                  </a:r>
                  <a:endParaRPr lang="zh-CN" altLang="en-US" sz="1400" b="1" kern="0" dirty="0">
                    <a:ea typeface="+mn-ea"/>
                  </a:endParaRPr>
                </a:p>
              </p:txBody>
            </p:sp>
          </p:grpSp>
        </p:grpSp>
        <p:sp>
          <p:nvSpPr>
            <p:cNvPr id="89" name="TextBox 5">
              <a:extLst>
                <a:ext uri="{FF2B5EF4-FFF2-40B4-BE49-F238E27FC236}">
                  <a16:creationId xmlns:a16="http://schemas.microsoft.com/office/drawing/2014/main" id="{97161D2C-2E45-4AF0-832C-238DA31B5EDD}"/>
                </a:ext>
              </a:extLst>
            </p:cNvPr>
            <p:cNvSpPr txBox="1"/>
            <p:nvPr/>
          </p:nvSpPr>
          <p:spPr>
            <a:xfrm>
              <a:off x="2329605" y="4316763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045579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043961" y="1183043"/>
            <a:ext cx="5224346" cy="4954232"/>
            <a:chOff x="6405912" y="1354493"/>
            <a:chExt cx="5224346" cy="4954232"/>
          </a:xfrm>
        </p:grpSpPr>
        <p:grpSp>
          <p:nvGrpSpPr>
            <p:cNvPr id="26" name="组合 25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8" name="文本占位符 12"/>
            <p:cNvSpPr txBox="1"/>
            <p:nvPr/>
          </p:nvSpPr>
          <p:spPr>
            <a:xfrm>
              <a:off x="6405912" y="3031304"/>
              <a:ext cx="5224346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AES</a:t>
              </a: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算法软件实现优化</a:t>
              </a:r>
            </a:p>
          </p:txBody>
        </p: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8294905" y="1354493"/>
              <a:ext cx="1419262" cy="1416441"/>
            </a:xfrm>
            <a:custGeom>
              <a:avLst/>
              <a:gdLst>
                <a:gd name="connsiteX0" fmla="*/ 19029 w 579692"/>
                <a:gd name="connsiteY0" fmla="*/ 524265 h 578540"/>
                <a:gd name="connsiteX1" fmla="*/ 63202 w 579692"/>
                <a:gd name="connsiteY1" fmla="*/ 560901 h 578540"/>
                <a:gd name="connsiteX2" fmla="*/ 516490 w 579692"/>
                <a:gd name="connsiteY2" fmla="*/ 560901 h 578540"/>
                <a:gd name="connsiteX3" fmla="*/ 560663 w 579692"/>
                <a:gd name="connsiteY3" fmla="*/ 524265 h 578540"/>
                <a:gd name="connsiteX4" fmla="*/ 543674 w 579692"/>
                <a:gd name="connsiteY4" fmla="*/ 524265 h 578540"/>
                <a:gd name="connsiteX5" fmla="*/ 36018 w 579692"/>
                <a:gd name="connsiteY5" fmla="*/ 524265 h 578540"/>
                <a:gd name="connsiteX6" fmla="*/ 371701 w 579692"/>
                <a:gd name="connsiteY6" fmla="*/ 434026 h 578540"/>
                <a:gd name="connsiteX7" fmla="*/ 480441 w 579692"/>
                <a:gd name="connsiteY7" fmla="*/ 434026 h 578540"/>
                <a:gd name="connsiteX8" fmla="*/ 480441 w 579692"/>
                <a:gd name="connsiteY8" fmla="*/ 452349 h 578540"/>
                <a:gd name="connsiteX9" fmla="*/ 371701 w 579692"/>
                <a:gd name="connsiteY9" fmla="*/ 452349 h 578540"/>
                <a:gd name="connsiteX10" fmla="*/ 371701 w 579692"/>
                <a:gd name="connsiteY10" fmla="*/ 398143 h 578540"/>
                <a:gd name="connsiteX11" fmla="*/ 480441 w 579692"/>
                <a:gd name="connsiteY11" fmla="*/ 398143 h 578540"/>
                <a:gd name="connsiteX12" fmla="*/ 480441 w 579692"/>
                <a:gd name="connsiteY12" fmla="*/ 415703 h 578540"/>
                <a:gd name="connsiteX13" fmla="*/ 371701 w 579692"/>
                <a:gd name="connsiteY13" fmla="*/ 415703 h 578540"/>
                <a:gd name="connsiteX14" fmla="*/ 371701 w 579692"/>
                <a:gd name="connsiteY14" fmla="*/ 361496 h 578540"/>
                <a:gd name="connsiteX15" fmla="*/ 480441 w 579692"/>
                <a:gd name="connsiteY15" fmla="*/ 361496 h 578540"/>
                <a:gd name="connsiteX16" fmla="*/ 480441 w 579692"/>
                <a:gd name="connsiteY16" fmla="*/ 379819 h 578540"/>
                <a:gd name="connsiteX17" fmla="*/ 371701 w 579692"/>
                <a:gd name="connsiteY17" fmla="*/ 379819 h 578540"/>
                <a:gd name="connsiteX18" fmla="*/ 217486 w 579692"/>
                <a:gd name="connsiteY18" fmla="*/ 358064 h 578540"/>
                <a:gd name="connsiteX19" fmla="*/ 217486 w 579692"/>
                <a:gd name="connsiteY19" fmla="*/ 383144 h 578540"/>
                <a:gd name="connsiteX20" fmla="*/ 242605 w 579692"/>
                <a:gd name="connsiteY20" fmla="*/ 370943 h 578540"/>
                <a:gd name="connsiteX21" fmla="*/ 203909 w 579692"/>
                <a:gd name="connsiteY21" fmla="*/ 335695 h 578540"/>
                <a:gd name="connsiteX22" fmla="*/ 212734 w 579692"/>
                <a:gd name="connsiteY22" fmla="*/ 335695 h 578540"/>
                <a:gd name="connsiteX23" fmla="*/ 267044 w 579692"/>
                <a:gd name="connsiteY23" fmla="*/ 362809 h 578540"/>
                <a:gd name="connsiteX24" fmla="*/ 271796 w 579692"/>
                <a:gd name="connsiteY24" fmla="*/ 370943 h 578540"/>
                <a:gd name="connsiteX25" fmla="*/ 267044 w 579692"/>
                <a:gd name="connsiteY25" fmla="*/ 379077 h 578540"/>
                <a:gd name="connsiteX26" fmla="*/ 212734 w 579692"/>
                <a:gd name="connsiteY26" fmla="*/ 406191 h 578540"/>
                <a:gd name="connsiteX27" fmla="*/ 208661 w 579692"/>
                <a:gd name="connsiteY27" fmla="*/ 406869 h 578540"/>
                <a:gd name="connsiteX28" fmla="*/ 203909 w 579692"/>
                <a:gd name="connsiteY28" fmla="*/ 405513 h 578540"/>
                <a:gd name="connsiteX29" fmla="*/ 199157 w 579692"/>
                <a:gd name="connsiteY29" fmla="*/ 398057 h 578540"/>
                <a:gd name="connsiteX30" fmla="*/ 199157 w 579692"/>
                <a:gd name="connsiteY30" fmla="*/ 343829 h 578540"/>
                <a:gd name="connsiteX31" fmla="*/ 203909 w 579692"/>
                <a:gd name="connsiteY31" fmla="*/ 335695 h 578540"/>
                <a:gd name="connsiteX32" fmla="*/ 462118 w 579692"/>
                <a:gd name="connsiteY32" fmla="*/ 325504 h 578540"/>
                <a:gd name="connsiteX33" fmla="*/ 480441 w 579692"/>
                <a:gd name="connsiteY33" fmla="*/ 325504 h 578540"/>
                <a:gd name="connsiteX34" fmla="*/ 480441 w 579692"/>
                <a:gd name="connsiteY34" fmla="*/ 343827 h 578540"/>
                <a:gd name="connsiteX35" fmla="*/ 462118 w 579692"/>
                <a:gd name="connsiteY35" fmla="*/ 343827 h 578540"/>
                <a:gd name="connsiteX36" fmla="*/ 426125 w 579692"/>
                <a:gd name="connsiteY36" fmla="*/ 325504 h 578540"/>
                <a:gd name="connsiteX37" fmla="*/ 443794 w 579692"/>
                <a:gd name="connsiteY37" fmla="*/ 325504 h 578540"/>
                <a:gd name="connsiteX38" fmla="*/ 443794 w 579692"/>
                <a:gd name="connsiteY38" fmla="*/ 343827 h 578540"/>
                <a:gd name="connsiteX39" fmla="*/ 426125 w 579692"/>
                <a:gd name="connsiteY39" fmla="*/ 343827 h 578540"/>
                <a:gd name="connsiteX40" fmla="*/ 371701 w 579692"/>
                <a:gd name="connsiteY40" fmla="*/ 325504 h 578540"/>
                <a:gd name="connsiteX41" fmla="*/ 407693 w 579692"/>
                <a:gd name="connsiteY41" fmla="*/ 325504 h 578540"/>
                <a:gd name="connsiteX42" fmla="*/ 407693 w 579692"/>
                <a:gd name="connsiteY42" fmla="*/ 343827 h 578540"/>
                <a:gd name="connsiteX43" fmla="*/ 371701 w 579692"/>
                <a:gd name="connsiteY43" fmla="*/ 343827 h 578540"/>
                <a:gd name="connsiteX44" fmla="*/ 127088 w 579692"/>
                <a:gd name="connsiteY44" fmla="*/ 307153 h 578540"/>
                <a:gd name="connsiteX45" fmla="*/ 127088 w 579692"/>
                <a:gd name="connsiteY45" fmla="*/ 434030 h 578540"/>
                <a:gd name="connsiteX46" fmla="*/ 335030 w 579692"/>
                <a:gd name="connsiteY46" fmla="*/ 434030 h 578540"/>
                <a:gd name="connsiteX47" fmla="*/ 335030 w 579692"/>
                <a:gd name="connsiteY47" fmla="*/ 307153 h 578540"/>
                <a:gd name="connsiteX48" fmla="*/ 117574 w 579692"/>
                <a:gd name="connsiteY48" fmla="*/ 289512 h 578540"/>
                <a:gd name="connsiteX49" fmla="*/ 344544 w 579692"/>
                <a:gd name="connsiteY49" fmla="*/ 289512 h 578540"/>
                <a:gd name="connsiteX50" fmla="*/ 353378 w 579692"/>
                <a:gd name="connsiteY50" fmla="*/ 298332 h 578540"/>
                <a:gd name="connsiteX51" fmla="*/ 353378 w 579692"/>
                <a:gd name="connsiteY51" fmla="*/ 442850 h 578540"/>
                <a:gd name="connsiteX52" fmla="*/ 344544 w 579692"/>
                <a:gd name="connsiteY52" fmla="*/ 452349 h 578540"/>
                <a:gd name="connsiteX53" fmla="*/ 117574 w 579692"/>
                <a:gd name="connsiteY53" fmla="*/ 452349 h 578540"/>
                <a:gd name="connsiteX54" fmla="*/ 108740 w 579692"/>
                <a:gd name="connsiteY54" fmla="*/ 442850 h 578540"/>
                <a:gd name="connsiteX55" fmla="*/ 108740 w 579692"/>
                <a:gd name="connsiteY55" fmla="*/ 298332 h 578540"/>
                <a:gd name="connsiteX56" fmla="*/ 117574 w 579692"/>
                <a:gd name="connsiteY56" fmla="*/ 289512 h 578540"/>
                <a:gd name="connsiteX57" fmla="*/ 298953 w 579692"/>
                <a:gd name="connsiteY57" fmla="*/ 252866 h 578540"/>
                <a:gd name="connsiteX58" fmla="*/ 353378 w 579692"/>
                <a:gd name="connsiteY58" fmla="*/ 252866 h 578540"/>
                <a:gd name="connsiteX59" fmla="*/ 353378 w 579692"/>
                <a:gd name="connsiteY59" fmla="*/ 271189 h 578540"/>
                <a:gd name="connsiteX60" fmla="*/ 298953 w 579692"/>
                <a:gd name="connsiteY60" fmla="*/ 271189 h 578540"/>
                <a:gd name="connsiteX61" fmla="*/ 262961 w 579692"/>
                <a:gd name="connsiteY61" fmla="*/ 252866 h 578540"/>
                <a:gd name="connsiteX62" fmla="*/ 280630 w 579692"/>
                <a:gd name="connsiteY62" fmla="*/ 252866 h 578540"/>
                <a:gd name="connsiteX63" fmla="*/ 280630 w 579692"/>
                <a:gd name="connsiteY63" fmla="*/ 271189 h 578540"/>
                <a:gd name="connsiteX64" fmla="*/ 262961 w 579692"/>
                <a:gd name="connsiteY64" fmla="*/ 271189 h 578540"/>
                <a:gd name="connsiteX65" fmla="*/ 226314 w 579692"/>
                <a:gd name="connsiteY65" fmla="*/ 252866 h 578540"/>
                <a:gd name="connsiteX66" fmla="*/ 244637 w 579692"/>
                <a:gd name="connsiteY66" fmla="*/ 252866 h 578540"/>
                <a:gd name="connsiteX67" fmla="*/ 244637 w 579692"/>
                <a:gd name="connsiteY67" fmla="*/ 271189 h 578540"/>
                <a:gd name="connsiteX68" fmla="*/ 226314 w 579692"/>
                <a:gd name="connsiteY68" fmla="*/ 271189 h 578540"/>
                <a:gd name="connsiteX69" fmla="*/ 190322 w 579692"/>
                <a:gd name="connsiteY69" fmla="*/ 252866 h 578540"/>
                <a:gd name="connsiteX70" fmla="*/ 208645 w 579692"/>
                <a:gd name="connsiteY70" fmla="*/ 252866 h 578540"/>
                <a:gd name="connsiteX71" fmla="*/ 208645 w 579692"/>
                <a:gd name="connsiteY71" fmla="*/ 271189 h 578540"/>
                <a:gd name="connsiteX72" fmla="*/ 190322 w 579692"/>
                <a:gd name="connsiteY72" fmla="*/ 271189 h 578540"/>
                <a:gd name="connsiteX73" fmla="*/ 108740 w 579692"/>
                <a:gd name="connsiteY73" fmla="*/ 252866 h 578540"/>
                <a:gd name="connsiteX74" fmla="*/ 171890 w 579692"/>
                <a:gd name="connsiteY74" fmla="*/ 252866 h 578540"/>
                <a:gd name="connsiteX75" fmla="*/ 171890 w 579692"/>
                <a:gd name="connsiteY75" fmla="*/ 271189 h 578540"/>
                <a:gd name="connsiteX76" fmla="*/ 108740 w 579692"/>
                <a:gd name="connsiteY76" fmla="*/ 271189 h 578540"/>
                <a:gd name="connsiteX77" fmla="*/ 81551 w 579692"/>
                <a:gd name="connsiteY77" fmla="*/ 235249 h 578540"/>
                <a:gd name="connsiteX78" fmla="*/ 81551 w 579692"/>
                <a:gd name="connsiteY78" fmla="*/ 469989 h 578540"/>
                <a:gd name="connsiteX79" fmla="*/ 498141 w 579692"/>
                <a:gd name="connsiteY79" fmla="*/ 469989 h 578540"/>
                <a:gd name="connsiteX80" fmla="*/ 498141 w 579692"/>
                <a:gd name="connsiteY80" fmla="*/ 235249 h 578540"/>
                <a:gd name="connsiteX81" fmla="*/ 470957 w 579692"/>
                <a:gd name="connsiteY81" fmla="*/ 235249 h 578540"/>
                <a:gd name="connsiteX82" fmla="*/ 470957 w 579692"/>
                <a:gd name="connsiteY82" fmla="*/ 289524 h 578540"/>
                <a:gd name="connsiteX83" fmla="*/ 466880 w 579692"/>
                <a:gd name="connsiteY83" fmla="*/ 296987 h 578540"/>
                <a:gd name="connsiteX84" fmla="*/ 462123 w 579692"/>
                <a:gd name="connsiteY84" fmla="*/ 298344 h 578540"/>
                <a:gd name="connsiteX85" fmla="*/ 458045 w 579692"/>
                <a:gd name="connsiteY85" fmla="*/ 297666 h 578540"/>
                <a:gd name="connsiteX86" fmla="*/ 426104 w 579692"/>
                <a:gd name="connsiteY86" fmla="*/ 281383 h 578540"/>
                <a:gd name="connsiteX87" fmla="*/ 393484 w 579692"/>
                <a:gd name="connsiteY87" fmla="*/ 297666 h 578540"/>
                <a:gd name="connsiteX88" fmla="*/ 384649 w 579692"/>
                <a:gd name="connsiteY88" fmla="*/ 296987 h 578540"/>
                <a:gd name="connsiteX89" fmla="*/ 380572 w 579692"/>
                <a:gd name="connsiteY89" fmla="*/ 289524 h 578540"/>
                <a:gd name="connsiteX90" fmla="*/ 380572 w 579692"/>
                <a:gd name="connsiteY90" fmla="*/ 235249 h 578540"/>
                <a:gd name="connsiteX91" fmla="*/ 398921 w 579692"/>
                <a:gd name="connsiteY91" fmla="*/ 198613 h 578540"/>
                <a:gd name="connsiteX92" fmla="*/ 398921 w 579692"/>
                <a:gd name="connsiteY92" fmla="*/ 274599 h 578540"/>
                <a:gd name="connsiteX93" fmla="*/ 422027 w 579692"/>
                <a:gd name="connsiteY93" fmla="*/ 263065 h 578540"/>
                <a:gd name="connsiteX94" fmla="*/ 426104 w 579692"/>
                <a:gd name="connsiteY94" fmla="*/ 262387 h 578540"/>
                <a:gd name="connsiteX95" fmla="*/ 430182 w 579692"/>
                <a:gd name="connsiteY95" fmla="*/ 263065 h 578540"/>
                <a:gd name="connsiteX96" fmla="*/ 453288 w 579692"/>
                <a:gd name="connsiteY96" fmla="*/ 274599 h 578540"/>
                <a:gd name="connsiteX97" fmla="*/ 453288 w 579692"/>
                <a:gd name="connsiteY97" fmla="*/ 198613 h 578540"/>
                <a:gd name="connsiteX98" fmla="*/ 72716 w 579692"/>
                <a:gd name="connsiteY98" fmla="*/ 198613 h 578540"/>
                <a:gd name="connsiteX99" fmla="*/ 45533 w 579692"/>
                <a:gd name="connsiteY99" fmla="*/ 225751 h 578540"/>
                <a:gd name="connsiteX100" fmla="*/ 45533 w 579692"/>
                <a:gd name="connsiteY100" fmla="*/ 506625 h 578540"/>
                <a:gd name="connsiteX101" fmla="*/ 534839 w 579692"/>
                <a:gd name="connsiteY101" fmla="*/ 506625 h 578540"/>
                <a:gd name="connsiteX102" fmla="*/ 534839 w 579692"/>
                <a:gd name="connsiteY102" fmla="*/ 225751 h 578540"/>
                <a:gd name="connsiteX103" fmla="*/ 507655 w 579692"/>
                <a:gd name="connsiteY103" fmla="*/ 198613 h 578540"/>
                <a:gd name="connsiteX104" fmla="*/ 470957 w 579692"/>
                <a:gd name="connsiteY104" fmla="*/ 198613 h 578540"/>
                <a:gd name="connsiteX105" fmla="*/ 470957 w 579692"/>
                <a:gd name="connsiteY105" fmla="*/ 216931 h 578540"/>
                <a:gd name="connsiteX106" fmla="*/ 507655 w 579692"/>
                <a:gd name="connsiteY106" fmla="*/ 216931 h 578540"/>
                <a:gd name="connsiteX107" fmla="*/ 516490 w 579692"/>
                <a:gd name="connsiteY107" fmla="*/ 225751 h 578540"/>
                <a:gd name="connsiteX108" fmla="*/ 516490 w 579692"/>
                <a:gd name="connsiteY108" fmla="*/ 479488 h 578540"/>
                <a:gd name="connsiteX109" fmla="*/ 507655 w 579692"/>
                <a:gd name="connsiteY109" fmla="*/ 488307 h 578540"/>
                <a:gd name="connsiteX110" fmla="*/ 72716 w 579692"/>
                <a:gd name="connsiteY110" fmla="*/ 488307 h 578540"/>
                <a:gd name="connsiteX111" fmla="*/ 63202 w 579692"/>
                <a:gd name="connsiteY111" fmla="*/ 479488 h 578540"/>
                <a:gd name="connsiteX112" fmla="*/ 63202 w 579692"/>
                <a:gd name="connsiteY112" fmla="*/ 225751 h 578540"/>
                <a:gd name="connsiteX113" fmla="*/ 72716 w 579692"/>
                <a:gd name="connsiteY113" fmla="*/ 216931 h 578540"/>
                <a:gd name="connsiteX114" fmla="*/ 380572 w 579692"/>
                <a:gd name="connsiteY114" fmla="*/ 216931 h 578540"/>
                <a:gd name="connsiteX115" fmla="*/ 380572 w 579692"/>
                <a:gd name="connsiteY115" fmla="*/ 198613 h 578540"/>
                <a:gd name="connsiteX116" fmla="*/ 426104 w 579692"/>
                <a:gd name="connsiteY116" fmla="*/ 126698 h 578540"/>
                <a:gd name="connsiteX117" fmla="*/ 416590 w 579692"/>
                <a:gd name="connsiteY117" fmla="*/ 135518 h 578540"/>
                <a:gd name="connsiteX118" fmla="*/ 426104 w 579692"/>
                <a:gd name="connsiteY118" fmla="*/ 144338 h 578540"/>
                <a:gd name="connsiteX119" fmla="*/ 434939 w 579692"/>
                <a:gd name="connsiteY119" fmla="*/ 135518 h 578540"/>
                <a:gd name="connsiteX120" fmla="*/ 426104 w 579692"/>
                <a:gd name="connsiteY120" fmla="*/ 126698 h 578540"/>
                <a:gd name="connsiteX121" fmla="*/ 217469 w 579692"/>
                <a:gd name="connsiteY121" fmla="*/ 84635 h 578540"/>
                <a:gd name="connsiteX122" fmla="*/ 217469 w 579692"/>
                <a:gd name="connsiteY122" fmla="*/ 180974 h 578540"/>
                <a:gd name="connsiteX123" fmla="*/ 362223 w 579692"/>
                <a:gd name="connsiteY123" fmla="*/ 180974 h 578540"/>
                <a:gd name="connsiteX124" fmla="*/ 362223 w 579692"/>
                <a:gd name="connsiteY124" fmla="*/ 84635 h 578540"/>
                <a:gd name="connsiteX125" fmla="*/ 292904 w 579692"/>
                <a:gd name="connsiteY125" fmla="*/ 107702 h 578540"/>
                <a:gd name="connsiteX126" fmla="*/ 290186 w 579692"/>
                <a:gd name="connsiteY126" fmla="*/ 108381 h 578540"/>
                <a:gd name="connsiteX127" fmla="*/ 286788 w 579692"/>
                <a:gd name="connsiteY127" fmla="*/ 107702 h 578540"/>
                <a:gd name="connsiteX128" fmla="*/ 290186 w 579692"/>
                <a:gd name="connsiteY128" fmla="*/ 18148 h 578540"/>
                <a:gd name="connsiteX129" fmla="*/ 182810 w 579692"/>
                <a:gd name="connsiteY129" fmla="*/ 54105 h 578540"/>
                <a:gd name="connsiteX130" fmla="*/ 290186 w 579692"/>
                <a:gd name="connsiteY130" fmla="*/ 90063 h 578540"/>
                <a:gd name="connsiteX131" fmla="*/ 397561 w 579692"/>
                <a:gd name="connsiteY131" fmla="*/ 54105 h 578540"/>
                <a:gd name="connsiteX132" fmla="*/ 286788 w 579692"/>
                <a:gd name="connsiteY132" fmla="*/ 508 h 578540"/>
                <a:gd name="connsiteX133" fmla="*/ 292904 w 579692"/>
                <a:gd name="connsiteY133" fmla="*/ 508 h 578540"/>
                <a:gd name="connsiteX134" fmla="*/ 428823 w 579692"/>
                <a:gd name="connsiteY134" fmla="*/ 45286 h 578540"/>
                <a:gd name="connsiteX135" fmla="*/ 434939 w 579692"/>
                <a:gd name="connsiteY135" fmla="*/ 54105 h 578540"/>
                <a:gd name="connsiteX136" fmla="*/ 434939 w 579692"/>
                <a:gd name="connsiteY136" fmla="*/ 109737 h 578540"/>
                <a:gd name="connsiteX137" fmla="*/ 453288 w 579692"/>
                <a:gd name="connsiteY137" fmla="*/ 135518 h 578540"/>
                <a:gd name="connsiteX138" fmla="*/ 426104 w 579692"/>
                <a:gd name="connsiteY138" fmla="*/ 162656 h 578540"/>
                <a:gd name="connsiteX139" fmla="*/ 398921 w 579692"/>
                <a:gd name="connsiteY139" fmla="*/ 135518 h 578540"/>
                <a:gd name="connsiteX140" fmla="*/ 416590 w 579692"/>
                <a:gd name="connsiteY140" fmla="*/ 109737 h 578540"/>
                <a:gd name="connsiteX141" fmla="*/ 416590 w 579692"/>
                <a:gd name="connsiteY141" fmla="*/ 66996 h 578540"/>
                <a:gd name="connsiteX142" fmla="*/ 380572 w 579692"/>
                <a:gd name="connsiteY142" fmla="*/ 78529 h 578540"/>
                <a:gd name="connsiteX143" fmla="*/ 380572 w 579692"/>
                <a:gd name="connsiteY143" fmla="*/ 180974 h 578540"/>
                <a:gd name="connsiteX144" fmla="*/ 389406 w 579692"/>
                <a:gd name="connsiteY144" fmla="*/ 180974 h 578540"/>
                <a:gd name="connsiteX145" fmla="*/ 462123 w 579692"/>
                <a:gd name="connsiteY145" fmla="*/ 180974 h 578540"/>
                <a:gd name="connsiteX146" fmla="*/ 507655 w 579692"/>
                <a:gd name="connsiteY146" fmla="*/ 180974 h 578540"/>
                <a:gd name="connsiteX147" fmla="*/ 552508 w 579692"/>
                <a:gd name="connsiteY147" fmla="*/ 225751 h 578540"/>
                <a:gd name="connsiteX148" fmla="*/ 552508 w 579692"/>
                <a:gd name="connsiteY148" fmla="*/ 506625 h 578540"/>
                <a:gd name="connsiteX149" fmla="*/ 570857 w 579692"/>
                <a:gd name="connsiteY149" fmla="*/ 506625 h 578540"/>
                <a:gd name="connsiteX150" fmla="*/ 579692 w 579692"/>
                <a:gd name="connsiteY150" fmla="*/ 515445 h 578540"/>
                <a:gd name="connsiteX151" fmla="*/ 516490 w 579692"/>
                <a:gd name="connsiteY151" fmla="*/ 578540 h 578540"/>
                <a:gd name="connsiteX152" fmla="*/ 63202 w 579692"/>
                <a:gd name="connsiteY152" fmla="*/ 578540 h 578540"/>
                <a:gd name="connsiteX153" fmla="*/ 0 w 579692"/>
                <a:gd name="connsiteY153" fmla="*/ 515445 h 578540"/>
                <a:gd name="connsiteX154" fmla="*/ 8835 w 579692"/>
                <a:gd name="connsiteY154" fmla="*/ 506625 h 578540"/>
                <a:gd name="connsiteX155" fmla="*/ 27184 w 579692"/>
                <a:gd name="connsiteY155" fmla="*/ 506625 h 578540"/>
                <a:gd name="connsiteX156" fmla="*/ 27184 w 579692"/>
                <a:gd name="connsiteY156" fmla="*/ 225751 h 578540"/>
                <a:gd name="connsiteX157" fmla="*/ 72716 w 579692"/>
                <a:gd name="connsiteY157" fmla="*/ 180974 h 578540"/>
                <a:gd name="connsiteX158" fmla="*/ 199120 w 579692"/>
                <a:gd name="connsiteY158" fmla="*/ 180974 h 578540"/>
                <a:gd name="connsiteX159" fmla="*/ 199120 w 579692"/>
                <a:gd name="connsiteY159" fmla="*/ 78529 h 578540"/>
                <a:gd name="connsiteX160" fmla="*/ 150869 w 579692"/>
                <a:gd name="connsiteY160" fmla="*/ 62925 h 578540"/>
                <a:gd name="connsiteX161" fmla="*/ 144753 w 579692"/>
                <a:gd name="connsiteY161" fmla="*/ 54105 h 578540"/>
                <a:gd name="connsiteX162" fmla="*/ 150869 w 579692"/>
                <a:gd name="connsiteY162" fmla="*/ 45286 h 57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79692" h="578540">
                  <a:moveTo>
                    <a:pt x="19029" y="524265"/>
                  </a:moveTo>
                  <a:cubicBezTo>
                    <a:pt x="23106" y="545296"/>
                    <a:pt x="41455" y="560901"/>
                    <a:pt x="63202" y="560901"/>
                  </a:cubicBezTo>
                  <a:lnTo>
                    <a:pt x="516490" y="560901"/>
                  </a:lnTo>
                  <a:cubicBezTo>
                    <a:pt x="538237" y="560901"/>
                    <a:pt x="556586" y="545296"/>
                    <a:pt x="560663" y="524265"/>
                  </a:cubicBezTo>
                  <a:lnTo>
                    <a:pt x="543674" y="524265"/>
                  </a:lnTo>
                  <a:lnTo>
                    <a:pt x="36018" y="524265"/>
                  </a:lnTo>
                  <a:close/>
                  <a:moveTo>
                    <a:pt x="371701" y="434026"/>
                  </a:moveTo>
                  <a:lnTo>
                    <a:pt x="480441" y="434026"/>
                  </a:lnTo>
                  <a:lnTo>
                    <a:pt x="480441" y="452349"/>
                  </a:lnTo>
                  <a:lnTo>
                    <a:pt x="371701" y="452349"/>
                  </a:lnTo>
                  <a:close/>
                  <a:moveTo>
                    <a:pt x="371701" y="398143"/>
                  </a:moveTo>
                  <a:lnTo>
                    <a:pt x="480441" y="398143"/>
                  </a:lnTo>
                  <a:lnTo>
                    <a:pt x="480441" y="415703"/>
                  </a:lnTo>
                  <a:lnTo>
                    <a:pt x="371701" y="415703"/>
                  </a:lnTo>
                  <a:close/>
                  <a:moveTo>
                    <a:pt x="371701" y="361496"/>
                  </a:moveTo>
                  <a:lnTo>
                    <a:pt x="480441" y="361496"/>
                  </a:lnTo>
                  <a:lnTo>
                    <a:pt x="480441" y="379819"/>
                  </a:lnTo>
                  <a:lnTo>
                    <a:pt x="371701" y="379819"/>
                  </a:lnTo>
                  <a:close/>
                  <a:moveTo>
                    <a:pt x="217486" y="358064"/>
                  </a:moveTo>
                  <a:lnTo>
                    <a:pt x="217486" y="383144"/>
                  </a:lnTo>
                  <a:lnTo>
                    <a:pt x="242605" y="370943"/>
                  </a:lnTo>
                  <a:close/>
                  <a:moveTo>
                    <a:pt x="203909" y="335695"/>
                  </a:moveTo>
                  <a:cubicBezTo>
                    <a:pt x="206625" y="334339"/>
                    <a:pt x="209340" y="334339"/>
                    <a:pt x="212734" y="335695"/>
                  </a:cubicBezTo>
                  <a:lnTo>
                    <a:pt x="267044" y="362809"/>
                  </a:lnTo>
                  <a:cubicBezTo>
                    <a:pt x="269759" y="364164"/>
                    <a:pt x="271796" y="367554"/>
                    <a:pt x="271796" y="370943"/>
                  </a:cubicBezTo>
                  <a:cubicBezTo>
                    <a:pt x="271796" y="374332"/>
                    <a:pt x="269759" y="377044"/>
                    <a:pt x="267044" y="379077"/>
                  </a:cubicBezTo>
                  <a:lnTo>
                    <a:pt x="212734" y="406191"/>
                  </a:lnTo>
                  <a:cubicBezTo>
                    <a:pt x="211377" y="406869"/>
                    <a:pt x="210019" y="406869"/>
                    <a:pt x="208661" y="406869"/>
                  </a:cubicBezTo>
                  <a:cubicBezTo>
                    <a:pt x="206625" y="406869"/>
                    <a:pt x="205267" y="406191"/>
                    <a:pt x="203909" y="405513"/>
                  </a:cubicBezTo>
                  <a:cubicBezTo>
                    <a:pt x="201194" y="404158"/>
                    <a:pt x="199157" y="400768"/>
                    <a:pt x="199157" y="398057"/>
                  </a:cubicBezTo>
                  <a:lnTo>
                    <a:pt x="199157" y="343829"/>
                  </a:lnTo>
                  <a:cubicBezTo>
                    <a:pt x="199157" y="340440"/>
                    <a:pt x="201194" y="337728"/>
                    <a:pt x="203909" y="335695"/>
                  </a:cubicBezTo>
                  <a:close/>
                  <a:moveTo>
                    <a:pt x="462118" y="325504"/>
                  </a:moveTo>
                  <a:lnTo>
                    <a:pt x="480441" y="325504"/>
                  </a:lnTo>
                  <a:lnTo>
                    <a:pt x="480441" y="343827"/>
                  </a:lnTo>
                  <a:lnTo>
                    <a:pt x="462118" y="343827"/>
                  </a:lnTo>
                  <a:close/>
                  <a:moveTo>
                    <a:pt x="426125" y="325504"/>
                  </a:moveTo>
                  <a:lnTo>
                    <a:pt x="443794" y="325504"/>
                  </a:lnTo>
                  <a:lnTo>
                    <a:pt x="443794" y="343827"/>
                  </a:lnTo>
                  <a:lnTo>
                    <a:pt x="426125" y="343827"/>
                  </a:lnTo>
                  <a:close/>
                  <a:moveTo>
                    <a:pt x="371701" y="325504"/>
                  </a:moveTo>
                  <a:lnTo>
                    <a:pt x="407693" y="325504"/>
                  </a:lnTo>
                  <a:lnTo>
                    <a:pt x="407693" y="343827"/>
                  </a:lnTo>
                  <a:lnTo>
                    <a:pt x="371701" y="343827"/>
                  </a:lnTo>
                  <a:close/>
                  <a:moveTo>
                    <a:pt x="127088" y="307153"/>
                  </a:moveTo>
                  <a:lnTo>
                    <a:pt x="127088" y="434030"/>
                  </a:lnTo>
                  <a:lnTo>
                    <a:pt x="335030" y="434030"/>
                  </a:lnTo>
                  <a:lnTo>
                    <a:pt x="335030" y="307153"/>
                  </a:lnTo>
                  <a:close/>
                  <a:moveTo>
                    <a:pt x="117574" y="289512"/>
                  </a:moveTo>
                  <a:lnTo>
                    <a:pt x="344544" y="289512"/>
                  </a:lnTo>
                  <a:cubicBezTo>
                    <a:pt x="349301" y="289512"/>
                    <a:pt x="353378" y="293583"/>
                    <a:pt x="353378" y="298332"/>
                  </a:cubicBezTo>
                  <a:lnTo>
                    <a:pt x="353378" y="442850"/>
                  </a:lnTo>
                  <a:cubicBezTo>
                    <a:pt x="353378" y="448278"/>
                    <a:pt x="349301" y="452349"/>
                    <a:pt x="344544" y="452349"/>
                  </a:cubicBezTo>
                  <a:lnTo>
                    <a:pt x="117574" y="452349"/>
                  </a:lnTo>
                  <a:cubicBezTo>
                    <a:pt x="112817" y="452349"/>
                    <a:pt x="108740" y="448278"/>
                    <a:pt x="108740" y="442850"/>
                  </a:cubicBezTo>
                  <a:lnTo>
                    <a:pt x="108740" y="298332"/>
                  </a:lnTo>
                  <a:cubicBezTo>
                    <a:pt x="108740" y="293583"/>
                    <a:pt x="112817" y="289512"/>
                    <a:pt x="117574" y="289512"/>
                  </a:cubicBezTo>
                  <a:close/>
                  <a:moveTo>
                    <a:pt x="298953" y="252866"/>
                  </a:moveTo>
                  <a:lnTo>
                    <a:pt x="353378" y="252866"/>
                  </a:lnTo>
                  <a:lnTo>
                    <a:pt x="353378" y="271189"/>
                  </a:lnTo>
                  <a:lnTo>
                    <a:pt x="298953" y="271189"/>
                  </a:lnTo>
                  <a:close/>
                  <a:moveTo>
                    <a:pt x="262961" y="252866"/>
                  </a:moveTo>
                  <a:lnTo>
                    <a:pt x="280630" y="252866"/>
                  </a:lnTo>
                  <a:lnTo>
                    <a:pt x="280630" y="271189"/>
                  </a:lnTo>
                  <a:lnTo>
                    <a:pt x="262961" y="271189"/>
                  </a:lnTo>
                  <a:close/>
                  <a:moveTo>
                    <a:pt x="226314" y="252866"/>
                  </a:moveTo>
                  <a:lnTo>
                    <a:pt x="244637" y="252866"/>
                  </a:lnTo>
                  <a:lnTo>
                    <a:pt x="244637" y="271189"/>
                  </a:lnTo>
                  <a:lnTo>
                    <a:pt x="226314" y="271189"/>
                  </a:lnTo>
                  <a:close/>
                  <a:moveTo>
                    <a:pt x="190322" y="252866"/>
                  </a:moveTo>
                  <a:lnTo>
                    <a:pt x="208645" y="252866"/>
                  </a:lnTo>
                  <a:lnTo>
                    <a:pt x="208645" y="271189"/>
                  </a:lnTo>
                  <a:lnTo>
                    <a:pt x="190322" y="271189"/>
                  </a:lnTo>
                  <a:close/>
                  <a:moveTo>
                    <a:pt x="108740" y="252866"/>
                  </a:moveTo>
                  <a:lnTo>
                    <a:pt x="171890" y="252866"/>
                  </a:lnTo>
                  <a:lnTo>
                    <a:pt x="171890" y="271189"/>
                  </a:lnTo>
                  <a:lnTo>
                    <a:pt x="108740" y="271189"/>
                  </a:lnTo>
                  <a:close/>
                  <a:moveTo>
                    <a:pt x="81551" y="235249"/>
                  </a:moveTo>
                  <a:lnTo>
                    <a:pt x="81551" y="469989"/>
                  </a:lnTo>
                  <a:lnTo>
                    <a:pt x="498141" y="469989"/>
                  </a:lnTo>
                  <a:lnTo>
                    <a:pt x="498141" y="235249"/>
                  </a:lnTo>
                  <a:lnTo>
                    <a:pt x="470957" y="235249"/>
                  </a:lnTo>
                  <a:lnTo>
                    <a:pt x="470957" y="289524"/>
                  </a:lnTo>
                  <a:cubicBezTo>
                    <a:pt x="470957" y="292238"/>
                    <a:pt x="469598" y="295630"/>
                    <a:pt x="466880" y="296987"/>
                  </a:cubicBezTo>
                  <a:cubicBezTo>
                    <a:pt x="465521" y="297666"/>
                    <a:pt x="463482" y="298344"/>
                    <a:pt x="462123" y="298344"/>
                  </a:cubicBezTo>
                  <a:cubicBezTo>
                    <a:pt x="460763" y="298344"/>
                    <a:pt x="459404" y="298344"/>
                    <a:pt x="458045" y="297666"/>
                  </a:cubicBezTo>
                  <a:lnTo>
                    <a:pt x="426104" y="281383"/>
                  </a:lnTo>
                  <a:lnTo>
                    <a:pt x="393484" y="297666"/>
                  </a:lnTo>
                  <a:cubicBezTo>
                    <a:pt x="390765" y="299022"/>
                    <a:pt x="387367" y="298344"/>
                    <a:pt x="384649" y="296987"/>
                  </a:cubicBezTo>
                  <a:cubicBezTo>
                    <a:pt x="381931" y="295630"/>
                    <a:pt x="380572" y="292238"/>
                    <a:pt x="380572" y="289524"/>
                  </a:cubicBezTo>
                  <a:lnTo>
                    <a:pt x="380572" y="235249"/>
                  </a:lnTo>
                  <a:close/>
                  <a:moveTo>
                    <a:pt x="398921" y="198613"/>
                  </a:moveTo>
                  <a:lnTo>
                    <a:pt x="398921" y="274599"/>
                  </a:lnTo>
                  <a:lnTo>
                    <a:pt x="422027" y="263065"/>
                  </a:lnTo>
                  <a:cubicBezTo>
                    <a:pt x="423386" y="262387"/>
                    <a:pt x="424745" y="262387"/>
                    <a:pt x="426104" y="262387"/>
                  </a:cubicBezTo>
                  <a:cubicBezTo>
                    <a:pt x="427463" y="262387"/>
                    <a:pt x="428823" y="262387"/>
                    <a:pt x="430182" y="263065"/>
                  </a:cubicBezTo>
                  <a:lnTo>
                    <a:pt x="453288" y="274599"/>
                  </a:lnTo>
                  <a:lnTo>
                    <a:pt x="453288" y="198613"/>
                  </a:lnTo>
                  <a:close/>
                  <a:moveTo>
                    <a:pt x="72716" y="198613"/>
                  </a:moveTo>
                  <a:cubicBezTo>
                    <a:pt x="57765" y="198613"/>
                    <a:pt x="45533" y="210825"/>
                    <a:pt x="45533" y="225751"/>
                  </a:cubicBezTo>
                  <a:lnTo>
                    <a:pt x="45533" y="506625"/>
                  </a:lnTo>
                  <a:lnTo>
                    <a:pt x="534839" y="506625"/>
                  </a:lnTo>
                  <a:lnTo>
                    <a:pt x="534839" y="225751"/>
                  </a:lnTo>
                  <a:cubicBezTo>
                    <a:pt x="534839" y="210825"/>
                    <a:pt x="522606" y="198613"/>
                    <a:pt x="507655" y="198613"/>
                  </a:cubicBezTo>
                  <a:lnTo>
                    <a:pt x="470957" y="198613"/>
                  </a:lnTo>
                  <a:lnTo>
                    <a:pt x="470957" y="216931"/>
                  </a:lnTo>
                  <a:lnTo>
                    <a:pt x="507655" y="216931"/>
                  </a:lnTo>
                  <a:cubicBezTo>
                    <a:pt x="512412" y="216931"/>
                    <a:pt x="516490" y="221002"/>
                    <a:pt x="516490" y="225751"/>
                  </a:cubicBezTo>
                  <a:lnTo>
                    <a:pt x="516490" y="479488"/>
                  </a:lnTo>
                  <a:cubicBezTo>
                    <a:pt x="516490" y="484237"/>
                    <a:pt x="512412" y="488307"/>
                    <a:pt x="507655" y="488307"/>
                  </a:cubicBezTo>
                  <a:lnTo>
                    <a:pt x="72716" y="488307"/>
                  </a:lnTo>
                  <a:cubicBezTo>
                    <a:pt x="67280" y="488307"/>
                    <a:pt x="63202" y="484237"/>
                    <a:pt x="63202" y="479488"/>
                  </a:cubicBezTo>
                  <a:lnTo>
                    <a:pt x="63202" y="225751"/>
                  </a:lnTo>
                  <a:cubicBezTo>
                    <a:pt x="63202" y="221002"/>
                    <a:pt x="67280" y="216931"/>
                    <a:pt x="72716" y="216931"/>
                  </a:cubicBezTo>
                  <a:lnTo>
                    <a:pt x="380572" y="216931"/>
                  </a:lnTo>
                  <a:lnTo>
                    <a:pt x="380572" y="198613"/>
                  </a:lnTo>
                  <a:close/>
                  <a:moveTo>
                    <a:pt x="426104" y="126698"/>
                  </a:moveTo>
                  <a:cubicBezTo>
                    <a:pt x="420667" y="126698"/>
                    <a:pt x="416590" y="130769"/>
                    <a:pt x="416590" y="135518"/>
                  </a:cubicBezTo>
                  <a:cubicBezTo>
                    <a:pt x="416590" y="140267"/>
                    <a:pt x="420667" y="144338"/>
                    <a:pt x="426104" y="144338"/>
                  </a:cubicBezTo>
                  <a:cubicBezTo>
                    <a:pt x="430861" y="144338"/>
                    <a:pt x="434939" y="140267"/>
                    <a:pt x="434939" y="135518"/>
                  </a:cubicBezTo>
                  <a:cubicBezTo>
                    <a:pt x="434939" y="130769"/>
                    <a:pt x="430861" y="126698"/>
                    <a:pt x="426104" y="126698"/>
                  </a:cubicBezTo>
                  <a:close/>
                  <a:moveTo>
                    <a:pt x="217469" y="84635"/>
                  </a:moveTo>
                  <a:lnTo>
                    <a:pt x="217469" y="180974"/>
                  </a:lnTo>
                  <a:lnTo>
                    <a:pt x="362223" y="180974"/>
                  </a:lnTo>
                  <a:lnTo>
                    <a:pt x="362223" y="84635"/>
                  </a:lnTo>
                  <a:lnTo>
                    <a:pt x="292904" y="107702"/>
                  </a:lnTo>
                  <a:cubicBezTo>
                    <a:pt x="292225" y="108381"/>
                    <a:pt x="290865" y="108381"/>
                    <a:pt x="290186" y="108381"/>
                  </a:cubicBezTo>
                  <a:cubicBezTo>
                    <a:pt x="288827" y="108381"/>
                    <a:pt x="288147" y="108381"/>
                    <a:pt x="286788" y="107702"/>
                  </a:cubicBezTo>
                  <a:close/>
                  <a:moveTo>
                    <a:pt x="290186" y="18148"/>
                  </a:moveTo>
                  <a:lnTo>
                    <a:pt x="182810" y="54105"/>
                  </a:lnTo>
                  <a:lnTo>
                    <a:pt x="290186" y="90063"/>
                  </a:lnTo>
                  <a:lnTo>
                    <a:pt x="397561" y="54105"/>
                  </a:lnTo>
                  <a:close/>
                  <a:moveTo>
                    <a:pt x="286788" y="508"/>
                  </a:moveTo>
                  <a:cubicBezTo>
                    <a:pt x="288827" y="-170"/>
                    <a:pt x="290865" y="-170"/>
                    <a:pt x="292904" y="508"/>
                  </a:cubicBezTo>
                  <a:lnTo>
                    <a:pt x="428823" y="45286"/>
                  </a:lnTo>
                  <a:cubicBezTo>
                    <a:pt x="432221" y="46642"/>
                    <a:pt x="434939" y="50035"/>
                    <a:pt x="434939" y="54105"/>
                  </a:cubicBezTo>
                  <a:lnTo>
                    <a:pt x="434939" y="109737"/>
                  </a:lnTo>
                  <a:cubicBezTo>
                    <a:pt x="445133" y="113808"/>
                    <a:pt x="453288" y="123985"/>
                    <a:pt x="453288" y="135518"/>
                  </a:cubicBezTo>
                  <a:cubicBezTo>
                    <a:pt x="453288" y="150444"/>
                    <a:pt x="441055" y="162656"/>
                    <a:pt x="426104" y="162656"/>
                  </a:cubicBezTo>
                  <a:cubicBezTo>
                    <a:pt x="411153" y="162656"/>
                    <a:pt x="398921" y="150444"/>
                    <a:pt x="398921" y="135518"/>
                  </a:cubicBezTo>
                  <a:cubicBezTo>
                    <a:pt x="398921" y="123985"/>
                    <a:pt x="406396" y="113808"/>
                    <a:pt x="416590" y="109737"/>
                  </a:cubicBezTo>
                  <a:lnTo>
                    <a:pt x="416590" y="66996"/>
                  </a:lnTo>
                  <a:lnTo>
                    <a:pt x="380572" y="78529"/>
                  </a:lnTo>
                  <a:lnTo>
                    <a:pt x="380572" y="180974"/>
                  </a:lnTo>
                  <a:lnTo>
                    <a:pt x="389406" y="180974"/>
                  </a:lnTo>
                  <a:lnTo>
                    <a:pt x="462123" y="180974"/>
                  </a:lnTo>
                  <a:lnTo>
                    <a:pt x="507655" y="180974"/>
                  </a:lnTo>
                  <a:cubicBezTo>
                    <a:pt x="532121" y="180974"/>
                    <a:pt x="552508" y="201327"/>
                    <a:pt x="552508" y="225751"/>
                  </a:cubicBezTo>
                  <a:lnTo>
                    <a:pt x="552508" y="506625"/>
                  </a:lnTo>
                  <a:lnTo>
                    <a:pt x="570857" y="506625"/>
                  </a:lnTo>
                  <a:cubicBezTo>
                    <a:pt x="575614" y="506625"/>
                    <a:pt x="579692" y="510696"/>
                    <a:pt x="579692" y="515445"/>
                  </a:cubicBezTo>
                  <a:cubicBezTo>
                    <a:pt x="579692" y="550046"/>
                    <a:pt x="551149" y="578540"/>
                    <a:pt x="516490" y="578540"/>
                  </a:cubicBezTo>
                  <a:lnTo>
                    <a:pt x="63202" y="578540"/>
                  </a:lnTo>
                  <a:cubicBezTo>
                    <a:pt x="28543" y="578540"/>
                    <a:pt x="0" y="550046"/>
                    <a:pt x="0" y="515445"/>
                  </a:cubicBezTo>
                  <a:cubicBezTo>
                    <a:pt x="0" y="510696"/>
                    <a:pt x="4078" y="506625"/>
                    <a:pt x="8835" y="506625"/>
                  </a:cubicBezTo>
                  <a:lnTo>
                    <a:pt x="27184" y="506625"/>
                  </a:lnTo>
                  <a:lnTo>
                    <a:pt x="27184" y="225751"/>
                  </a:lnTo>
                  <a:cubicBezTo>
                    <a:pt x="27184" y="201327"/>
                    <a:pt x="47571" y="180974"/>
                    <a:pt x="72716" y="180974"/>
                  </a:cubicBezTo>
                  <a:lnTo>
                    <a:pt x="199120" y="180974"/>
                  </a:lnTo>
                  <a:lnTo>
                    <a:pt x="199120" y="78529"/>
                  </a:lnTo>
                  <a:lnTo>
                    <a:pt x="150869" y="62925"/>
                  </a:lnTo>
                  <a:cubicBezTo>
                    <a:pt x="147471" y="61568"/>
                    <a:pt x="144753" y="58176"/>
                    <a:pt x="144753" y="54105"/>
                  </a:cubicBezTo>
                  <a:cubicBezTo>
                    <a:pt x="144753" y="50035"/>
                    <a:pt x="147471" y="46642"/>
                    <a:pt x="150869" y="45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719489A-904A-4DBB-A368-6124D46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2017707"/>
            <a:ext cx="4639377" cy="15305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F07877-9B92-4589-8154-6A2A7640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查表替换域上点乘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3D94DA-3633-46CA-9041-EB6188964956}"/>
              </a:ext>
            </a:extLst>
          </p:cNvPr>
          <p:cNvSpPr/>
          <p:nvPr/>
        </p:nvSpPr>
        <p:spPr>
          <a:xfrm>
            <a:off x="234266" y="914400"/>
            <a:ext cx="5302314" cy="5203016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F403B1E4-023A-4BD2-9D80-28C1F8DFC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10" y="3766994"/>
            <a:ext cx="4853679" cy="146368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C69FD32D-22C3-4FE6-8F33-71C3697C1FA7}"/>
              </a:ext>
            </a:extLst>
          </p:cNvPr>
          <p:cNvGrpSpPr/>
          <p:nvPr/>
        </p:nvGrpSpPr>
        <p:grpSpPr>
          <a:xfrm>
            <a:off x="5880164" y="1216716"/>
            <a:ext cx="5052105" cy="773920"/>
            <a:chOff x="5695615" y="2015016"/>
            <a:chExt cx="5052105" cy="77392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9E8007E-2408-4FE8-A52E-A73A53EE7544}"/>
                </a:ext>
              </a:extLst>
            </p:cNvPr>
            <p:cNvGrpSpPr/>
            <p:nvPr/>
          </p:nvGrpSpPr>
          <p:grpSpPr>
            <a:xfrm>
              <a:off x="6883219" y="2015016"/>
              <a:ext cx="3864501" cy="773920"/>
              <a:chOff x="6883219" y="2015016"/>
              <a:chExt cx="3864501" cy="773920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4DE6415-011D-4804-81FB-603A39029455}"/>
                  </a:ext>
                </a:extLst>
              </p:cNvPr>
              <p:cNvSpPr txBox="1"/>
              <p:nvPr/>
            </p:nvSpPr>
            <p:spPr>
              <a:xfrm>
                <a:off x="6883220" y="2015016"/>
                <a:ext cx="1849245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{02}·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C7A3744-4BE5-4073-BE34-F9DC4F8195A2}"/>
                  </a:ext>
                </a:extLst>
              </p:cNvPr>
              <p:cNvSpPr txBox="1"/>
              <p:nvPr/>
            </p:nvSpPr>
            <p:spPr>
              <a:xfrm>
                <a:off x="9773246" y="2015017"/>
                <a:ext cx="974474" cy="324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F3862815-BF7E-4319-AEB1-DAB57EE80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3543" y="2239559"/>
                <a:ext cx="974473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1A3DF07-1D23-4448-8339-D606743C9125}"/>
                  </a:ext>
                </a:extLst>
              </p:cNvPr>
              <p:cNvSpPr txBox="1"/>
              <p:nvPr/>
            </p:nvSpPr>
            <p:spPr>
              <a:xfrm>
                <a:off x="6883219" y="2464103"/>
                <a:ext cx="1849245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{03}·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8D3C784-C2C6-4425-961A-DD74A6DC1827}"/>
                  </a:ext>
                </a:extLst>
              </p:cNvPr>
              <p:cNvSpPr txBox="1"/>
              <p:nvPr/>
            </p:nvSpPr>
            <p:spPr>
              <a:xfrm>
                <a:off x="9773245" y="2464104"/>
                <a:ext cx="936371" cy="324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020C57A9-0EB0-4C2C-80D8-2647DB94E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3543" y="2688646"/>
                <a:ext cx="974473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矩形: 圆角 46">
              <a:extLst>
                <a:ext uri="{FF2B5EF4-FFF2-40B4-BE49-F238E27FC236}">
                  <a16:creationId xmlns:a16="http://schemas.microsoft.com/office/drawing/2014/main" id="{7329DAEE-AD9C-4A96-BBBE-97602D023690}"/>
                </a:ext>
              </a:extLst>
            </p:cNvPr>
            <p:cNvSpPr/>
            <p:nvPr/>
          </p:nvSpPr>
          <p:spPr>
            <a:xfrm>
              <a:off x="5695615" y="2142273"/>
              <a:ext cx="959686" cy="54375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r>
                <a:rPr lang="zh-CN" altLang="en-US" sz="2400" dirty="0">
                  <a:solidFill>
                    <a:schemeClr val="accent4"/>
                  </a:solidFill>
                  <a:latin typeface="+mj-ea"/>
                  <a:ea typeface="+mj-ea"/>
                </a:rPr>
                <a:t>加密</a:t>
              </a:r>
              <a:r>
                <a:rPr lang="en-US" altLang="zh-CN" sz="2400" dirty="0">
                  <a:solidFill>
                    <a:schemeClr val="accent4"/>
                  </a:solidFill>
                  <a:latin typeface="+mj-ea"/>
                  <a:ea typeface="+mj-ea"/>
                </a:rPr>
                <a:t>:</a:t>
              </a:r>
              <a:endParaRPr lang="zh-CN" altLang="en-US" sz="24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C31C674-4285-488D-93E9-BE461CEE499C}"/>
              </a:ext>
            </a:extLst>
          </p:cNvPr>
          <p:cNvGrpSpPr/>
          <p:nvPr/>
        </p:nvGrpSpPr>
        <p:grpSpPr>
          <a:xfrm>
            <a:off x="5880164" y="3239192"/>
            <a:ext cx="5052105" cy="1669440"/>
            <a:chOff x="5646693" y="4033971"/>
            <a:chExt cx="5052105" cy="1669440"/>
          </a:xfrm>
        </p:grpSpPr>
        <p:sp>
          <p:nvSpPr>
            <p:cNvPr id="66" name="矩形: 圆角 46">
              <a:extLst>
                <a:ext uri="{FF2B5EF4-FFF2-40B4-BE49-F238E27FC236}">
                  <a16:creationId xmlns:a16="http://schemas.microsoft.com/office/drawing/2014/main" id="{705C30D6-6984-4E97-ADC3-124597F70205}"/>
                </a:ext>
              </a:extLst>
            </p:cNvPr>
            <p:cNvSpPr/>
            <p:nvPr/>
          </p:nvSpPr>
          <p:spPr>
            <a:xfrm>
              <a:off x="5646693" y="4598198"/>
              <a:ext cx="959686" cy="54375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r>
                <a:rPr lang="zh-CN" altLang="en-US" sz="2400" dirty="0">
                  <a:solidFill>
                    <a:schemeClr val="accent4"/>
                  </a:solidFill>
                  <a:latin typeface="+mj-ea"/>
                  <a:ea typeface="+mj-ea"/>
                </a:rPr>
                <a:t>解密</a:t>
              </a:r>
              <a:r>
                <a:rPr lang="en-US" altLang="zh-CN" sz="2400" dirty="0">
                  <a:solidFill>
                    <a:schemeClr val="accent4"/>
                  </a:solidFill>
                  <a:latin typeface="+mj-ea"/>
                  <a:ea typeface="+mj-ea"/>
                </a:rPr>
                <a:t>:</a:t>
              </a:r>
              <a:endParaRPr lang="zh-CN" altLang="en-US" sz="24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D1FA27F-1590-4557-98AF-889BF5BF1FF4}"/>
                </a:ext>
              </a:extLst>
            </p:cNvPr>
            <p:cNvGrpSpPr/>
            <p:nvPr/>
          </p:nvGrpSpPr>
          <p:grpSpPr>
            <a:xfrm>
              <a:off x="6834296" y="4033971"/>
              <a:ext cx="3864502" cy="1669440"/>
              <a:chOff x="6834296" y="4033971"/>
              <a:chExt cx="3864502" cy="1669440"/>
            </a:xfrm>
          </p:grpSpPr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C572CEA-ECB2-4F4A-A200-EA7E0F9C150B}"/>
                  </a:ext>
                </a:extLst>
              </p:cNvPr>
              <p:cNvSpPr txBox="1"/>
              <p:nvPr/>
            </p:nvSpPr>
            <p:spPr>
              <a:xfrm>
                <a:off x="6834298" y="4033971"/>
                <a:ext cx="1849245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{0e}·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CB6CBA9-58E0-44C5-8BE9-6265D1BBEB01}"/>
                  </a:ext>
                </a:extLst>
              </p:cNvPr>
              <p:cNvSpPr txBox="1"/>
              <p:nvPr/>
            </p:nvSpPr>
            <p:spPr>
              <a:xfrm>
                <a:off x="9724324" y="4033972"/>
                <a:ext cx="974474" cy="324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2BA12297-AF78-4BDD-8A5A-47AD6A31E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4621" y="4258514"/>
                <a:ext cx="974473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35A7446C-6F69-406B-A096-D5930EADACC8}"/>
                  </a:ext>
                </a:extLst>
              </p:cNvPr>
              <p:cNvSpPr txBox="1"/>
              <p:nvPr/>
            </p:nvSpPr>
            <p:spPr>
              <a:xfrm>
                <a:off x="6834297" y="4483058"/>
                <a:ext cx="1849245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{0b}·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4BA1D14-F5E1-4DB1-A4B3-62C3DB6D7CC7}"/>
                  </a:ext>
                </a:extLst>
              </p:cNvPr>
              <p:cNvSpPr txBox="1"/>
              <p:nvPr/>
            </p:nvSpPr>
            <p:spPr>
              <a:xfrm>
                <a:off x="9724323" y="4483059"/>
                <a:ext cx="936371" cy="324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76C3119B-1E2B-4F8F-B676-F4D0BC728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4621" y="4707601"/>
                <a:ext cx="974473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EEE29E4-AF18-46A4-87BD-DEDB03950013}"/>
                  </a:ext>
                </a:extLst>
              </p:cNvPr>
              <p:cNvSpPr txBox="1"/>
              <p:nvPr/>
            </p:nvSpPr>
            <p:spPr>
              <a:xfrm>
                <a:off x="6834297" y="4929491"/>
                <a:ext cx="1849245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{0d}·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5C9B92A-BB5C-4520-A178-CD76D9D8D5C4}"/>
                  </a:ext>
                </a:extLst>
              </p:cNvPr>
              <p:cNvSpPr txBox="1"/>
              <p:nvPr/>
            </p:nvSpPr>
            <p:spPr>
              <a:xfrm>
                <a:off x="9724323" y="4929492"/>
                <a:ext cx="974474" cy="324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91872EAA-71F8-4575-B4F0-20DB2CFFF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4620" y="5154034"/>
                <a:ext cx="974473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8203D2D-136B-4F6C-8FA6-558850FF2A1C}"/>
                  </a:ext>
                </a:extLst>
              </p:cNvPr>
              <p:cNvSpPr txBox="1"/>
              <p:nvPr/>
            </p:nvSpPr>
            <p:spPr>
              <a:xfrm>
                <a:off x="6834296" y="5378578"/>
                <a:ext cx="1849245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{09}·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27037A50-F94F-4522-BB3E-DBFCF064A007}"/>
                  </a:ext>
                </a:extLst>
              </p:cNvPr>
              <p:cNvSpPr txBox="1"/>
              <p:nvPr/>
            </p:nvSpPr>
            <p:spPr>
              <a:xfrm>
                <a:off x="9724322" y="5378579"/>
                <a:ext cx="936371" cy="324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A532B155-494A-4DCB-948D-F7F662CD1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4620" y="5603121"/>
                <a:ext cx="974473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C691C812-06A9-4194-980F-052DE3D95ED8}"/>
              </a:ext>
            </a:extLst>
          </p:cNvPr>
          <p:cNvSpPr txBox="1"/>
          <p:nvPr/>
        </p:nvSpPr>
        <p:spPr>
          <a:xfrm>
            <a:off x="7574326" y="2171948"/>
            <a:ext cx="3663842" cy="913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每列减少</a:t>
            </a:r>
            <a:r>
              <a:rPr lang="en-US" altLang="zh-CN" sz="2400" b="1" spc="300" dirty="0">
                <a:solidFill>
                  <a:schemeClr val="accent4"/>
                </a:solidFill>
                <a:latin typeface="+mj-ea"/>
                <a:ea typeface="+mj-ea"/>
              </a:rPr>
              <a:t>8</a:t>
            </a: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次域上运算、增加</a:t>
            </a:r>
            <a:r>
              <a:rPr lang="en-US" altLang="zh-CN" sz="2400" b="1" spc="300" dirty="0">
                <a:solidFill>
                  <a:schemeClr val="accent4"/>
                </a:solidFill>
                <a:latin typeface="+mj-ea"/>
                <a:ea typeface="+mj-ea"/>
              </a:rPr>
              <a:t>8</a:t>
            </a: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次查表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019374F-B7A0-4F85-8233-2006E95DA09B}"/>
              </a:ext>
            </a:extLst>
          </p:cNvPr>
          <p:cNvSpPr txBox="1"/>
          <p:nvPr/>
        </p:nvSpPr>
        <p:spPr>
          <a:xfrm>
            <a:off x="7574325" y="5078747"/>
            <a:ext cx="4074165" cy="913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每列减少</a:t>
            </a:r>
            <a:r>
              <a:rPr lang="en-US" altLang="zh-CN" sz="2400" b="1" spc="300" dirty="0">
                <a:solidFill>
                  <a:schemeClr val="accent4"/>
                </a:solidFill>
                <a:latin typeface="+mj-ea"/>
                <a:ea typeface="+mj-ea"/>
              </a:rPr>
              <a:t>16</a:t>
            </a: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次</a:t>
            </a:r>
            <a:r>
              <a:rPr lang="zh-CN" altLang="en-US" sz="2400" b="1" spc="300" dirty="0">
                <a:solidFill>
                  <a:schemeClr val="accent4"/>
                </a:solidFill>
                <a:latin typeface="+mj-ea"/>
              </a:rPr>
              <a:t>域上</a:t>
            </a: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运算、增加</a:t>
            </a:r>
            <a:r>
              <a:rPr lang="en-US" altLang="zh-CN" sz="2400" b="1" spc="300" dirty="0">
                <a:solidFill>
                  <a:schemeClr val="accent4"/>
                </a:solidFill>
                <a:latin typeface="+mj-ea"/>
                <a:ea typeface="+mj-ea"/>
              </a:rPr>
              <a:t>16</a:t>
            </a: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次查表</a:t>
            </a:r>
            <a:endParaRPr lang="en-US" altLang="zh-CN" sz="2400" b="1" spc="3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A24608C-0B96-4810-BC4B-EA13D7B81298}"/>
              </a:ext>
            </a:extLst>
          </p:cNvPr>
          <p:cNvSpPr txBox="1"/>
          <p:nvPr/>
        </p:nvSpPr>
        <p:spPr>
          <a:xfrm>
            <a:off x="234266" y="1062235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域上运算预计算</a:t>
            </a:r>
          </a:p>
        </p:txBody>
      </p:sp>
    </p:spTree>
    <p:extLst>
      <p:ext uri="{BB962C8B-B14F-4D97-AF65-F5344CB8AC3E}">
        <p14:creationId xmlns:p14="http://schemas.microsoft.com/office/powerpoint/2010/main" val="35948906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  <p:bldP spid="80" grpId="0"/>
      <p:bldP spid="8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719489A-904A-4DBB-A368-6124D46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2017707"/>
            <a:ext cx="4639377" cy="15305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F07877-9B92-4589-8154-6A2A7640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查表实现列混合（逆变换）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3D94DA-3633-46CA-9041-EB6188964956}"/>
              </a:ext>
            </a:extLst>
          </p:cNvPr>
          <p:cNvSpPr/>
          <p:nvPr/>
        </p:nvSpPr>
        <p:spPr>
          <a:xfrm>
            <a:off x="234266" y="914400"/>
            <a:ext cx="5302314" cy="5203016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F403B1E4-023A-4BD2-9D80-28C1F8DFC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10" y="3766994"/>
            <a:ext cx="4853679" cy="1463681"/>
          </a:xfrm>
          <a:prstGeom prst="rect">
            <a:avLst/>
          </a:prstGeom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C691C812-06A9-4194-980F-052DE3D95ED8}"/>
              </a:ext>
            </a:extLst>
          </p:cNvPr>
          <p:cNvSpPr txBox="1"/>
          <p:nvPr/>
        </p:nvSpPr>
        <p:spPr>
          <a:xfrm>
            <a:off x="7377273" y="2561395"/>
            <a:ext cx="3525188" cy="913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每列减少</a:t>
            </a:r>
            <a:r>
              <a:rPr lang="en-US" altLang="zh-CN" sz="2400" b="1" spc="300" dirty="0">
                <a:solidFill>
                  <a:schemeClr val="accent4"/>
                </a:solidFill>
                <a:latin typeface="+mj-ea"/>
                <a:ea typeface="+mj-ea"/>
              </a:rPr>
              <a:t>8</a:t>
            </a: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次域上运算、增加</a:t>
            </a:r>
            <a:r>
              <a:rPr lang="en-US" altLang="zh-CN" sz="2400" b="1" spc="300" dirty="0">
                <a:solidFill>
                  <a:schemeClr val="accent4"/>
                </a:solidFill>
                <a:latin typeface="+mj-ea"/>
                <a:ea typeface="+mj-ea"/>
              </a:rPr>
              <a:t>4</a:t>
            </a: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次查表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019374F-B7A0-4F85-8233-2006E95DA09B}"/>
              </a:ext>
            </a:extLst>
          </p:cNvPr>
          <p:cNvSpPr txBox="1"/>
          <p:nvPr/>
        </p:nvSpPr>
        <p:spPr>
          <a:xfrm>
            <a:off x="7477177" y="5373376"/>
            <a:ext cx="3684624" cy="913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每列减少</a:t>
            </a:r>
            <a:r>
              <a:rPr lang="en-US" altLang="zh-CN" sz="2400" b="1" spc="300" dirty="0">
                <a:solidFill>
                  <a:schemeClr val="accent4"/>
                </a:solidFill>
                <a:latin typeface="+mj-ea"/>
                <a:ea typeface="+mj-ea"/>
              </a:rPr>
              <a:t>16</a:t>
            </a: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次域上运算、</a:t>
            </a:r>
            <a:r>
              <a:rPr lang="en-US" altLang="zh-CN" sz="2400" b="1" spc="300" dirty="0">
                <a:solidFill>
                  <a:schemeClr val="accent4"/>
                </a:solidFill>
                <a:latin typeface="+mj-ea"/>
                <a:ea typeface="+mj-ea"/>
              </a:rPr>
              <a:t>4</a:t>
            </a:r>
            <a:r>
              <a:rPr lang="zh-CN" altLang="en-US" sz="2400" b="1" spc="300" dirty="0">
                <a:solidFill>
                  <a:schemeClr val="accent4"/>
                </a:solidFill>
                <a:latin typeface="+mj-ea"/>
                <a:ea typeface="+mj-ea"/>
              </a:rPr>
              <a:t>次查表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A24608C-0B96-4810-BC4B-EA13D7B81298}"/>
              </a:ext>
            </a:extLst>
          </p:cNvPr>
          <p:cNvSpPr txBox="1"/>
          <p:nvPr/>
        </p:nvSpPr>
        <p:spPr>
          <a:xfrm>
            <a:off x="234266" y="1062235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预计算列混合表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5F568E9-FEFD-481E-947F-965CB407DAD6}"/>
              </a:ext>
            </a:extLst>
          </p:cNvPr>
          <p:cNvGrpSpPr/>
          <p:nvPr/>
        </p:nvGrpSpPr>
        <p:grpSpPr>
          <a:xfrm>
            <a:off x="5616157" y="850701"/>
            <a:ext cx="6088118" cy="1558092"/>
            <a:chOff x="5616157" y="1137468"/>
            <a:chExt cx="6088118" cy="1558092"/>
          </a:xfrm>
        </p:grpSpPr>
        <p:sp>
          <p:nvSpPr>
            <p:cNvPr id="65" name="矩形: 圆角 46">
              <a:extLst>
                <a:ext uri="{FF2B5EF4-FFF2-40B4-BE49-F238E27FC236}">
                  <a16:creationId xmlns:a16="http://schemas.microsoft.com/office/drawing/2014/main" id="{7329DAEE-AD9C-4A96-BBBE-97602D023690}"/>
                </a:ext>
              </a:extLst>
            </p:cNvPr>
            <p:cNvSpPr/>
            <p:nvPr/>
          </p:nvSpPr>
          <p:spPr>
            <a:xfrm>
              <a:off x="5616157" y="1653922"/>
              <a:ext cx="959686" cy="54375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r>
                <a:rPr lang="zh-CN" altLang="en-US" sz="2400" dirty="0">
                  <a:solidFill>
                    <a:schemeClr val="accent4"/>
                  </a:solidFill>
                  <a:latin typeface="+mj-ea"/>
                  <a:ea typeface="+mj-ea"/>
                </a:rPr>
                <a:t>加密</a:t>
              </a:r>
              <a:r>
                <a:rPr lang="en-US" altLang="zh-CN" sz="2400" dirty="0">
                  <a:solidFill>
                    <a:schemeClr val="accent4"/>
                  </a:solidFill>
                  <a:latin typeface="+mj-ea"/>
                  <a:ea typeface="+mj-ea"/>
                </a:rPr>
                <a:t>:</a:t>
              </a:r>
              <a:endParaRPr lang="zh-CN" altLang="en-US" sz="24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41FDA0F-D995-47AF-A0AF-B4144D256961}"/>
                </a:ext>
              </a:extLst>
            </p:cNvPr>
            <p:cNvGrpSpPr/>
            <p:nvPr/>
          </p:nvGrpSpPr>
          <p:grpSpPr>
            <a:xfrm>
              <a:off x="6527801" y="1137468"/>
              <a:ext cx="5176474" cy="324834"/>
              <a:chOff x="5572175" y="6347445"/>
              <a:chExt cx="5176474" cy="324834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99D3C4D-43A2-4AA1-B5A1-866054967278}"/>
                  </a:ext>
                </a:extLst>
              </p:cNvPr>
              <p:cNvSpPr txBox="1"/>
              <p:nvPr/>
            </p:nvSpPr>
            <p:spPr>
              <a:xfrm>
                <a:off x="5572175" y="6347446"/>
                <a:ext cx="304359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 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({02}·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{03}·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3940E3B-BF83-42FE-A46A-F51ADF269074}"/>
                  </a:ext>
                </a:extLst>
              </p:cNvPr>
              <p:cNvSpPr txBox="1"/>
              <p:nvPr/>
            </p:nvSpPr>
            <p:spPr>
              <a:xfrm>
                <a:off x="9774175" y="6347445"/>
                <a:ext cx="97447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8D308247-9DF1-456C-B9FA-7401B5EA2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7409" y="6553443"/>
                <a:ext cx="974473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7CF5F32-9D51-4280-BBE8-E63B83221CF8}"/>
                </a:ext>
              </a:extLst>
            </p:cNvPr>
            <p:cNvGrpSpPr/>
            <p:nvPr/>
          </p:nvGrpSpPr>
          <p:grpSpPr>
            <a:xfrm>
              <a:off x="6527801" y="1548554"/>
              <a:ext cx="5176474" cy="324834"/>
              <a:chOff x="5572175" y="6347445"/>
              <a:chExt cx="5176474" cy="324834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7476C80-F5B4-4C18-9CF1-FFC85371BC59}"/>
                  </a:ext>
                </a:extLst>
              </p:cNvPr>
              <p:cNvSpPr txBox="1"/>
              <p:nvPr/>
            </p:nvSpPr>
            <p:spPr>
              <a:xfrm>
                <a:off x="5572175" y="6347446"/>
                <a:ext cx="304359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 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({03}·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{02}·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A9A30B6-319D-451E-8A97-75A06BBB75D5}"/>
                  </a:ext>
                </a:extLst>
              </p:cNvPr>
              <p:cNvSpPr txBox="1"/>
              <p:nvPr/>
            </p:nvSpPr>
            <p:spPr>
              <a:xfrm>
                <a:off x="9774175" y="6347445"/>
                <a:ext cx="97447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DA75EE93-C3B8-4FE9-935D-0E5E1A546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7409" y="6553443"/>
                <a:ext cx="974473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5C58CE4-977E-4BA3-8E35-A2311FE18FF2}"/>
                </a:ext>
              </a:extLst>
            </p:cNvPr>
            <p:cNvGrpSpPr/>
            <p:nvPr/>
          </p:nvGrpSpPr>
          <p:grpSpPr>
            <a:xfrm>
              <a:off x="6527801" y="1959640"/>
              <a:ext cx="5176474" cy="324834"/>
              <a:chOff x="5572175" y="6347445"/>
              <a:chExt cx="5176474" cy="32483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7F653E7-C62F-4732-8337-A3AD80B3B087}"/>
                  </a:ext>
                </a:extLst>
              </p:cNvPr>
              <p:cNvSpPr txBox="1"/>
              <p:nvPr/>
            </p:nvSpPr>
            <p:spPr>
              <a:xfrm>
                <a:off x="5572175" y="6347446"/>
                <a:ext cx="304359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 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{03}·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{02}·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7E2013B-6619-41C8-8D22-B1D10612E63C}"/>
                  </a:ext>
                </a:extLst>
              </p:cNvPr>
              <p:cNvSpPr txBox="1"/>
              <p:nvPr/>
            </p:nvSpPr>
            <p:spPr>
              <a:xfrm>
                <a:off x="9774175" y="6347445"/>
                <a:ext cx="97447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02D5B060-7317-4A0F-A446-F0D885E19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7409" y="6553443"/>
                <a:ext cx="974473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5BC1A45-71F9-4A65-B9C8-8248450C4DAD}"/>
                </a:ext>
              </a:extLst>
            </p:cNvPr>
            <p:cNvGrpSpPr/>
            <p:nvPr/>
          </p:nvGrpSpPr>
          <p:grpSpPr>
            <a:xfrm>
              <a:off x="6527801" y="2370726"/>
              <a:ext cx="5176474" cy="324834"/>
              <a:chOff x="5572175" y="6347445"/>
              <a:chExt cx="5176474" cy="324834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39BACCA-7594-40E7-9D28-FC636A9B06A3}"/>
                  </a:ext>
                </a:extLst>
              </p:cNvPr>
              <p:cNvSpPr txBox="1"/>
              <p:nvPr/>
            </p:nvSpPr>
            <p:spPr>
              <a:xfrm>
                <a:off x="5572175" y="6347446"/>
                <a:ext cx="304359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 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{03}·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{02}·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86D0FFC-2C09-4BD0-9B59-492FAC8BF109}"/>
                  </a:ext>
                </a:extLst>
              </p:cNvPr>
              <p:cNvSpPr txBox="1"/>
              <p:nvPr/>
            </p:nvSpPr>
            <p:spPr>
              <a:xfrm>
                <a:off x="9774175" y="6347445"/>
                <a:ext cx="97447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46D8FE0D-2A99-4F7B-8615-FADA1CD81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7409" y="6553443"/>
                <a:ext cx="974473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0CB2E57-A8BE-4926-8680-C0FF93DF9F99}"/>
              </a:ext>
            </a:extLst>
          </p:cNvPr>
          <p:cNvGrpSpPr/>
          <p:nvPr/>
        </p:nvGrpSpPr>
        <p:grpSpPr>
          <a:xfrm>
            <a:off x="5595909" y="3569450"/>
            <a:ext cx="6595603" cy="1682103"/>
            <a:chOff x="5595909" y="3856217"/>
            <a:chExt cx="6595603" cy="1682103"/>
          </a:xfrm>
        </p:grpSpPr>
        <p:sp>
          <p:nvSpPr>
            <p:cNvPr id="66" name="矩形: 圆角 46">
              <a:extLst>
                <a:ext uri="{FF2B5EF4-FFF2-40B4-BE49-F238E27FC236}">
                  <a16:creationId xmlns:a16="http://schemas.microsoft.com/office/drawing/2014/main" id="{705C30D6-6984-4E97-ADC3-124597F70205}"/>
                </a:ext>
              </a:extLst>
            </p:cNvPr>
            <p:cNvSpPr/>
            <p:nvPr/>
          </p:nvSpPr>
          <p:spPr>
            <a:xfrm>
              <a:off x="5595909" y="4355998"/>
              <a:ext cx="959686" cy="54375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r>
                <a:rPr lang="zh-CN" altLang="en-US" sz="2400" dirty="0">
                  <a:solidFill>
                    <a:schemeClr val="accent4"/>
                  </a:solidFill>
                  <a:latin typeface="+mj-ea"/>
                  <a:ea typeface="+mj-ea"/>
                </a:rPr>
                <a:t>解密</a:t>
              </a:r>
              <a:r>
                <a:rPr lang="en-US" altLang="zh-CN" sz="2400" dirty="0">
                  <a:solidFill>
                    <a:schemeClr val="accent4"/>
                  </a:solidFill>
                  <a:latin typeface="+mj-ea"/>
                  <a:ea typeface="+mj-ea"/>
                </a:rPr>
                <a:t>:</a:t>
              </a:r>
              <a:endParaRPr lang="zh-CN" altLang="en-US" sz="24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158362B-0A6C-4750-A3D1-89EDA4F5BEC5}"/>
                </a:ext>
              </a:extLst>
            </p:cNvPr>
            <p:cNvGrpSpPr/>
            <p:nvPr/>
          </p:nvGrpSpPr>
          <p:grpSpPr>
            <a:xfrm>
              <a:off x="6527800" y="3856217"/>
              <a:ext cx="5663712" cy="342133"/>
              <a:chOff x="6527800" y="3856217"/>
              <a:chExt cx="5663712" cy="342133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4292AAF-D52E-4BFF-A429-336669B0B97F}"/>
                  </a:ext>
                </a:extLst>
              </p:cNvPr>
              <p:cNvSpPr txBox="1"/>
              <p:nvPr/>
            </p:nvSpPr>
            <p:spPr>
              <a:xfrm>
                <a:off x="6527800" y="3873517"/>
                <a:ext cx="4202001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 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({0e}·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{09}·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{0d}·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{0b}·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CA765966-C4AE-4DF6-8E41-2D6858D339C4}"/>
                  </a:ext>
                </a:extLst>
              </p:cNvPr>
              <p:cNvSpPr txBox="1"/>
              <p:nvPr/>
            </p:nvSpPr>
            <p:spPr>
              <a:xfrm>
                <a:off x="11217038" y="3856217"/>
                <a:ext cx="97447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C33BBD9-E978-4DA1-A2E5-A4576D9EB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9801" y="4044181"/>
                <a:ext cx="432000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D83016F9-872B-459C-B25D-55F61032328E}"/>
                </a:ext>
              </a:extLst>
            </p:cNvPr>
            <p:cNvGrpSpPr/>
            <p:nvPr/>
          </p:nvGrpSpPr>
          <p:grpSpPr>
            <a:xfrm>
              <a:off x="6527800" y="4302874"/>
              <a:ext cx="5663712" cy="342133"/>
              <a:chOff x="6527800" y="3856217"/>
              <a:chExt cx="5663712" cy="342133"/>
            </a:xfrm>
          </p:grpSpPr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47A988BF-9C60-42A9-8F88-90EA27AB5C5B}"/>
                  </a:ext>
                </a:extLst>
              </p:cNvPr>
              <p:cNvSpPr txBox="1"/>
              <p:nvPr/>
            </p:nvSpPr>
            <p:spPr>
              <a:xfrm>
                <a:off x="6527800" y="3873517"/>
                <a:ext cx="4202001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 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({0b}·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{0e}·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{09}·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{0d}·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772F1DC-FC66-4D11-BB2B-5E656283DFEE}"/>
                  </a:ext>
                </a:extLst>
              </p:cNvPr>
              <p:cNvSpPr txBox="1"/>
              <p:nvPr/>
            </p:nvSpPr>
            <p:spPr>
              <a:xfrm>
                <a:off x="11217038" y="3856217"/>
                <a:ext cx="97447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3D316349-AD15-4506-8262-AE522B911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9801" y="4044181"/>
                <a:ext cx="432000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5A083D78-9AAA-4740-84C1-507EBAF07D3F}"/>
                </a:ext>
              </a:extLst>
            </p:cNvPr>
            <p:cNvGrpSpPr/>
            <p:nvPr/>
          </p:nvGrpSpPr>
          <p:grpSpPr>
            <a:xfrm>
              <a:off x="6527800" y="4749531"/>
              <a:ext cx="5663712" cy="342133"/>
              <a:chOff x="6527800" y="3856217"/>
              <a:chExt cx="5663712" cy="342133"/>
            </a:xfrm>
          </p:grpSpPr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3F1C2216-C9F2-4527-AECE-7F8822BD7FEE}"/>
                  </a:ext>
                </a:extLst>
              </p:cNvPr>
              <p:cNvSpPr txBox="1"/>
              <p:nvPr/>
            </p:nvSpPr>
            <p:spPr>
              <a:xfrm>
                <a:off x="6527800" y="3873517"/>
                <a:ext cx="4202001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 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{0d}·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{0b}·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{0e}·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{09}·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4847BA1-833B-4F1F-AEAD-7C3E77606487}"/>
                  </a:ext>
                </a:extLst>
              </p:cNvPr>
              <p:cNvSpPr txBox="1"/>
              <p:nvPr/>
            </p:nvSpPr>
            <p:spPr>
              <a:xfrm>
                <a:off x="11217038" y="3856217"/>
                <a:ext cx="97447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5E942E42-87ED-497E-A68D-87878568E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9801" y="4044181"/>
                <a:ext cx="432000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27326EAA-520B-4EEF-A25D-87C54E0253D2}"/>
                </a:ext>
              </a:extLst>
            </p:cNvPr>
            <p:cNvGrpSpPr/>
            <p:nvPr/>
          </p:nvGrpSpPr>
          <p:grpSpPr>
            <a:xfrm>
              <a:off x="6527800" y="5196187"/>
              <a:ext cx="5663712" cy="342133"/>
              <a:chOff x="6527800" y="3856217"/>
              <a:chExt cx="5663712" cy="342133"/>
            </a:xfrm>
          </p:grpSpPr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6C65471F-26AC-4BFB-846B-800CC5A69714}"/>
                  </a:ext>
                </a:extLst>
              </p:cNvPr>
              <p:cNvSpPr txBox="1"/>
              <p:nvPr/>
            </p:nvSpPr>
            <p:spPr>
              <a:xfrm>
                <a:off x="6527800" y="3873517"/>
                <a:ext cx="4202001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预计算 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{09}·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{0d}·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{0b}·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{0e}·</a:t>
                </a:r>
                <a:r>
                  <a:rPr lang="en-US" altLang="zh-CN" sz="1800" i="1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1800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</a:t>
                </a: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56D5B091-6C1A-4424-9FD7-00CFE2A19A50}"/>
                  </a:ext>
                </a:extLst>
              </p:cNvPr>
              <p:cNvSpPr txBox="1"/>
              <p:nvPr/>
            </p:nvSpPr>
            <p:spPr>
              <a:xfrm>
                <a:off x="11217038" y="3856217"/>
                <a:ext cx="974474" cy="324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30000"/>
                  </a:lnSpc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spc="0" baseline="30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spc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</a:t>
                </a:r>
              </a:p>
            </p:txBody>
          </p: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63DE7A18-94D8-4CA5-BE69-93717120F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9801" y="4044181"/>
                <a:ext cx="432000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46274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  <p:bldP spid="80" grpId="0"/>
      <p:bldP spid="8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1AB96-724D-4F51-ADFD-EE0E4DA5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zh-CN" altLang="en-US" dirty="0"/>
              <a:t>表完成三个操作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30E77E-2D0D-4A3A-8DD7-A25948E01E19}"/>
              </a:ext>
            </a:extLst>
          </p:cNvPr>
          <p:cNvGrpSpPr/>
          <p:nvPr/>
        </p:nvGrpSpPr>
        <p:grpSpPr>
          <a:xfrm>
            <a:off x="577850" y="1161651"/>
            <a:ext cx="5918201" cy="1476372"/>
            <a:chOff x="577850" y="1161651"/>
            <a:chExt cx="5918201" cy="1476372"/>
          </a:xfrm>
        </p:grpSpPr>
        <p:graphicFrame>
          <p:nvGraphicFramePr>
            <p:cNvPr id="3" name="内容占位符 3">
              <a:extLst>
                <a:ext uri="{FF2B5EF4-FFF2-40B4-BE49-F238E27FC236}">
                  <a16:creationId xmlns:a16="http://schemas.microsoft.com/office/drawing/2014/main" id="{943C8A66-DFB1-4FC6-B511-C47A7AF82E0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02869481"/>
                </p:ext>
              </p:extLst>
            </p:nvPr>
          </p:nvGraphicFramePr>
          <p:xfrm>
            <a:off x="577850" y="1161651"/>
            <a:ext cx="1557324" cy="1476372"/>
          </p:xfrm>
          <a:graphic>
            <a:graphicData uri="http://schemas.openxmlformats.org/drawingml/2006/table">
              <a:tbl>
                <a:tblPr firstRow="1" bandRow="1"/>
                <a:tblGrid>
                  <a:gridCol w="38933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933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933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8933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369093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r>
                          <a:rPr lang="en-US" altLang="zh-CN" dirty="0">
                            <a:solidFill>
                              <a:schemeClr val="tx1"/>
                            </a:solidFill>
                            <a:latin typeface="Comic Sans MS" pitchFamily="66" charset="0"/>
                          </a:rPr>
                          <a:t>s</a:t>
                        </a:r>
                        <a:r>
                          <a:rPr lang="en-US" altLang="zh-CN" baseline="-25000" dirty="0">
                            <a:solidFill>
                              <a:schemeClr val="tx1"/>
                            </a:solidFill>
                            <a:latin typeface="Comic Sans MS" pitchFamily="66" charset="0"/>
                          </a:rPr>
                          <a:t>00</a:t>
                        </a:r>
                        <a:endParaRPr lang="zh-CN" altLang="en-US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9093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r>
                          <a:rPr lang="en-US" altLang="zh-CN" dirty="0">
                            <a:solidFill>
                              <a:schemeClr val="tx1"/>
                            </a:solidFill>
                            <a:latin typeface="Comic Sans MS" pitchFamily="66" charset="0"/>
                          </a:rPr>
                          <a:t>s</a:t>
                        </a:r>
                        <a:r>
                          <a:rPr lang="en-US" altLang="zh-CN" baseline="-25000" dirty="0">
                            <a:solidFill>
                              <a:schemeClr val="tx1"/>
                            </a:solidFill>
                            <a:latin typeface="Comic Sans MS" pitchFamily="66" charset="0"/>
                          </a:rPr>
                          <a:t>11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9093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CN" dirty="0">
                            <a:solidFill>
                              <a:schemeClr val="tx1"/>
                            </a:solidFill>
                            <a:latin typeface="Comic Sans MS" pitchFamily="66" charset="0"/>
                          </a:rPr>
                          <a:t>s</a:t>
                        </a:r>
                        <a:r>
                          <a:rPr lang="en-US" altLang="zh-CN" baseline="-25000" dirty="0">
                            <a:solidFill>
                              <a:schemeClr val="tx1"/>
                            </a:solidFill>
                            <a:latin typeface="Comic Sans MS" pitchFamily="66" charset="0"/>
                          </a:rPr>
                          <a:t>22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F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69093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r>
                          <a:rPr lang="en-US" altLang="zh-CN" dirty="0">
                            <a:solidFill>
                              <a:schemeClr val="tx1"/>
                            </a:solidFill>
                            <a:latin typeface="Comic Sans MS" pitchFamily="66" charset="0"/>
                          </a:rPr>
                          <a:t>s</a:t>
                        </a:r>
                        <a:r>
                          <a:rPr lang="en-US" altLang="zh-CN" baseline="-25000" dirty="0">
                            <a:solidFill>
                              <a:schemeClr val="tx1"/>
                            </a:solidFill>
                            <a:latin typeface="Comic Sans MS" pitchFamily="66" charset="0"/>
                          </a:rPr>
                          <a:t>33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B0F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69CACD5-ADBD-40DA-8783-765A4BABFDA9}"/>
                </a:ext>
              </a:extLst>
            </p:cNvPr>
            <p:cNvCxnSpPr>
              <a:cxnSpLocks/>
            </p:cNvCxnSpPr>
            <p:nvPr/>
          </p:nvCxnSpPr>
          <p:spPr>
            <a:xfrm>
              <a:off x="2270442" y="1904809"/>
              <a:ext cx="1133159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45AE134-937F-4FBC-A333-075374B9657D}"/>
                </a:ext>
              </a:extLst>
            </p:cNvPr>
            <p:cNvSpPr txBox="1"/>
            <p:nvPr/>
          </p:nvSpPr>
          <p:spPr>
            <a:xfrm>
              <a:off x="2320293" y="1432616"/>
              <a:ext cx="1083308" cy="320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b="1" spc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cs typeface="Times New Roman" panose="02020603050405020304" pitchFamily="18" charset="0"/>
                </a:rPr>
                <a:t>SubBytes</a:t>
              </a:r>
              <a:endParaRPr lang="zh-CN" altLang="en-US" sz="1800" b="1" spc="0" dirty="0">
                <a:solidFill>
                  <a:srgbClr val="000000">
                    <a:lumMod val="85000"/>
                    <a:lumOff val="15000"/>
                  </a:srgbClr>
                </a:solidFill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" name="内容占位符 3">
              <a:extLst>
                <a:ext uri="{FF2B5EF4-FFF2-40B4-BE49-F238E27FC236}">
                  <a16:creationId xmlns:a16="http://schemas.microsoft.com/office/drawing/2014/main" id="{C890D350-80FE-457D-ADA7-6357087205D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8180806"/>
                </p:ext>
              </p:extLst>
            </p:nvPr>
          </p:nvGraphicFramePr>
          <p:xfrm>
            <a:off x="3670300" y="1161651"/>
            <a:ext cx="1557324" cy="1476372"/>
          </p:xfrm>
          <a:graphic>
            <a:graphicData uri="http://schemas.openxmlformats.org/drawingml/2006/table">
              <a:tbl>
                <a:tblPr firstRow="1" bandRow="1"/>
                <a:tblGrid>
                  <a:gridCol w="38933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933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933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8933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369093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aseline="-25000" dirty="0">
                          <a:solidFill>
                            <a:srgbClr val="FFFF00"/>
                          </a:solidFill>
                          <a:latin typeface="Comic Sans MS" pitchFamily="66" charset="0"/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0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9093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0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9093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0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69093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36000" marR="0" marT="0" marB="0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FF0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3090E3B-F6C8-4AF5-B074-1AFE07437284}"/>
                </a:ext>
              </a:extLst>
            </p:cNvPr>
            <p:cNvCxnSpPr>
              <a:cxnSpLocks/>
            </p:cNvCxnSpPr>
            <p:nvPr/>
          </p:nvCxnSpPr>
          <p:spPr>
            <a:xfrm>
              <a:off x="5362892" y="1904809"/>
              <a:ext cx="1133159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08F50B9-E43E-431D-BD36-0D9FD949C46F}"/>
                </a:ext>
              </a:extLst>
            </p:cNvPr>
            <p:cNvSpPr txBox="1"/>
            <p:nvPr/>
          </p:nvSpPr>
          <p:spPr>
            <a:xfrm>
              <a:off x="5412743" y="1432616"/>
              <a:ext cx="1083308" cy="320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b="1" spc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cs typeface="Times New Roman" panose="02020603050405020304" pitchFamily="18" charset="0"/>
                </a:rPr>
                <a:t>ShiftRows</a:t>
              </a:r>
              <a:endParaRPr lang="zh-CN" altLang="en-US" sz="1800" b="1" spc="0" dirty="0">
                <a:solidFill>
                  <a:srgbClr val="000000">
                    <a:lumMod val="85000"/>
                    <a:lumOff val="15000"/>
                  </a:srgbClr>
                </a:solidFill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0" name="内容占位符 3">
            <a:extLst>
              <a:ext uri="{FF2B5EF4-FFF2-40B4-BE49-F238E27FC236}">
                <a16:creationId xmlns:a16="http://schemas.microsoft.com/office/drawing/2014/main" id="{57AA7DB8-C3B5-4B74-AEFD-08724CEB94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413289"/>
              </p:ext>
            </p:extLst>
          </p:nvPr>
        </p:nvGraphicFramePr>
        <p:xfrm>
          <a:off x="6762750" y="1161651"/>
          <a:ext cx="1569118" cy="1476372"/>
        </p:xfrm>
        <a:graphic>
          <a:graphicData uri="http://schemas.openxmlformats.org/drawingml/2006/table">
            <a:tbl>
              <a:tblPr firstRow="1" bandRow="1"/>
              <a:tblGrid>
                <a:gridCol w="40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00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30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311B3DD-3F47-4458-8F49-1C92B3874869}"/>
              </a:ext>
            </a:extLst>
          </p:cNvPr>
          <p:cNvCxnSpPr>
            <a:cxnSpLocks/>
          </p:cNvCxnSpPr>
          <p:nvPr/>
        </p:nvCxnSpPr>
        <p:spPr>
          <a:xfrm>
            <a:off x="8455342" y="1904809"/>
            <a:ext cx="1133159" cy="0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A66A9-7263-41FB-9050-B6F96208CAAA}"/>
              </a:ext>
            </a:extLst>
          </p:cNvPr>
          <p:cNvSpPr txBox="1"/>
          <p:nvPr/>
        </p:nvSpPr>
        <p:spPr>
          <a:xfrm>
            <a:off x="8384542" y="1432615"/>
            <a:ext cx="1416365" cy="320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spc="0" dirty="0" err="1">
                <a:solidFill>
                  <a:srgbClr val="000000">
                    <a:lumMod val="85000"/>
                    <a:lumOff val="15000"/>
                  </a:srgbClr>
                </a:solidFill>
                <a:cs typeface="Times New Roman" panose="02020603050405020304" pitchFamily="18" charset="0"/>
              </a:rPr>
              <a:t>MixColumns</a:t>
            </a:r>
            <a:endParaRPr lang="zh-CN" altLang="en-US" sz="1800" b="1" spc="0" dirty="0">
              <a:solidFill>
                <a:srgbClr val="000000">
                  <a:lumMod val="85000"/>
                  <a:lumOff val="15000"/>
                </a:srgbClr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3" name="内容占位符 3">
            <a:extLst>
              <a:ext uri="{FF2B5EF4-FFF2-40B4-BE49-F238E27FC236}">
                <a16:creationId xmlns:a16="http://schemas.microsoft.com/office/drawing/2014/main" id="{7F555E8C-415F-48D8-BEF0-4B19F682C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7491078"/>
              </p:ext>
            </p:extLst>
          </p:nvPr>
        </p:nvGraphicFramePr>
        <p:xfrm>
          <a:off x="9950449" y="1161651"/>
          <a:ext cx="1557324" cy="1476372"/>
        </p:xfrm>
        <a:graphic>
          <a:graphicData uri="http://schemas.openxmlformats.org/drawingml/2006/table">
            <a:tbl>
              <a:tblPr firstRow="1" bandRow="1"/>
              <a:tblGrid>
                <a:gridCol w="389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00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10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s</a:t>
                      </a:r>
                      <a:r>
                        <a:rPr lang="en-US" altLang="zh-CN" b="1" baseline="-25000" dirty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30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F3FCBD44-65F8-4657-B8A6-F96B0CF87D2C}"/>
              </a:ext>
            </a:extLst>
          </p:cNvPr>
          <p:cNvSpPr txBox="1"/>
          <p:nvPr/>
        </p:nvSpPr>
        <p:spPr>
          <a:xfrm>
            <a:off x="6735589" y="2681918"/>
            <a:ext cx="4714269" cy="6814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=MT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⊕ MT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 MT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zh-CN" sz="1800" spc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 MT</a:t>
            </a:r>
            <a:r>
              <a:rPr lang="en-US" altLang="zh-CN" sz="1800" spc="0" baseline="-2500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8E89DC8-7819-4ECA-848E-6B065D814E25}"/>
              </a:ext>
            </a:extLst>
          </p:cNvPr>
          <p:cNvGrpSpPr/>
          <p:nvPr/>
        </p:nvGrpSpPr>
        <p:grpSpPr>
          <a:xfrm>
            <a:off x="371650" y="3363388"/>
            <a:ext cx="7175659" cy="1558091"/>
            <a:chOff x="407933" y="3680474"/>
            <a:chExt cx="7175659" cy="1558091"/>
          </a:xfrm>
        </p:grpSpPr>
        <p:sp>
          <p:nvSpPr>
            <p:cNvPr id="17" name="矩形: 圆角 46">
              <a:extLst>
                <a:ext uri="{FF2B5EF4-FFF2-40B4-BE49-F238E27FC236}">
                  <a16:creationId xmlns:a16="http://schemas.microsoft.com/office/drawing/2014/main" id="{82D96CE5-B9B7-45D8-9A32-2382D7E688C2}"/>
                </a:ext>
              </a:extLst>
            </p:cNvPr>
            <p:cNvSpPr/>
            <p:nvPr/>
          </p:nvSpPr>
          <p:spPr>
            <a:xfrm>
              <a:off x="407933" y="4196927"/>
              <a:ext cx="959686" cy="54375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r>
                <a:rPr lang="zh-CN" altLang="en-US" sz="2400" dirty="0">
                  <a:solidFill>
                    <a:schemeClr val="accent4"/>
                  </a:solidFill>
                  <a:latin typeface="+mj-ea"/>
                  <a:ea typeface="+mj-ea"/>
                </a:rPr>
                <a:t>加密</a:t>
              </a:r>
              <a:r>
                <a:rPr lang="en-US" altLang="zh-CN" sz="2400" dirty="0">
                  <a:solidFill>
                    <a:schemeClr val="accent4"/>
                  </a:solidFill>
                  <a:latin typeface="+mj-ea"/>
                  <a:ea typeface="+mj-ea"/>
                </a:rPr>
                <a:t>:</a:t>
              </a:r>
              <a:endParaRPr lang="zh-CN" altLang="en-US" sz="24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436F56C-96E0-480B-A4B9-778E7F8C50BC}"/>
                </a:ext>
              </a:extLst>
            </p:cNvPr>
            <p:cNvSpPr txBox="1"/>
            <p:nvPr/>
          </p:nvSpPr>
          <p:spPr>
            <a:xfrm>
              <a:off x="1319576" y="3680474"/>
              <a:ext cx="5563339" cy="3248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预计算 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({02}·S(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{03}·S(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)) </a:t>
              </a:r>
              <a:r>
                <a:rPr lang="zh-CN" altLang="en-US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表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D8A2E71-1DFD-4FBB-9AB3-E7D40AB659ED}"/>
                </a:ext>
              </a:extLst>
            </p:cNvPr>
            <p:cNvSpPr txBox="1"/>
            <p:nvPr/>
          </p:nvSpPr>
          <p:spPr>
            <a:xfrm>
              <a:off x="6609118" y="3680474"/>
              <a:ext cx="974474" cy="3248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spc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800" spc="0" baseline="30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zh-CN" altLang="en-US" sz="1800" spc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个元素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096EE67-7E9F-42C7-BC9D-BE5835CA189F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52" y="3886472"/>
              <a:ext cx="974473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63E6C99-3592-4FA5-AB0E-B8C38EDF99CE}"/>
                </a:ext>
              </a:extLst>
            </p:cNvPr>
            <p:cNvSpPr txBox="1"/>
            <p:nvPr/>
          </p:nvSpPr>
          <p:spPr>
            <a:xfrm>
              <a:off x="1319576" y="4091560"/>
              <a:ext cx="5563339" cy="3248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预计算 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({03}·S(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{02}·S(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)) </a:t>
              </a:r>
              <a:r>
                <a:rPr lang="zh-CN" altLang="en-US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表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4B821A9-AB1C-4942-8C62-7FE63DF03D47}"/>
                </a:ext>
              </a:extLst>
            </p:cNvPr>
            <p:cNvSpPr txBox="1"/>
            <p:nvPr/>
          </p:nvSpPr>
          <p:spPr>
            <a:xfrm>
              <a:off x="6609118" y="4091560"/>
              <a:ext cx="974474" cy="3248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spc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800" spc="0" baseline="30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zh-CN" altLang="en-US" sz="1800" spc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个元素</a:t>
              </a: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653BB2EB-8C08-47B2-A4A2-6E4C8F1945D6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52" y="4297558"/>
              <a:ext cx="974473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49B041A-4D4E-47E1-9507-CBB02E62EEB4}"/>
                </a:ext>
              </a:extLst>
            </p:cNvPr>
            <p:cNvSpPr txBox="1"/>
            <p:nvPr/>
          </p:nvSpPr>
          <p:spPr>
            <a:xfrm>
              <a:off x="1319576" y="4502646"/>
              <a:ext cx="5563339" cy="3248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预计算 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{03}·S(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{02}·S(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)) </a:t>
              </a:r>
              <a:r>
                <a:rPr lang="zh-CN" altLang="en-US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表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AAD5C57-B87A-4369-A7CF-C89794EA7E27}"/>
                </a:ext>
              </a:extLst>
            </p:cNvPr>
            <p:cNvSpPr txBox="1"/>
            <p:nvPr/>
          </p:nvSpPr>
          <p:spPr>
            <a:xfrm>
              <a:off x="6609118" y="4502646"/>
              <a:ext cx="974474" cy="3248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spc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800" spc="0" baseline="30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zh-CN" altLang="en-US" sz="1800" spc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个元素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44771AB7-9DA5-4F56-8BFA-9DF477DAD145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52" y="4708644"/>
              <a:ext cx="974473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47E5124-3E14-43B9-9C86-D73AB91B56C7}"/>
                </a:ext>
              </a:extLst>
            </p:cNvPr>
            <p:cNvSpPr txBox="1"/>
            <p:nvPr/>
          </p:nvSpPr>
          <p:spPr>
            <a:xfrm>
              <a:off x="1319576" y="4913732"/>
              <a:ext cx="5563339" cy="3248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预计算 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{03}·S(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{02}·S(</a:t>
              </a:r>
              <a:r>
                <a:rPr lang="en-US" altLang="zh-CN" sz="1800" i="1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)) </a:t>
              </a:r>
              <a:r>
                <a:rPr lang="zh-CN" altLang="en-US" sz="1800" spc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表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659254C-5F95-4431-A289-F523787B8477}"/>
                </a:ext>
              </a:extLst>
            </p:cNvPr>
            <p:cNvSpPr txBox="1"/>
            <p:nvPr/>
          </p:nvSpPr>
          <p:spPr>
            <a:xfrm>
              <a:off x="6609118" y="4913732"/>
              <a:ext cx="974474" cy="3248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00" spc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800" spc="0" baseline="30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zh-CN" altLang="en-US" sz="1800" spc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个元素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8DD983B7-CCAB-497D-A216-8EB00F54B465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52" y="5119730"/>
              <a:ext cx="974473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471BBE57-49CD-442E-BF8D-0E43DA4DC297}"/>
              </a:ext>
            </a:extLst>
          </p:cNvPr>
          <p:cNvSpPr txBox="1"/>
          <p:nvPr/>
        </p:nvSpPr>
        <p:spPr>
          <a:xfrm>
            <a:off x="6864563" y="5084650"/>
            <a:ext cx="4714269" cy="6814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=T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⊕ T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 T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⊕ T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</a:t>
            </a:r>
            <a:r>
              <a:rPr lang="en-US" altLang="zh-CN" sz="1800" spc="0" baseline="-250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en-US" altLang="zh-CN" sz="1800" spc="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sz="1800" spc="0" dirty="0">
              <a:solidFill>
                <a:srgbClr val="000000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B5A0C1E-BF8A-4474-94F0-645FAF3DFF12}"/>
              </a:ext>
            </a:extLst>
          </p:cNvPr>
          <p:cNvGrpSpPr/>
          <p:nvPr/>
        </p:nvGrpSpPr>
        <p:grpSpPr>
          <a:xfrm>
            <a:off x="8846381" y="3551735"/>
            <a:ext cx="608513" cy="1328796"/>
            <a:chOff x="8846381" y="3696518"/>
            <a:chExt cx="608513" cy="1328796"/>
          </a:xfrm>
        </p:grpSpPr>
        <p:sp>
          <p:nvSpPr>
            <p:cNvPr id="36" name="right-arrow_339913">
              <a:extLst>
                <a:ext uri="{FF2B5EF4-FFF2-40B4-BE49-F238E27FC236}">
                  <a16:creationId xmlns:a16="http://schemas.microsoft.com/office/drawing/2014/main" id="{2831879D-8A1F-4BDB-AD51-AC132FB6704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795" y="3697104"/>
              <a:ext cx="609685" cy="608513"/>
            </a:xfrm>
            <a:custGeom>
              <a:avLst/>
              <a:gdLst>
                <a:gd name="connsiteX0" fmla="*/ 312860 w 607729"/>
                <a:gd name="connsiteY0" fmla="*/ 3534 h 606561"/>
                <a:gd name="connsiteX1" fmla="*/ 603991 w 607729"/>
                <a:gd name="connsiteY1" fmla="*/ 294222 h 606561"/>
                <a:gd name="connsiteX2" fmla="*/ 603991 w 607729"/>
                <a:gd name="connsiteY2" fmla="*/ 312084 h 606561"/>
                <a:gd name="connsiteX3" fmla="*/ 312860 w 607729"/>
                <a:gd name="connsiteY3" fmla="*/ 602772 h 606561"/>
                <a:gd name="connsiteX4" fmla="*/ 312593 w 607729"/>
                <a:gd name="connsiteY4" fmla="*/ 602949 h 606561"/>
                <a:gd name="connsiteX5" fmla="*/ 294792 w 607729"/>
                <a:gd name="connsiteY5" fmla="*/ 602772 h 606561"/>
                <a:gd name="connsiteX6" fmla="*/ 295059 w 607729"/>
                <a:gd name="connsiteY6" fmla="*/ 584909 h 606561"/>
                <a:gd name="connsiteX7" fmla="*/ 577201 w 607729"/>
                <a:gd name="connsiteY7" fmla="*/ 303108 h 606561"/>
                <a:gd name="connsiteX8" fmla="*/ 295059 w 607729"/>
                <a:gd name="connsiteY8" fmla="*/ 21308 h 606561"/>
                <a:gd name="connsiteX9" fmla="*/ 295059 w 607729"/>
                <a:gd name="connsiteY9" fmla="*/ 3800 h 606561"/>
                <a:gd name="connsiteX10" fmla="*/ 312860 w 607729"/>
                <a:gd name="connsiteY10" fmla="*/ 3534 h 606561"/>
                <a:gd name="connsiteX11" fmla="*/ 21707 w 607729"/>
                <a:gd name="connsiteY11" fmla="*/ 3534 h 606561"/>
                <a:gd name="connsiteX12" fmla="*/ 312838 w 607729"/>
                <a:gd name="connsiteY12" fmla="*/ 294222 h 606561"/>
                <a:gd name="connsiteX13" fmla="*/ 312838 w 607729"/>
                <a:gd name="connsiteY13" fmla="*/ 312084 h 606561"/>
                <a:gd name="connsiteX14" fmla="*/ 21707 w 607729"/>
                <a:gd name="connsiteY14" fmla="*/ 602772 h 606561"/>
                <a:gd name="connsiteX15" fmla="*/ 21440 w 607729"/>
                <a:gd name="connsiteY15" fmla="*/ 602949 h 606561"/>
                <a:gd name="connsiteX16" fmla="*/ 3639 w 607729"/>
                <a:gd name="connsiteY16" fmla="*/ 602772 h 606561"/>
                <a:gd name="connsiteX17" fmla="*/ 3906 w 607729"/>
                <a:gd name="connsiteY17" fmla="*/ 584909 h 606561"/>
                <a:gd name="connsiteX18" fmla="*/ 286047 w 607729"/>
                <a:gd name="connsiteY18" fmla="*/ 303197 h 606561"/>
                <a:gd name="connsiteX19" fmla="*/ 3906 w 607729"/>
                <a:gd name="connsiteY19" fmla="*/ 21485 h 606561"/>
                <a:gd name="connsiteX20" fmla="*/ 3906 w 607729"/>
                <a:gd name="connsiteY20" fmla="*/ 3889 h 606561"/>
                <a:gd name="connsiteX21" fmla="*/ 21707 w 607729"/>
                <a:gd name="connsiteY21" fmla="*/ 3534 h 60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729" h="606561">
                  <a:moveTo>
                    <a:pt x="312860" y="3534"/>
                  </a:moveTo>
                  <a:lnTo>
                    <a:pt x="603991" y="294222"/>
                  </a:lnTo>
                  <a:cubicBezTo>
                    <a:pt x="608975" y="299109"/>
                    <a:pt x="608975" y="307107"/>
                    <a:pt x="603991" y="312084"/>
                  </a:cubicBezTo>
                  <a:lnTo>
                    <a:pt x="312860" y="602772"/>
                  </a:lnTo>
                  <a:lnTo>
                    <a:pt x="312593" y="602949"/>
                  </a:lnTo>
                  <a:cubicBezTo>
                    <a:pt x="307698" y="607926"/>
                    <a:pt x="299688" y="607659"/>
                    <a:pt x="294792" y="602772"/>
                  </a:cubicBezTo>
                  <a:cubicBezTo>
                    <a:pt x="289808" y="597795"/>
                    <a:pt x="289986" y="589708"/>
                    <a:pt x="295059" y="584909"/>
                  </a:cubicBezTo>
                  <a:lnTo>
                    <a:pt x="577201" y="303108"/>
                  </a:lnTo>
                  <a:lnTo>
                    <a:pt x="295059" y="21308"/>
                  </a:lnTo>
                  <a:cubicBezTo>
                    <a:pt x="290342" y="16420"/>
                    <a:pt x="290342" y="8688"/>
                    <a:pt x="295059" y="3800"/>
                  </a:cubicBezTo>
                  <a:cubicBezTo>
                    <a:pt x="299866" y="-1176"/>
                    <a:pt x="307787" y="-1265"/>
                    <a:pt x="312860" y="3534"/>
                  </a:cubicBezTo>
                  <a:close/>
                  <a:moveTo>
                    <a:pt x="21707" y="3534"/>
                  </a:moveTo>
                  <a:lnTo>
                    <a:pt x="312838" y="294222"/>
                  </a:lnTo>
                  <a:cubicBezTo>
                    <a:pt x="317822" y="299109"/>
                    <a:pt x="317822" y="307107"/>
                    <a:pt x="312838" y="312084"/>
                  </a:cubicBezTo>
                  <a:lnTo>
                    <a:pt x="21707" y="602772"/>
                  </a:lnTo>
                  <a:lnTo>
                    <a:pt x="21440" y="602949"/>
                  </a:lnTo>
                  <a:cubicBezTo>
                    <a:pt x="16544" y="607926"/>
                    <a:pt x="8534" y="607659"/>
                    <a:pt x="3639" y="602772"/>
                  </a:cubicBezTo>
                  <a:cubicBezTo>
                    <a:pt x="-1345" y="597795"/>
                    <a:pt x="-1167" y="589708"/>
                    <a:pt x="3906" y="584909"/>
                  </a:cubicBezTo>
                  <a:lnTo>
                    <a:pt x="286047" y="303197"/>
                  </a:lnTo>
                  <a:lnTo>
                    <a:pt x="3906" y="21485"/>
                  </a:lnTo>
                  <a:cubicBezTo>
                    <a:pt x="-811" y="16509"/>
                    <a:pt x="-811" y="8866"/>
                    <a:pt x="3906" y="3889"/>
                  </a:cubicBezTo>
                  <a:cubicBezTo>
                    <a:pt x="8712" y="-1176"/>
                    <a:pt x="16811" y="-1265"/>
                    <a:pt x="21707" y="35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7" name="right-arrow_339913">
              <a:extLst>
                <a:ext uri="{FF2B5EF4-FFF2-40B4-BE49-F238E27FC236}">
                  <a16:creationId xmlns:a16="http://schemas.microsoft.com/office/drawing/2014/main" id="{981B57E4-F53D-49F1-8C9B-4A6B635F1DC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795" y="4416215"/>
              <a:ext cx="609685" cy="608513"/>
            </a:xfrm>
            <a:custGeom>
              <a:avLst/>
              <a:gdLst>
                <a:gd name="connsiteX0" fmla="*/ 312860 w 607729"/>
                <a:gd name="connsiteY0" fmla="*/ 3534 h 606561"/>
                <a:gd name="connsiteX1" fmla="*/ 603991 w 607729"/>
                <a:gd name="connsiteY1" fmla="*/ 294222 h 606561"/>
                <a:gd name="connsiteX2" fmla="*/ 603991 w 607729"/>
                <a:gd name="connsiteY2" fmla="*/ 312084 h 606561"/>
                <a:gd name="connsiteX3" fmla="*/ 312860 w 607729"/>
                <a:gd name="connsiteY3" fmla="*/ 602772 h 606561"/>
                <a:gd name="connsiteX4" fmla="*/ 312593 w 607729"/>
                <a:gd name="connsiteY4" fmla="*/ 602949 h 606561"/>
                <a:gd name="connsiteX5" fmla="*/ 294792 w 607729"/>
                <a:gd name="connsiteY5" fmla="*/ 602772 h 606561"/>
                <a:gd name="connsiteX6" fmla="*/ 295059 w 607729"/>
                <a:gd name="connsiteY6" fmla="*/ 584909 h 606561"/>
                <a:gd name="connsiteX7" fmla="*/ 577201 w 607729"/>
                <a:gd name="connsiteY7" fmla="*/ 303108 h 606561"/>
                <a:gd name="connsiteX8" fmla="*/ 295059 w 607729"/>
                <a:gd name="connsiteY8" fmla="*/ 21308 h 606561"/>
                <a:gd name="connsiteX9" fmla="*/ 295059 w 607729"/>
                <a:gd name="connsiteY9" fmla="*/ 3800 h 606561"/>
                <a:gd name="connsiteX10" fmla="*/ 312860 w 607729"/>
                <a:gd name="connsiteY10" fmla="*/ 3534 h 606561"/>
                <a:gd name="connsiteX11" fmla="*/ 21707 w 607729"/>
                <a:gd name="connsiteY11" fmla="*/ 3534 h 606561"/>
                <a:gd name="connsiteX12" fmla="*/ 312838 w 607729"/>
                <a:gd name="connsiteY12" fmla="*/ 294222 h 606561"/>
                <a:gd name="connsiteX13" fmla="*/ 312838 w 607729"/>
                <a:gd name="connsiteY13" fmla="*/ 312084 h 606561"/>
                <a:gd name="connsiteX14" fmla="*/ 21707 w 607729"/>
                <a:gd name="connsiteY14" fmla="*/ 602772 h 606561"/>
                <a:gd name="connsiteX15" fmla="*/ 21440 w 607729"/>
                <a:gd name="connsiteY15" fmla="*/ 602949 h 606561"/>
                <a:gd name="connsiteX16" fmla="*/ 3639 w 607729"/>
                <a:gd name="connsiteY16" fmla="*/ 602772 h 606561"/>
                <a:gd name="connsiteX17" fmla="*/ 3906 w 607729"/>
                <a:gd name="connsiteY17" fmla="*/ 584909 h 606561"/>
                <a:gd name="connsiteX18" fmla="*/ 286047 w 607729"/>
                <a:gd name="connsiteY18" fmla="*/ 303197 h 606561"/>
                <a:gd name="connsiteX19" fmla="*/ 3906 w 607729"/>
                <a:gd name="connsiteY19" fmla="*/ 21485 h 606561"/>
                <a:gd name="connsiteX20" fmla="*/ 3906 w 607729"/>
                <a:gd name="connsiteY20" fmla="*/ 3889 h 606561"/>
                <a:gd name="connsiteX21" fmla="*/ 21707 w 607729"/>
                <a:gd name="connsiteY21" fmla="*/ 3534 h 60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729" h="606561">
                  <a:moveTo>
                    <a:pt x="312860" y="3534"/>
                  </a:moveTo>
                  <a:lnTo>
                    <a:pt x="603991" y="294222"/>
                  </a:lnTo>
                  <a:cubicBezTo>
                    <a:pt x="608975" y="299109"/>
                    <a:pt x="608975" y="307107"/>
                    <a:pt x="603991" y="312084"/>
                  </a:cubicBezTo>
                  <a:lnTo>
                    <a:pt x="312860" y="602772"/>
                  </a:lnTo>
                  <a:lnTo>
                    <a:pt x="312593" y="602949"/>
                  </a:lnTo>
                  <a:cubicBezTo>
                    <a:pt x="307698" y="607926"/>
                    <a:pt x="299688" y="607659"/>
                    <a:pt x="294792" y="602772"/>
                  </a:cubicBezTo>
                  <a:cubicBezTo>
                    <a:pt x="289808" y="597795"/>
                    <a:pt x="289986" y="589708"/>
                    <a:pt x="295059" y="584909"/>
                  </a:cubicBezTo>
                  <a:lnTo>
                    <a:pt x="577201" y="303108"/>
                  </a:lnTo>
                  <a:lnTo>
                    <a:pt x="295059" y="21308"/>
                  </a:lnTo>
                  <a:cubicBezTo>
                    <a:pt x="290342" y="16420"/>
                    <a:pt x="290342" y="8688"/>
                    <a:pt x="295059" y="3800"/>
                  </a:cubicBezTo>
                  <a:cubicBezTo>
                    <a:pt x="299866" y="-1176"/>
                    <a:pt x="307787" y="-1265"/>
                    <a:pt x="312860" y="3534"/>
                  </a:cubicBezTo>
                  <a:close/>
                  <a:moveTo>
                    <a:pt x="21707" y="3534"/>
                  </a:moveTo>
                  <a:lnTo>
                    <a:pt x="312838" y="294222"/>
                  </a:lnTo>
                  <a:cubicBezTo>
                    <a:pt x="317822" y="299109"/>
                    <a:pt x="317822" y="307107"/>
                    <a:pt x="312838" y="312084"/>
                  </a:cubicBezTo>
                  <a:lnTo>
                    <a:pt x="21707" y="602772"/>
                  </a:lnTo>
                  <a:lnTo>
                    <a:pt x="21440" y="602949"/>
                  </a:lnTo>
                  <a:cubicBezTo>
                    <a:pt x="16544" y="607926"/>
                    <a:pt x="8534" y="607659"/>
                    <a:pt x="3639" y="602772"/>
                  </a:cubicBezTo>
                  <a:cubicBezTo>
                    <a:pt x="-1345" y="597795"/>
                    <a:pt x="-1167" y="589708"/>
                    <a:pt x="3906" y="584909"/>
                  </a:cubicBezTo>
                  <a:lnTo>
                    <a:pt x="286047" y="303197"/>
                  </a:lnTo>
                  <a:lnTo>
                    <a:pt x="3906" y="21485"/>
                  </a:lnTo>
                  <a:cubicBezTo>
                    <a:pt x="-811" y="16509"/>
                    <a:pt x="-811" y="8866"/>
                    <a:pt x="3906" y="3889"/>
                  </a:cubicBezTo>
                  <a:cubicBezTo>
                    <a:pt x="8712" y="-1176"/>
                    <a:pt x="16811" y="-1265"/>
                    <a:pt x="21707" y="35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AE3194F-01B8-41C7-A8A9-143642616773}"/>
              </a:ext>
            </a:extLst>
          </p:cNvPr>
          <p:cNvGrpSpPr/>
          <p:nvPr/>
        </p:nvGrpSpPr>
        <p:grpSpPr>
          <a:xfrm>
            <a:off x="508407" y="4930039"/>
            <a:ext cx="10859371" cy="1309959"/>
            <a:chOff x="508407" y="4930039"/>
            <a:chExt cx="10859371" cy="1309959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D6E2495-272E-4228-AC9C-0EB01D81B89D}"/>
                </a:ext>
              </a:extLst>
            </p:cNvPr>
            <p:cNvSpPr txBox="1"/>
            <p:nvPr/>
          </p:nvSpPr>
          <p:spPr>
            <a:xfrm>
              <a:off x="1923749" y="5806674"/>
              <a:ext cx="9444029" cy="4333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spc="300" dirty="0">
                  <a:solidFill>
                    <a:schemeClr val="accent4"/>
                  </a:solidFill>
                  <a:latin typeface="+mj-ea"/>
                  <a:ea typeface="+mj-ea"/>
                </a:rPr>
                <a:t>加密：每列减少</a:t>
              </a:r>
              <a:r>
                <a:rPr lang="en-US" altLang="zh-CN" sz="2400" b="1" spc="300" dirty="0">
                  <a:solidFill>
                    <a:schemeClr val="accent4"/>
                  </a:solidFill>
                  <a:latin typeface="+mj-ea"/>
                  <a:ea typeface="+mj-ea"/>
                </a:rPr>
                <a:t>8</a:t>
              </a:r>
              <a:r>
                <a:rPr lang="zh-CN" altLang="en-US" sz="2400" b="1" spc="300" dirty="0">
                  <a:solidFill>
                    <a:schemeClr val="accent4"/>
                  </a:solidFill>
                  <a:latin typeface="+mj-ea"/>
                  <a:ea typeface="+mj-ea"/>
                </a:rPr>
                <a:t>次域上运算，且</a:t>
              </a:r>
              <a:r>
                <a:rPr lang="en-US" altLang="zh-CN" sz="2400" b="1" spc="300" dirty="0">
                  <a:solidFill>
                    <a:schemeClr val="accent4"/>
                  </a:solidFill>
                  <a:latin typeface="+mj-ea"/>
                  <a:ea typeface="+mj-ea"/>
                </a:rPr>
                <a:t>State</a:t>
              </a:r>
              <a:r>
                <a:rPr lang="zh-CN" altLang="en-US" sz="2400" b="1" spc="300" dirty="0">
                  <a:solidFill>
                    <a:schemeClr val="accent4"/>
                  </a:solidFill>
                  <a:latin typeface="+mj-ea"/>
                  <a:ea typeface="+mj-ea"/>
                </a:rPr>
                <a:t>可按</a:t>
              </a:r>
              <a:r>
                <a:rPr lang="en-US" altLang="zh-CN" sz="2400" b="1" spc="300" dirty="0">
                  <a:solidFill>
                    <a:schemeClr val="accent4"/>
                  </a:solidFill>
                  <a:latin typeface="+mj-ea"/>
                  <a:ea typeface="+mj-ea"/>
                </a:rPr>
                <a:t>word</a:t>
              </a:r>
              <a:r>
                <a:rPr lang="zh-CN" altLang="en-US" sz="2400" b="1" spc="300" dirty="0">
                  <a:solidFill>
                    <a:schemeClr val="accent4"/>
                  </a:solidFill>
                  <a:latin typeface="+mj-ea"/>
                  <a:ea typeface="+mj-ea"/>
                </a:rPr>
                <a:t>计算</a:t>
              </a:r>
            </a:p>
          </p:txBody>
        </p:sp>
        <p:pic>
          <p:nvPicPr>
            <p:cNvPr id="1026" name="Picture 2" descr="小黄人：这~~么多表情包">
              <a:extLst>
                <a:ext uri="{FF2B5EF4-FFF2-40B4-BE49-F238E27FC236}">
                  <a16:creationId xmlns:a16="http://schemas.microsoft.com/office/drawing/2014/main" id="{1D25C13C-A6F1-474C-A88C-FDAC3C194B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62"/>
            <a:stretch/>
          </p:blipFill>
          <p:spPr bwMode="auto">
            <a:xfrm>
              <a:off x="508407" y="4930039"/>
              <a:ext cx="1354451" cy="122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43077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0F8C67-F7E0-4B74-B218-4C4A3CD9A319}"/>
              </a:ext>
            </a:extLst>
          </p:cNvPr>
          <p:cNvSpPr/>
          <p:nvPr/>
        </p:nvSpPr>
        <p:spPr>
          <a:xfrm>
            <a:off x="328795" y="888726"/>
            <a:ext cx="3495665" cy="5127573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A727D4-32F3-4BCC-9AA9-16FD98D3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</a:t>
            </a:r>
            <a:r>
              <a:rPr lang="zh-CN" altLang="en-US" dirty="0"/>
              <a:t>加密程序流程图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DA083C7-E43C-41C7-89E5-5AA2B31793FF}"/>
              </a:ext>
            </a:extLst>
          </p:cNvPr>
          <p:cNvGrpSpPr/>
          <p:nvPr/>
        </p:nvGrpSpPr>
        <p:grpSpPr>
          <a:xfrm>
            <a:off x="3843995" y="1273601"/>
            <a:ext cx="7610220" cy="3709365"/>
            <a:chOff x="3843995" y="1273601"/>
            <a:chExt cx="7610220" cy="370936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9BE3F37-6305-4038-B125-92B147E2C42F}"/>
                </a:ext>
              </a:extLst>
            </p:cNvPr>
            <p:cNvSpPr txBox="1"/>
            <p:nvPr/>
          </p:nvSpPr>
          <p:spPr>
            <a:xfrm>
              <a:off x="4296438" y="2193584"/>
              <a:ext cx="6912539" cy="5437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pc="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just"/>
              <a:r>
                <a:rPr lang="zh-CN" altLang="en-US" dirty="0">
                  <a:solidFill>
                    <a:schemeClr val="tx1"/>
                  </a:solidFill>
                </a:rPr>
                <a:t>输入、输出、轮函数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7333203-19B5-4D05-AB6E-6AC9D880D798}"/>
                </a:ext>
              </a:extLst>
            </p:cNvPr>
            <p:cNvGrpSpPr/>
            <p:nvPr/>
          </p:nvGrpSpPr>
          <p:grpSpPr>
            <a:xfrm>
              <a:off x="10271727" y="4652319"/>
              <a:ext cx="937250" cy="175081"/>
              <a:chOff x="10802319" y="5357813"/>
              <a:chExt cx="937250" cy="175081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3365F259-D3C3-4152-B61A-E669F7A38B32}"/>
                  </a:ext>
                </a:extLst>
              </p:cNvPr>
              <p:cNvCxnSpPr/>
              <p:nvPr/>
            </p:nvCxnSpPr>
            <p:spPr>
              <a:xfrm flipH="1">
                <a:off x="10802319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DAFE70B5-A4EC-4774-BCE2-EAAB9BA84D1A}"/>
                  </a:ext>
                </a:extLst>
              </p:cNvPr>
              <p:cNvCxnSpPr/>
              <p:nvPr/>
            </p:nvCxnSpPr>
            <p:spPr>
              <a:xfrm flipH="1">
                <a:off x="10899951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909EB227-3A61-48AC-BBE1-782CB51DB0AA}"/>
                  </a:ext>
                </a:extLst>
              </p:cNvPr>
              <p:cNvCxnSpPr/>
              <p:nvPr/>
            </p:nvCxnSpPr>
            <p:spPr>
              <a:xfrm flipH="1">
                <a:off x="10997583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1F6649EC-27CC-4C3C-B7D4-695CA29611F3}"/>
                  </a:ext>
                </a:extLst>
              </p:cNvPr>
              <p:cNvCxnSpPr/>
              <p:nvPr/>
            </p:nvCxnSpPr>
            <p:spPr>
              <a:xfrm flipH="1">
                <a:off x="11095215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92D83AC-77A8-4C7E-818B-73878DDC4678}"/>
                  </a:ext>
                </a:extLst>
              </p:cNvPr>
              <p:cNvCxnSpPr/>
              <p:nvPr/>
            </p:nvCxnSpPr>
            <p:spPr>
              <a:xfrm flipH="1">
                <a:off x="11192847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F72F5E00-9550-4B88-AA46-9F7BA00B5802}"/>
                  </a:ext>
                </a:extLst>
              </p:cNvPr>
              <p:cNvCxnSpPr/>
              <p:nvPr/>
            </p:nvCxnSpPr>
            <p:spPr>
              <a:xfrm flipH="1">
                <a:off x="11290479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2F936FC-E8B2-42F7-A63A-5B668E87A873}"/>
                  </a:ext>
                </a:extLst>
              </p:cNvPr>
              <p:cNvCxnSpPr/>
              <p:nvPr/>
            </p:nvCxnSpPr>
            <p:spPr>
              <a:xfrm flipH="1">
                <a:off x="11388111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81BF894D-CB4E-42FE-B437-ED661C2F4236}"/>
                  </a:ext>
                </a:extLst>
              </p:cNvPr>
              <p:cNvCxnSpPr/>
              <p:nvPr/>
            </p:nvCxnSpPr>
            <p:spPr>
              <a:xfrm flipH="1">
                <a:off x="11485743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91AC00D-D912-48F4-99B5-6A66E38E20E8}"/>
                  </a:ext>
                </a:extLst>
              </p:cNvPr>
              <p:cNvCxnSpPr/>
              <p:nvPr/>
            </p:nvCxnSpPr>
            <p:spPr>
              <a:xfrm flipH="1">
                <a:off x="11583375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85EE62DB-C548-4F04-966B-6CDF8345F8BD}"/>
                  </a:ext>
                </a:extLst>
              </p:cNvPr>
              <p:cNvCxnSpPr/>
              <p:nvPr/>
            </p:nvCxnSpPr>
            <p:spPr>
              <a:xfrm flipH="1">
                <a:off x="11681007" y="5357813"/>
                <a:ext cx="58562" cy="17508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BB27214-15A9-4911-8A08-F17FAFDCCF4F}"/>
                </a:ext>
              </a:extLst>
            </p:cNvPr>
            <p:cNvSpPr txBox="1"/>
            <p:nvPr/>
          </p:nvSpPr>
          <p:spPr>
            <a:xfrm>
              <a:off x="4283329" y="4331081"/>
              <a:ext cx="6717275" cy="43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pc="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</a:rPr>
                <a:t>密钥加（白话密钥、轮密钥）：</a:t>
              </a:r>
              <a:r>
                <a:rPr lang="en-US" altLang="zh-CN" sz="1800" kern="0" dirty="0" err="1">
                  <a:ea typeface="+mn-ea"/>
                </a:rPr>
                <a:t>AddRoundKey</a:t>
              </a:r>
              <a:endParaRPr lang="zh-CN" altLang="en-US" sz="1800" kern="0" dirty="0">
                <a:ea typeface="+mn-ea"/>
              </a:endParaRPr>
            </a:p>
          </p:txBody>
        </p:sp>
        <p:sp>
          <p:nvSpPr>
            <p:cNvPr id="28" name="任意多边形: 形状 65">
              <a:extLst>
                <a:ext uri="{FF2B5EF4-FFF2-40B4-BE49-F238E27FC236}">
                  <a16:creationId xmlns:a16="http://schemas.microsoft.com/office/drawing/2014/main" id="{1B7519FE-70DF-4A71-ACF7-4D33F08D5C6A}"/>
                </a:ext>
              </a:extLst>
            </p:cNvPr>
            <p:cNvSpPr/>
            <p:nvPr/>
          </p:nvSpPr>
          <p:spPr>
            <a:xfrm>
              <a:off x="3843995" y="1273601"/>
              <a:ext cx="7610220" cy="3709365"/>
            </a:xfrm>
            <a:custGeom>
              <a:avLst/>
              <a:gdLst>
                <a:gd name="connsiteX0" fmla="*/ 364112 w 7747380"/>
                <a:gd name="connsiteY0" fmla="*/ 0 h 4572362"/>
                <a:gd name="connsiteX1" fmla="*/ 7747380 w 7747380"/>
                <a:gd name="connsiteY1" fmla="*/ 0 h 4572362"/>
                <a:gd name="connsiteX2" fmla="*/ 7747380 w 7747380"/>
                <a:gd name="connsiteY2" fmla="*/ 4572362 h 4572362"/>
                <a:gd name="connsiteX3" fmla="*/ 364112 w 7747380"/>
                <a:gd name="connsiteY3" fmla="*/ 4572362 h 4572362"/>
                <a:gd name="connsiteX4" fmla="*/ 364112 w 7747380"/>
                <a:gd name="connsiteY4" fmla="*/ 785148 h 4572362"/>
                <a:gd name="connsiteX5" fmla="*/ 0 w 7747380"/>
                <a:gd name="connsiteY5" fmla="*/ 785148 h 4572362"/>
                <a:gd name="connsiteX6" fmla="*/ 364112 w 7747380"/>
                <a:gd name="connsiteY6" fmla="*/ 502467 h 4572362"/>
                <a:gd name="connsiteX0-1" fmla="*/ 226952 w 7610220"/>
                <a:gd name="connsiteY0-2" fmla="*/ 0 h 4572362"/>
                <a:gd name="connsiteX1-3" fmla="*/ 7610220 w 7610220"/>
                <a:gd name="connsiteY1-4" fmla="*/ 0 h 4572362"/>
                <a:gd name="connsiteX2-5" fmla="*/ 7610220 w 7610220"/>
                <a:gd name="connsiteY2-6" fmla="*/ 4572362 h 4572362"/>
                <a:gd name="connsiteX3-7" fmla="*/ 226952 w 7610220"/>
                <a:gd name="connsiteY3-8" fmla="*/ 4572362 h 4572362"/>
                <a:gd name="connsiteX4-9" fmla="*/ 226952 w 7610220"/>
                <a:gd name="connsiteY4-10" fmla="*/ 785148 h 4572362"/>
                <a:gd name="connsiteX5-11" fmla="*/ 0 w 7610220"/>
                <a:gd name="connsiteY5-12" fmla="*/ 790228 h 4572362"/>
                <a:gd name="connsiteX6-13" fmla="*/ 226952 w 7610220"/>
                <a:gd name="connsiteY6-14" fmla="*/ 502467 h 4572362"/>
                <a:gd name="connsiteX7" fmla="*/ 226952 w 7610220"/>
                <a:gd name="connsiteY7" fmla="*/ 0 h 45723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" y="connsiteY7"/>
                </a:cxn>
              </a:cxnLst>
              <a:rect l="l" t="t" r="r" b="b"/>
              <a:pathLst>
                <a:path w="7610220" h="4572362">
                  <a:moveTo>
                    <a:pt x="226952" y="0"/>
                  </a:moveTo>
                  <a:lnTo>
                    <a:pt x="7610220" y="0"/>
                  </a:lnTo>
                  <a:lnTo>
                    <a:pt x="7610220" y="4572362"/>
                  </a:lnTo>
                  <a:lnTo>
                    <a:pt x="226952" y="4572362"/>
                  </a:lnTo>
                  <a:lnTo>
                    <a:pt x="226952" y="785148"/>
                  </a:lnTo>
                  <a:lnTo>
                    <a:pt x="0" y="790228"/>
                  </a:lnTo>
                  <a:lnTo>
                    <a:pt x="226952" y="502467"/>
                  </a:lnTo>
                  <a:lnTo>
                    <a:pt x="226952" y="0"/>
                  </a:lnTo>
                  <a:close/>
                </a:path>
              </a:pathLst>
            </a:custGeom>
            <a:no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46">
              <a:extLst>
                <a:ext uri="{FF2B5EF4-FFF2-40B4-BE49-F238E27FC236}">
                  <a16:creationId xmlns:a16="http://schemas.microsoft.com/office/drawing/2014/main" id="{3B67B171-4DBD-48F4-88D0-AB796BADBC80}"/>
                </a:ext>
              </a:extLst>
            </p:cNvPr>
            <p:cNvSpPr/>
            <p:nvPr/>
          </p:nvSpPr>
          <p:spPr>
            <a:xfrm>
              <a:off x="4382795" y="1651379"/>
              <a:ext cx="3032502" cy="54375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r>
                <a:rPr lang="zh-CN" altLang="en-US" sz="2400" dirty="0">
                  <a:solidFill>
                    <a:schemeClr val="accent4"/>
                  </a:solidFill>
                  <a:latin typeface="+mj-ea"/>
                  <a:ea typeface="+mj-ea"/>
                </a:rPr>
                <a:t>优化后结构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5DC64D4-93F8-4467-A90A-0188B235AD64}"/>
                </a:ext>
              </a:extLst>
            </p:cNvPr>
            <p:cNvCxnSpPr/>
            <p:nvPr/>
          </p:nvCxnSpPr>
          <p:spPr>
            <a:xfrm>
              <a:off x="4467899" y="2853795"/>
              <a:ext cx="6545814" cy="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A5FE7D4-643C-47A6-8832-88C4508A5D4D}"/>
                </a:ext>
              </a:extLst>
            </p:cNvPr>
            <p:cNvSpPr txBox="1"/>
            <p:nvPr/>
          </p:nvSpPr>
          <p:spPr>
            <a:xfrm>
              <a:off x="4283329" y="3452513"/>
              <a:ext cx="6717275" cy="43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pc="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r>
                <a:rPr lang="zh-CN" altLang="en-US" dirty="0">
                  <a:solidFill>
                    <a:schemeClr val="tx1"/>
                  </a:solidFill>
                </a:rPr>
                <a:t>盒置换：</a:t>
              </a:r>
              <a:r>
                <a:rPr lang="en-US" altLang="zh-CN" sz="1800" kern="0" dirty="0">
                  <a:ea typeface="+mn-ea"/>
                </a:rPr>
                <a:t> </a:t>
              </a:r>
              <a:r>
                <a:rPr lang="en-US" altLang="zh-CN" sz="1800" kern="0" dirty="0" err="1">
                  <a:ea typeface="+mn-ea"/>
                </a:rPr>
                <a:t>SubBytes</a:t>
              </a:r>
              <a:endParaRPr lang="zh-CN" altLang="en-US" sz="1800" kern="0" dirty="0">
                <a:ea typeface="+mn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252DA20-9F9C-4C65-A7BA-1E24931F945C}"/>
                </a:ext>
              </a:extLst>
            </p:cNvPr>
            <p:cNvSpPr txBox="1"/>
            <p:nvPr/>
          </p:nvSpPr>
          <p:spPr>
            <a:xfrm>
              <a:off x="4283329" y="3879407"/>
              <a:ext cx="6717275" cy="43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pc="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</a:rPr>
                <a:t>行移位：</a:t>
              </a:r>
              <a:r>
                <a:rPr lang="en-US" altLang="zh-CN" sz="1800" kern="0" dirty="0" err="1">
                  <a:ea typeface="+mn-ea"/>
                </a:rPr>
                <a:t>ShiftRows</a:t>
              </a:r>
              <a:endParaRPr lang="zh-CN" altLang="en-US" sz="1800" kern="0" dirty="0">
                <a:ea typeface="+mn-ea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280CEBF-C2B7-4995-8C9D-49747945675B}"/>
                </a:ext>
              </a:extLst>
            </p:cNvPr>
            <p:cNvSpPr txBox="1"/>
            <p:nvPr/>
          </p:nvSpPr>
          <p:spPr>
            <a:xfrm>
              <a:off x="4283329" y="3025619"/>
              <a:ext cx="6717275" cy="43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tIns="180000" rIns="180000" bIns="18000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pc="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</a:rPr>
                <a:t>查</a:t>
              </a:r>
              <a:r>
                <a:rPr lang="en-US" altLang="zh-CN" dirty="0">
                  <a:solidFill>
                    <a:schemeClr val="tx1"/>
                  </a:solidFill>
                </a:rPr>
                <a:t>T</a:t>
              </a:r>
              <a:r>
                <a:rPr lang="zh-CN" altLang="en-US" dirty="0">
                  <a:solidFill>
                    <a:schemeClr val="tx1"/>
                  </a:solidFill>
                </a:rPr>
                <a:t>表：</a:t>
              </a:r>
              <a:r>
                <a:rPr lang="en-US" altLang="zh-CN" sz="1800" kern="0" dirty="0" err="1">
                  <a:ea typeface="+mn-ea"/>
                </a:rPr>
                <a:t>SubBytes</a:t>
              </a:r>
              <a:r>
                <a:rPr lang="en-US" altLang="zh-CN" sz="1800" kern="0" dirty="0">
                  <a:ea typeface="+mn-ea"/>
                </a:rPr>
                <a:t> </a:t>
              </a:r>
              <a:r>
                <a:rPr lang="en-US" altLang="zh-CN" sz="18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ea typeface="+mn-ea"/>
                </a:rPr>
                <a:t>&amp;</a:t>
              </a:r>
              <a:r>
                <a:rPr lang="en-US" altLang="zh-CN" sz="1800" kern="0" dirty="0">
                  <a:ea typeface="+mn-ea"/>
                </a:rPr>
                <a:t> </a:t>
              </a:r>
              <a:r>
                <a:rPr lang="en-US" altLang="zh-CN" sz="1800" kern="0" dirty="0" err="1">
                  <a:ea typeface="+mn-ea"/>
                </a:rPr>
                <a:t>ShiftRows</a:t>
              </a:r>
              <a:r>
                <a:rPr lang="en-US" altLang="zh-CN" sz="1800" kern="0" dirty="0">
                  <a:ea typeface="+mn-ea"/>
                </a:rPr>
                <a:t> </a:t>
              </a:r>
              <a:r>
                <a:rPr lang="en-US" altLang="zh-CN" sz="1800" b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ea typeface="+mn-ea"/>
                </a:rPr>
                <a:t>&amp;</a:t>
              </a:r>
              <a:r>
                <a:rPr lang="en-US" altLang="zh-CN" sz="1800" kern="0" dirty="0">
                  <a:ea typeface="+mn-ea"/>
                </a:rPr>
                <a:t> </a:t>
              </a:r>
              <a:r>
                <a:rPr lang="en-US" altLang="zh-CN" sz="1800" kern="0" dirty="0" err="1">
                  <a:ea typeface="+mn-ea"/>
                </a:rPr>
                <a:t>MixClomuns</a:t>
              </a:r>
              <a:endParaRPr lang="zh-CN" altLang="en-US" sz="1800" kern="0" dirty="0">
                <a:ea typeface="+mn-ea"/>
              </a:endParaRPr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E6DD783-5373-49C5-B27C-D100E3035F51}"/>
              </a:ext>
            </a:extLst>
          </p:cNvPr>
          <p:cNvSpPr/>
          <p:nvPr/>
        </p:nvSpPr>
        <p:spPr bwMode="auto">
          <a:xfrm>
            <a:off x="1098242" y="1120777"/>
            <a:ext cx="2445696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kern="0" normalizeH="0" baseline="0" noProof="0" dirty="0">
                <a:uLnTx/>
                <a:uFillTx/>
                <a:ea typeface="+mn-ea"/>
              </a:rPr>
              <a:t>AES</a:t>
            </a:r>
            <a:r>
              <a:rPr kumimoji="0" lang="zh-CN" altLang="en-US" sz="1400" i="0" u="none" strike="noStrike" kern="0" normalizeH="0" baseline="0" noProof="0" dirty="0">
                <a:uLnTx/>
                <a:uFillTx/>
                <a:ea typeface="+mn-ea"/>
              </a:rPr>
              <a:t>加密</a:t>
            </a:r>
            <a:r>
              <a:rPr lang="zh-CN" altLang="en-US" sz="1400" kern="0" dirty="0">
                <a:ea typeface="+mn-ea"/>
              </a:rPr>
              <a:t>开始</a:t>
            </a:r>
            <a:endParaRPr kumimoji="0" lang="zh-CN" altLang="en-US" sz="2000" i="0" u="none" strike="noStrike" kern="0" normalizeH="0" baseline="0" noProof="0" dirty="0">
              <a:uLnTx/>
              <a:uFillTx/>
              <a:ea typeface="+mn-ea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B286232-CED7-44A7-B2F8-A011F5439F60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321090" y="1372777"/>
            <a:ext cx="5499" cy="4302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10636F1-82D5-4106-ADA1-99531EA11893}"/>
              </a:ext>
            </a:extLst>
          </p:cNvPr>
          <p:cNvGrpSpPr/>
          <p:nvPr/>
        </p:nvGrpSpPr>
        <p:grpSpPr>
          <a:xfrm>
            <a:off x="1103090" y="1819008"/>
            <a:ext cx="2427301" cy="252000"/>
            <a:chOff x="1444323" y="3117333"/>
            <a:chExt cx="1346302" cy="352426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A4F8B58-79CD-44F8-A6C8-FEF4524780BB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2BEBFA8-D856-4DDE-8728-CDE21C351CE3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AddRoundKey</a:t>
              </a:r>
              <a:endParaRPr lang="zh-CN" altLang="en-US" sz="1400" kern="0" dirty="0">
                <a:ea typeface="+mn-ea"/>
              </a:endParaRPr>
            </a:p>
          </p:txBody>
        </p:sp>
      </p:grp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4DD138D7-3D37-475A-9836-BA7EEBDEE4F8}"/>
              </a:ext>
            </a:extLst>
          </p:cNvPr>
          <p:cNvSpPr/>
          <p:nvPr/>
        </p:nvSpPr>
        <p:spPr bwMode="auto">
          <a:xfrm>
            <a:off x="1058443" y="1471471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输入明文、密钥、关键参数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D8F1896-A7FF-477A-9F01-5454A61D43E5}"/>
              </a:ext>
            </a:extLst>
          </p:cNvPr>
          <p:cNvGrpSpPr/>
          <p:nvPr/>
        </p:nvGrpSpPr>
        <p:grpSpPr>
          <a:xfrm>
            <a:off x="1110287" y="2746877"/>
            <a:ext cx="2427301" cy="252000"/>
            <a:chOff x="1444323" y="3117333"/>
            <a:chExt cx="1346302" cy="352426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32B33E4-59E4-4BAB-BFC9-0C33058F37F6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38CB608-4B37-4EBF-A711-A88C00CAE119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ea typeface="+mn-ea"/>
                </a:rPr>
                <a:t>查</a:t>
              </a:r>
              <a:r>
                <a:rPr lang="en-US" altLang="zh-CN" sz="1400" kern="0" dirty="0">
                  <a:ea typeface="+mn-ea"/>
                </a:rPr>
                <a:t>T</a:t>
              </a:r>
              <a:r>
                <a:rPr lang="zh-CN" altLang="en-US" sz="1400" kern="0" dirty="0">
                  <a:ea typeface="+mn-ea"/>
                </a:rPr>
                <a:t>表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315BFD1-2968-45C3-99DF-ADE2E35EC415}"/>
              </a:ext>
            </a:extLst>
          </p:cNvPr>
          <p:cNvGrpSpPr/>
          <p:nvPr/>
        </p:nvGrpSpPr>
        <p:grpSpPr>
          <a:xfrm>
            <a:off x="1108784" y="3096257"/>
            <a:ext cx="2427301" cy="252000"/>
            <a:chOff x="1444323" y="3117333"/>
            <a:chExt cx="1346302" cy="352426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42ABF83-452B-4A01-B8D2-97470783A805}"/>
                </a:ext>
              </a:extLst>
            </p:cNvPr>
            <p:cNvSpPr/>
            <p:nvPr/>
          </p:nvSpPr>
          <p:spPr bwMode="auto">
            <a:xfrm>
              <a:off x="1444323" y="3117334"/>
              <a:ext cx="134630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 kern="0">
                <a:ea typeface="+mn-ea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5EE1EEA-3F2B-4A7D-9076-458570E6F643}"/>
                </a:ext>
              </a:extLst>
            </p:cNvPr>
            <p:cNvSpPr/>
            <p:nvPr/>
          </p:nvSpPr>
          <p:spPr bwMode="auto">
            <a:xfrm>
              <a:off x="1596108" y="3117333"/>
              <a:ext cx="1051842" cy="352425"/>
            </a:xfrm>
            <a:prstGeom prst="rect">
              <a:avLst/>
            </a:prstGeom>
            <a:solidFill>
              <a:srgbClr val="F5EBE6"/>
            </a:solidFill>
            <a:ln w="254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soft" dir="t"/>
            </a:scene3d>
            <a:sp3d/>
          </p:spPr>
          <p:txBody>
            <a:bodyPr vert="horz" wrap="none" lIns="0" tIns="0" rIns="0" bIns="0" numCol="1" rtlCol="0" anchor="t" anchorCtr="0" compatLnSpc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kern="0" dirty="0" err="1">
                  <a:ea typeface="+mn-ea"/>
                </a:rPr>
                <a:t>AddRoundKey</a:t>
              </a:r>
              <a:endParaRPr lang="zh-CN" altLang="en-US" sz="1400" kern="0" dirty="0">
                <a:ea typeface="+mn-ea"/>
              </a:endParaRPr>
            </a:p>
          </p:txBody>
        </p:sp>
      </p:grpSp>
      <p:sp>
        <p:nvSpPr>
          <p:cNvPr id="15" name="菱形 14">
            <a:extLst>
              <a:ext uri="{FF2B5EF4-FFF2-40B4-BE49-F238E27FC236}">
                <a16:creationId xmlns:a16="http://schemas.microsoft.com/office/drawing/2014/main" id="{0002A72D-6A46-45B6-8F06-95C3FC8EDBB8}"/>
              </a:ext>
            </a:extLst>
          </p:cNvPr>
          <p:cNvSpPr/>
          <p:nvPr/>
        </p:nvSpPr>
        <p:spPr bwMode="auto">
          <a:xfrm>
            <a:off x="1078606" y="3757486"/>
            <a:ext cx="2540347" cy="371317"/>
          </a:xfrm>
          <a:prstGeom prst="diamond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轮计数</a:t>
            </a:r>
            <a:r>
              <a:rPr lang="en-US" altLang="zh-CN" sz="1400" kern="0" dirty="0">
                <a:ea typeface="+mn-ea"/>
              </a:rPr>
              <a:t>&lt;Nr-1</a:t>
            </a:r>
            <a:endParaRPr lang="zh-CN" altLang="en-US" sz="1400" kern="0" dirty="0"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1C7439-8D00-4C00-8491-152070F9B5A6}"/>
              </a:ext>
            </a:extLst>
          </p:cNvPr>
          <p:cNvSpPr/>
          <p:nvPr/>
        </p:nvSpPr>
        <p:spPr bwMode="auto">
          <a:xfrm>
            <a:off x="1112075" y="3419277"/>
            <a:ext cx="2427301" cy="252000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轮计数加一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3DA9D02-04FE-4712-9F14-FBACA1C72965}"/>
              </a:ext>
            </a:extLst>
          </p:cNvPr>
          <p:cNvSpPr/>
          <p:nvPr/>
        </p:nvSpPr>
        <p:spPr bwMode="auto">
          <a:xfrm>
            <a:off x="1103089" y="2186060"/>
            <a:ext cx="2427301" cy="252000"/>
          </a:xfrm>
          <a:prstGeom prst="rect">
            <a:avLst/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轮计数置零</a:t>
            </a:r>
          </a:p>
        </p:txBody>
      </p:sp>
      <p:sp>
        <p:nvSpPr>
          <p:cNvPr id="78" name="平行四边形 77">
            <a:extLst>
              <a:ext uri="{FF2B5EF4-FFF2-40B4-BE49-F238E27FC236}">
                <a16:creationId xmlns:a16="http://schemas.microsoft.com/office/drawing/2014/main" id="{8C94C327-E0AF-4831-83A7-572B959BBEF5}"/>
              </a:ext>
            </a:extLst>
          </p:cNvPr>
          <p:cNvSpPr/>
          <p:nvPr/>
        </p:nvSpPr>
        <p:spPr bwMode="auto">
          <a:xfrm>
            <a:off x="1038775" y="5322265"/>
            <a:ext cx="2505164" cy="252000"/>
          </a:xfrm>
          <a:prstGeom prst="parallelogram">
            <a:avLst>
              <a:gd name="adj" fmla="val 4876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ea typeface="+mn-ea"/>
              </a:rPr>
              <a:t>输出密文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7E189BC9-85CE-4CE1-B5F2-7E15ACC623CF}"/>
              </a:ext>
            </a:extLst>
          </p:cNvPr>
          <p:cNvSpPr/>
          <p:nvPr/>
        </p:nvSpPr>
        <p:spPr bwMode="auto">
          <a:xfrm>
            <a:off x="1058443" y="5674996"/>
            <a:ext cx="2503322" cy="252000"/>
          </a:xfrm>
          <a:prstGeom prst="roundRect">
            <a:avLst>
              <a:gd name="adj" fmla="val 37756"/>
            </a:avLst>
          </a:prstGeom>
          <a:solidFill>
            <a:srgbClr val="F5EBE6"/>
          </a:solidFill>
          <a:ln w="254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soft" dir="t"/>
          </a:scene3d>
          <a:sp3d/>
        </p:spPr>
        <p:txBody>
          <a:bodyPr vert="horz" wrap="none" lIns="0" tIns="0" rIns="0" bIns="0" numCol="1" rtlCol="0" anchor="t" anchorCtr="0" compatLnSpc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ea typeface="+mn-ea"/>
              </a:rPr>
              <a:t>AES</a:t>
            </a:r>
            <a:r>
              <a:rPr lang="zh-CN" altLang="en-US" sz="1400" kern="0" dirty="0">
                <a:ea typeface="+mn-ea"/>
              </a:rPr>
              <a:t>加密结束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6EEFBAAD-A76E-4CB6-8BD9-F08D3D83C7F9}"/>
              </a:ext>
            </a:extLst>
          </p:cNvPr>
          <p:cNvCxnSpPr>
            <a:cxnSpLocks/>
          </p:cNvCxnSpPr>
          <p:nvPr/>
        </p:nvCxnSpPr>
        <p:spPr>
          <a:xfrm>
            <a:off x="775614" y="2589634"/>
            <a:ext cx="1556312" cy="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F700812-051C-4FB3-82A2-7467B814ABC9}"/>
              </a:ext>
            </a:extLst>
          </p:cNvPr>
          <p:cNvCxnSpPr>
            <a:cxnSpLocks/>
          </p:cNvCxnSpPr>
          <p:nvPr/>
        </p:nvCxnSpPr>
        <p:spPr>
          <a:xfrm flipH="1" flipV="1">
            <a:off x="775614" y="2596007"/>
            <a:ext cx="688" cy="1360559"/>
          </a:xfrm>
          <a:prstGeom prst="straightConnector1">
            <a:avLst/>
          </a:prstGeom>
          <a:ln w="25400" cap="rnd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867FD6B-B2F3-47C4-9966-FD333419104C}"/>
              </a:ext>
            </a:extLst>
          </p:cNvPr>
          <p:cNvCxnSpPr>
            <a:cxnSpLocks/>
          </p:cNvCxnSpPr>
          <p:nvPr/>
        </p:nvCxnSpPr>
        <p:spPr>
          <a:xfrm flipH="1">
            <a:off x="800050" y="3943144"/>
            <a:ext cx="303039" cy="0"/>
          </a:xfrm>
          <a:prstGeom prst="straightConnector1">
            <a:avLst/>
          </a:prstGeom>
          <a:ln w="25400" cap="rnd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5">
            <a:extLst>
              <a:ext uri="{FF2B5EF4-FFF2-40B4-BE49-F238E27FC236}">
                <a16:creationId xmlns:a16="http://schemas.microsoft.com/office/drawing/2014/main" id="{746FD10A-EA8B-47BA-BA38-E62CE2CDDBC0}"/>
              </a:ext>
            </a:extLst>
          </p:cNvPr>
          <p:cNvSpPr txBox="1"/>
          <p:nvPr/>
        </p:nvSpPr>
        <p:spPr>
          <a:xfrm>
            <a:off x="788611" y="3730233"/>
            <a:ext cx="277211" cy="31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220011"/>
                </a:solidFill>
                <a:ea typeface="+mn-ea"/>
              </a:rPr>
              <a:t>Y</a:t>
            </a:r>
            <a:endParaRPr lang="zh-CN" altLang="en-US" sz="1400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8B412DC-F07C-4B75-83B9-036E0EA66EFE}"/>
              </a:ext>
            </a:extLst>
          </p:cNvPr>
          <p:cNvGrpSpPr/>
          <p:nvPr/>
        </p:nvGrpSpPr>
        <p:grpSpPr>
          <a:xfrm>
            <a:off x="1096454" y="4045555"/>
            <a:ext cx="2441135" cy="1175979"/>
            <a:chOff x="1134775" y="4316763"/>
            <a:chExt cx="2441135" cy="1175979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F9B238BC-C44E-4F0F-87E4-D5763FE6F7BA}"/>
                </a:ext>
              </a:extLst>
            </p:cNvPr>
            <p:cNvGrpSpPr/>
            <p:nvPr/>
          </p:nvGrpSpPr>
          <p:grpSpPr>
            <a:xfrm>
              <a:off x="1134775" y="4557276"/>
              <a:ext cx="2441135" cy="935466"/>
              <a:chOff x="1134775" y="4557276"/>
              <a:chExt cx="2441135" cy="935466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604C6E21-AAAE-414C-A260-831E6F5D6F33}"/>
                  </a:ext>
                </a:extLst>
              </p:cNvPr>
              <p:cNvGrpSpPr/>
              <p:nvPr/>
            </p:nvGrpSpPr>
            <p:grpSpPr>
              <a:xfrm>
                <a:off x="1134775" y="4557276"/>
                <a:ext cx="2427301" cy="252000"/>
                <a:chOff x="1444323" y="3117333"/>
                <a:chExt cx="1346302" cy="352426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383D795A-8687-49BE-B7D0-928F51F43D4D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CAB57C6A-804A-47A7-AAB8-704408E342AA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SubBytes</a:t>
                  </a:r>
                  <a:endParaRPr lang="zh-CN" altLang="en-US" sz="1400" kern="0" dirty="0">
                    <a:ea typeface="+mn-ea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14439D0-51EE-475D-94AF-58055E882AC9}"/>
                  </a:ext>
                </a:extLst>
              </p:cNvPr>
              <p:cNvGrpSpPr/>
              <p:nvPr/>
            </p:nvGrpSpPr>
            <p:grpSpPr>
              <a:xfrm>
                <a:off x="1141411" y="4914330"/>
                <a:ext cx="2427301" cy="252000"/>
                <a:chOff x="1444323" y="3117333"/>
                <a:chExt cx="1346302" cy="352426"/>
              </a:xfrm>
            </p:grpSpPr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7A5A3785-CBBD-43C0-AA12-DDB12E82827C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7FB1FAF9-ECF3-4BC9-BD01-D8C75F61C355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ShiftRows</a:t>
                  </a:r>
                  <a:endParaRPr lang="zh-CN" altLang="en-US" sz="1400" kern="0" dirty="0">
                    <a:ea typeface="+mn-ea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 dirty="0">
                    <a:ea typeface="+mn-ea"/>
                  </a:endParaRPr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AAF1D698-11A3-4DBA-B755-28C4D793A5D6}"/>
                  </a:ext>
                </a:extLst>
              </p:cNvPr>
              <p:cNvGrpSpPr/>
              <p:nvPr/>
            </p:nvGrpSpPr>
            <p:grpSpPr>
              <a:xfrm>
                <a:off x="1148609" y="5240742"/>
                <a:ext cx="2427301" cy="252000"/>
                <a:chOff x="1444323" y="3117333"/>
                <a:chExt cx="1346302" cy="352426"/>
              </a:xfrm>
            </p:grpSpPr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DDF4FEC1-436B-4839-AC36-720DA629965F}"/>
                    </a:ext>
                  </a:extLst>
                </p:cNvPr>
                <p:cNvSpPr/>
                <p:nvPr/>
              </p:nvSpPr>
              <p:spPr bwMode="auto">
                <a:xfrm>
                  <a:off x="1444323" y="3117334"/>
                  <a:ext cx="134630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400" kern="0">
                    <a:ea typeface="+mn-ea"/>
                  </a:endParaRPr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00AD80C2-53B4-4DC0-BCA8-DD054275A414}"/>
                    </a:ext>
                  </a:extLst>
                </p:cNvPr>
                <p:cNvSpPr/>
                <p:nvPr/>
              </p:nvSpPr>
              <p:spPr bwMode="auto">
                <a:xfrm>
                  <a:off x="1596108" y="3117333"/>
                  <a:ext cx="1051842" cy="352425"/>
                </a:xfrm>
                <a:prstGeom prst="rect">
                  <a:avLst/>
                </a:prstGeom>
                <a:solidFill>
                  <a:srgbClr val="F5EBE6"/>
                </a:solidFill>
                <a:ln w="25400" cap="sq" cmpd="sng" algn="ctr">
                  <a:solidFill>
                    <a:srgbClr val="22001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soft" dir="t"/>
                </a:scene3d>
                <a:sp3d/>
              </p:spPr>
              <p:txBody>
                <a:bodyPr vert="horz" wrap="none" lIns="0" tIns="0" rIns="0" bIns="0" numCol="1" rtlCol="0" anchor="t" anchorCtr="0" compatLnSpc="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kern="0" dirty="0" err="1">
                      <a:ea typeface="+mn-ea"/>
                    </a:rPr>
                    <a:t>AddRoundKey</a:t>
                  </a:r>
                  <a:endParaRPr lang="zh-CN" altLang="en-US" sz="1400" kern="0" dirty="0">
                    <a:ea typeface="+mn-ea"/>
                  </a:endParaRPr>
                </a:p>
              </p:txBody>
            </p:sp>
          </p:grpSp>
        </p:grp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C03ADF8E-03C1-481C-8704-0F1CD41C4502}"/>
                </a:ext>
              </a:extLst>
            </p:cNvPr>
            <p:cNvSpPr txBox="1"/>
            <p:nvPr/>
          </p:nvSpPr>
          <p:spPr>
            <a:xfrm>
              <a:off x="2329605" y="4316763"/>
              <a:ext cx="277211" cy="31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220011"/>
                  </a:solidFill>
                  <a:ea typeface="+mn-ea"/>
                </a:rPr>
                <a:t>N</a:t>
              </a:r>
              <a:endParaRPr lang="zh-CN" altLang="en-US" sz="1400" dirty="0">
                <a:solidFill>
                  <a:srgbClr val="220011"/>
                </a:solidFill>
                <a:latin typeface="Comic Sans MS" pitchFamily="66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97124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4B96-E8C2-4603-AC60-BB779ECA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什么是加密？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F7D187-9065-443E-8961-58C5F8EBD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5" b="89905" l="53571" r="94857">
                        <a14:foregroundMark x1="53571" y1="50667" x2="53571" y2="50667"/>
                        <a14:foregroundMark x1="60000" y1="60000" x2="60000" y2="60000"/>
                        <a14:foregroundMark x1="84286" y1="45524" x2="84286" y2="45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09" t="18987" b="21082"/>
          <a:stretch/>
        </p:blipFill>
        <p:spPr bwMode="auto">
          <a:xfrm>
            <a:off x="1446016" y="1770760"/>
            <a:ext cx="2442753" cy="2166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9326782-F3FC-4328-BA91-E0040F4ED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3" b="93524" l="3714" r="45429">
                        <a14:foregroundMark x1="12857" y1="19810" x2="12857" y2="19810"/>
                        <a14:foregroundMark x1="14714" y1="35810" x2="14714" y2="35810"/>
                        <a14:foregroundMark x1="28037" y1="36793" x2="35857" y2="37905"/>
                        <a14:foregroundMark x1="27551" y1="36724" x2="27636" y2="36736"/>
                        <a14:foregroundMark x1="7714" y1="33905" x2="22564" y2="36016"/>
                        <a14:foregroundMark x1="35857" y1="37905" x2="37286" y2="37333"/>
                        <a14:foregroundMark x1="31286" y1="39810" x2="42000" y2="40381"/>
                        <a14:foregroundMark x1="42000" y1="40381" x2="42714" y2="40381"/>
                        <a14:foregroundMark x1="13286" y1="11810" x2="23429" y2="12762"/>
                        <a14:foregroundMark x1="23429" y1="12762" x2="36714" y2="11238"/>
                        <a14:foregroundMark x1="12857" y1="5143" x2="18571" y2="5905"/>
                        <a14:foregroundMark x1="10571" y1="48762" x2="36714" y2="49333"/>
                        <a14:foregroundMark x1="29143" y1="52000" x2="30714" y2="52000"/>
                        <a14:foregroundMark x1="33286" y1="52381" x2="33286" y2="52381"/>
                        <a14:foregroundMark x1="35286" y1="56000" x2="43851" y2="55669"/>
                        <a14:foregroundMark x1="44000" y1="55558" x2="41571" y2="55429"/>
                        <a14:foregroundMark x1="4714" y1="68381" x2="4714" y2="68381"/>
                        <a14:foregroundMark x1="12143" y1="85524" x2="34143" y2="85905"/>
                        <a14:foregroundMark x1="17429" y1="88381" x2="19857" y2="87810"/>
                        <a14:foregroundMark x1="15714" y1="92762" x2="15714" y2="92762"/>
                        <a14:foregroundMark x1="7571" y1="92762" x2="12000" y2="92000"/>
                        <a14:foregroundMark x1="4286" y1="93143" x2="6714" y2="93143"/>
                        <a14:foregroundMark x1="3857" y1="71238" x2="4143" y2="71238"/>
                        <a14:foregroundMark x1="33714" y1="92952" x2="41857" y2="91810"/>
                        <a14:foregroundMark x1="42714" y1="93524" x2="44857" y2="92952"/>
                        <a14:backgroundMark x1="44429" y1="55238" x2="45143" y2="55429"/>
                        <a14:backgroundMark x1="44429" y1="55238" x2="45143" y2="56762"/>
                        <a14:backgroundMark x1="22571" y1="36000" x2="24714" y2="36000"/>
                        <a14:backgroundMark x1="24143" y1="36190" x2="26714" y2="36190"/>
                        <a14:backgroundMark x1="26286" y1="36381" x2="27714" y2="36381"/>
                        <a14:backgroundMark x1="27714" y1="36571" x2="28143" y2="36571"/>
                        <a14:backgroundMark x1="22286" y1="36381" x2="22286" y2="36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09"/>
          <a:stretch/>
        </p:blipFill>
        <p:spPr bwMode="auto">
          <a:xfrm rot="16200000">
            <a:off x="7953144" y="1006843"/>
            <a:ext cx="2464069" cy="364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ïṩḷîdê">
            <a:extLst>
              <a:ext uri="{FF2B5EF4-FFF2-40B4-BE49-F238E27FC236}">
                <a16:creationId xmlns:a16="http://schemas.microsoft.com/office/drawing/2014/main" id="{BB4355B3-38DE-4F96-884E-7CC680B4EDA8}"/>
              </a:ext>
            </a:extLst>
          </p:cNvPr>
          <p:cNvSpPr txBox="1"/>
          <p:nvPr/>
        </p:nvSpPr>
        <p:spPr bwMode="auto">
          <a:xfrm>
            <a:off x="4497304" y="2707562"/>
            <a:ext cx="1755776" cy="380911"/>
          </a:xfrm>
          <a:prstGeom prst="rect">
            <a:avLst/>
          </a:prstGeom>
          <a:solidFill>
            <a:srgbClr val="8E0309"/>
          </a:solidFill>
          <a:ln>
            <a:noFill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zh-CN" altLang="en-US" sz="2000" b="1" spc="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规则</a:t>
            </a:r>
            <a:endParaRPr lang="en-US" altLang="zh-CN" sz="2000" b="1" spc="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6" name="ïṩḷîdê">
            <a:extLst>
              <a:ext uri="{FF2B5EF4-FFF2-40B4-BE49-F238E27FC236}">
                <a16:creationId xmlns:a16="http://schemas.microsoft.com/office/drawing/2014/main" id="{4805920B-004E-4F0F-B517-1A7564F737A5}"/>
              </a:ext>
            </a:extLst>
          </p:cNvPr>
          <p:cNvSpPr txBox="1"/>
          <p:nvPr/>
        </p:nvSpPr>
        <p:spPr bwMode="auto">
          <a:xfrm>
            <a:off x="1676563" y="1282076"/>
            <a:ext cx="1755776" cy="38091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zh-CN" altLang="en-US" sz="2000" b="1" spc="100" dirty="0">
                <a:solidFill>
                  <a:srgbClr val="A13F0B"/>
                </a:solidFill>
                <a:latin typeface="Arial" panose="020B0604020202020204"/>
                <a:ea typeface="微软雅黑" panose="020B0503020204020204" pitchFamily="34" charset="-122"/>
              </a:rPr>
              <a:t>有序</a:t>
            </a:r>
            <a:endParaRPr lang="en-US" altLang="zh-CN" sz="2000" b="1" spc="100" dirty="0">
              <a:solidFill>
                <a:srgbClr val="A13F0B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3" name="ïṩḷîdê">
            <a:extLst>
              <a:ext uri="{FF2B5EF4-FFF2-40B4-BE49-F238E27FC236}">
                <a16:creationId xmlns:a16="http://schemas.microsoft.com/office/drawing/2014/main" id="{51F4D6B5-4BE1-4F73-8B04-92EBD409B8E2}"/>
              </a:ext>
            </a:extLst>
          </p:cNvPr>
          <p:cNvSpPr txBox="1"/>
          <p:nvPr/>
        </p:nvSpPr>
        <p:spPr bwMode="auto">
          <a:xfrm>
            <a:off x="8274514" y="1282077"/>
            <a:ext cx="1755776" cy="38091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zh-CN" altLang="en-US" sz="2000" b="1" spc="100" dirty="0">
                <a:solidFill>
                  <a:srgbClr val="A13F0B"/>
                </a:solidFill>
                <a:latin typeface="Arial" panose="020B0604020202020204"/>
              </a:rPr>
              <a:t>乱序</a:t>
            </a:r>
            <a:endParaRPr lang="en-US" altLang="zh-CN" sz="2000" b="1" spc="100" dirty="0">
              <a:solidFill>
                <a:srgbClr val="A13F0B"/>
              </a:solidFill>
              <a:latin typeface="Arial" panose="020B0604020202020204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11EFC8F-74AB-412D-913F-F62436645FFF}"/>
              </a:ext>
            </a:extLst>
          </p:cNvPr>
          <p:cNvGrpSpPr/>
          <p:nvPr/>
        </p:nvGrpSpPr>
        <p:grpSpPr>
          <a:xfrm>
            <a:off x="1676563" y="4335549"/>
            <a:ext cx="8349966" cy="416653"/>
            <a:chOff x="1676563" y="4333944"/>
            <a:chExt cx="8349966" cy="416653"/>
          </a:xfrm>
        </p:grpSpPr>
        <p:sp>
          <p:nvSpPr>
            <p:cNvPr id="34" name="文本占位符 67">
              <a:extLst>
                <a:ext uri="{FF2B5EF4-FFF2-40B4-BE49-F238E27FC236}">
                  <a16:creationId xmlns:a16="http://schemas.microsoft.com/office/drawing/2014/main" id="{56F14DEA-0911-42BE-B641-75662C7A4F55}"/>
                </a:ext>
              </a:extLst>
            </p:cNvPr>
            <p:cNvSpPr txBox="1"/>
            <p:nvPr/>
          </p:nvSpPr>
          <p:spPr>
            <a:xfrm>
              <a:off x="1676563" y="4407974"/>
              <a:ext cx="1425184" cy="331664"/>
            </a:xfrm>
            <a:custGeom>
              <a:avLst/>
              <a:gdLst>
                <a:gd name="connsiteX0" fmla="*/ 0 w 1425184"/>
                <a:gd name="connsiteY0" fmla="*/ 165831 h 331664"/>
                <a:gd name="connsiteX1" fmla="*/ 0 w 1425184"/>
                <a:gd name="connsiteY1" fmla="*/ 165832 h 331664"/>
                <a:gd name="connsiteX2" fmla="*/ 0 w 1425184"/>
                <a:gd name="connsiteY2" fmla="*/ 165832 h 331664"/>
                <a:gd name="connsiteX3" fmla="*/ 165832 w 1425184"/>
                <a:gd name="connsiteY3" fmla="*/ 0 h 331664"/>
                <a:gd name="connsiteX4" fmla="*/ 1259352 w 1425184"/>
                <a:gd name="connsiteY4" fmla="*/ 0 h 331664"/>
                <a:gd name="connsiteX5" fmla="*/ 1425184 w 1425184"/>
                <a:gd name="connsiteY5" fmla="*/ 165832 h 331664"/>
                <a:gd name="connsiteX6" fmla="*/ 1425183 w 1425184"/>
                <a:gd name="connsiteY6" fmla="*/ 165832 h 331664"/>
                <a:gd name="connsiteX7" fmla="*/ 1259351 w 1425184"/>
                <a:gd name="connsiteY7" fmla="*/ 331664 h 331664"/>
                <a:gd name="connsiteX8" fmla="*/ 165832 w 1425184"/>
                <a:gd name="connsiteY8" fmla="*/ 331663 h 331664"/>
                <a:gd name="connsiteX9" fmla="*/ 13032 w 1425184"/>
                <a:gd name="connsiteY9" fmla="*/ 230380 h 331664"/>
                <a:gd name="connsiteX10" fmla="*/ 0 w 1425184"/>
                <a:gd name="connsiteY10" fmla="*/ 165832 h 331664"/>
                <a:gd name="connsiteX11" fmla="*/ 13032 w 1425184"/>
                <a:gd name="connsiteY11" fmla="*/ 101283 h 331664"/>
                <a:gd name="connsiteX12" fmla="*/ 165832 w 1425184"/>
                <a:gd name="connsiteY12" fmla="*/ 0 h 33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5184" h="331664">
                  <a:moveTo>
                    <a:pt x="0" y="165831"/>
                  </a:moveTo>
                  <a:lnTo>
                    <a:pt x="0" y="165832"/>
                  </a:lnTo>
                  <a:lnTo>
                    <a:pt x="0" y="165832"/>
                  </a:lnTo>
                  <a:close/>
                  <a:moveTo>
                    <a:pt x="165832" y="0"/>
                  </a:moveTo>
                  <a:lnTo>
                    <a:pt x="1259352" y="0"/>
                  </a:lnTo>
                  <a:cubicBezTo>
                    <a:pt x="1350938" y="0"/>
                    <a:pt x="1425184" y="74246"/>
                    <a:pt x="1425184" y="165832"/>
                  </a:cubicBezTo>
                  <a:lnTo>
                    <a:pt x="1425183" y="165832"/>
                  </a:lnTo>
                  <a:cubicBezTo>
                    <a:pt x="1425183" y="257418"/>
                    <a:pt x="1350937" y="331664"/>
                    <a:pt x="1259351" y="331664"/>
                  </a:cubicBezTo>
                  <a:lnTo>
                    <a:pt x="165832" y="331663"/>
                  </a:lnTo>
                  <a:cubicBezTo>
                    <a:pt x="97143" y="331663"/>
                    <a:pt x="38207" y="289900"/>
                    <a:pt x="13032" y="230380"/>
                  </a:cubicBezTo>
                  <a:lnTo>
                    <a:pt x="0" y="165832"/>
                  </a:lnTo>
                  <a:lnTo>
                    <a:pt x="13032" y="101283"/>
                  </a:lnTo>
                  <a:cubicBezTo>
                    <a:pt x="38207" y="41764"/>
                    <a:pt x="97143" y="0"/>
                    <a:pt x="165832" y="0"/>
                  </a:cubicBezTo>
                  <a:close/>
                </a:path>
              </a:pathLst>
            </a:custGeom>
            <a:solidFill>
              <a:schemeClr val="accent4"/>
            </a:solidFill>
          </p:spPr>
          <p:txBody>
            <a:bodyPr wrap="square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古典密码</a:t>
              </a:r>
            </a:p>
          </p:txBody>
        </p:sp>
        <p:sp>
          <p:nvSpPr>
            <p:cNvPr id="32" name="等腰三角形 31">
              <a:extLst>
                <a:ext uri="{FF2B5EF4-FFF2-40B4-BE49-F238E27FC236}">
                  <a16:creationId xmlns:a16="http://schemas.microsoft.com/office/drawing/2014/main" id="{C924C61C-A733-4632-83A2-5280942C0C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80868" y="4462784"/>
              <a:ext cx="252000" cy="203372"/>
            </a:xfrm>
            <a:prstGeom prst="triangle">
              <a:avLst/>
            </a:prstGeom>
            <a:solidFill>
              <a:srgbClr val="8E0309"/>
            </a:solidFill>
            <a:ln>
              <a:solidFill>
                <a:srgbClr val="8E0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0FD2762-1E01-4371-A5F7-A3AD0F225758}"/>
                </a:ext>
              </a:extLst>
            </p:cNvPr>
            <p:cNvSpPr txBox="1"/>
            <p:nvPr/>
          </p:nvSpPr>
          <p:spPr>
            <a:xfrm>
              <a:off x="3711989" y="4333944"/>
              <a:ext cx="6314540" cy="416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pc="300" dirty="0"/>
                <a:t>规则保密，则信息安全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34C46B8-3F38-4120-B10D-0F5FF027A044}"/>
              </a:ext>
            </a:extLst>
          </p:cNvPr>
          <p:cNvGrpSpPr/>
          <p:nvPr/>
        </p:nvGrpSpPr>
        <p:grpSpPr>
          <a:xfrm>
            <a:off x="1683023" y="4920553"/>
            <a:ext cx="9483936" cy="776751"/>
            <a:chOff x="1683023" y="4920553"/>
            <a:chExt cx="9483936" cy="776751"/>
          </a:xfrm>
        </p:grpSpPr>
        <p:sp>
          <p:nvSpPr>
            <p:cNvPr id="35" name="文本占位符 67">
              <a:extLst>
                <a:ext uri="{FF2B5EF4-FFF2-40B4-BE49-F238E27FC236}">
                  <a16:creationId xmlns:a16="http://schemas.microsoft.com/office/drawing/2014/main" id="{E9EC5158-CCF2-4B49-936A-F482F42FA538}"/>
                </a:ext>
              </a:extLst>
            </p:cNvPr>
            <p:cNvSpPr txBox="1"/>
            <p:nvPr/>
          </p:nvSpPr>
          <p:spPr>
            <a:xfrm>
              <a:off x="1683023" y="5005542"/>
              <a:ext cx="1425184" cy="331664"/>
            </a:xfrm>
            <a:custGeom>
              <a:avLst/>
              <a:gdLst>
                <a:gd name="connsiteX0" fmla="*/ 0 w 1425184"/>
                <a:gd name="connsiteY0" fmla="*/ 165831 h 331664"/>
                <a:gd name="connsiteX1" fmla="*/ 0 w 1425184"/>
                <a:gd name="connsiteY1" fmla="*/ 165832 h 331664"/>
                <a:gd name="connsiteX2" fmla="*/ 0 w 1425184"/>
                <a:gd name="connsiteY2" fmla="*/ 165832 h 331664"/>
                <a:gd name="connsiteX3" fmla="*/ 165832 w 1425184"/>
                <a:gd name="connsiteY3" fmla="*/ 0 h 331664"/>
                <a:gd name="connsiteX4" fmla="*/ 1259352 w 1425184"/>
                <a:gd name="connsiteY4" fmla="*/ 0 h 331664"/>
                <a:gd name="connsiteX5" fmla="*/ 1425184 w 1425184"/>
                <a:gd name="connsiteY5" fmla="*/ 165832 h 331664"/>
                <a:gd name="connsiteX6" fmla="*/ 1425183 w 1425184"/>
                <a:gd name="connsiteY6" fmla="*/ 165832 h 331664"/>
                <a:gd name="connsiteX7" fmla="*/ 1259351 w 1425184"/>
                <a:gd name="connsiteY7" fmla="*/ 331664 h 331664"/>
                <a:gd name="connsiteX8" fmla="*/ 165832 w 1425184"/>
                <a:gd name="connsiteY8" fmla="*/ 331663 h 331664"/>
                <a:gd name="connsiteX9" fmla="*/ 13032 w 1425184"/>
                <a:gd name="connsiteY9" fmla="*/ 230380 h 331664"/>
                <a:gd name="connsiteX10" fmla="*/ 0 w 1425184"/>
                <a:gd name="connsiteY10" fmla="*/ 165832 h 331664"/>
                <a:gd name="connsiteX11" fmla="*/ 13032 w 1425184"/>
                <a:gd name="connsiteY11" fmla="*/ 101283 h 331664"/>
                <a:gd name="connsiteX12" fmla="*/ 165832 w 1425184"/>
                <a:gd name="connsiteY12" fmla="*/ 0 h 33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5184" h="331664">
                  <a:moveTo>
                    <a:pt x="0" y="165831"/>
                  </a:moveTo>
                  <a:lnTo>
                    <a:pt x="0" y="165832"/>
                  </a:lnTo>
                  <a:lnTo>
                    <a:pt x="0" y="165832"/>
                  </a:lnTo>
                  <a:close/>
                  <a:moveTo>
                    <a:pt x="165832" y="0"/>
                  </a:moveTo>
                  <a:lnTo>
                    <a:pt x="1259352" y="0"/>
                  </a:lnTo>
                  <a:cubicBezTo>
                    <a:pt x="1350938" y="0"/>
                    <a:pt x="1425184" y="74246"/>
                    <a:pt x="1425184" y="165832"/>
                  </a:cubicBezTo>
                  <a:lnTo>
                    <a:pt x="1425183" y="165832"/>
                  </a:lnTo>
                  <a:cubicBezTo>
                    <a:pt x="1425183" y="257418"/>
                    <a:pt x="1350937" y="331664"/>
                    <a:pt x="1259351" y="331664"/>
                  </a:cubicBezTo>
                  <a:lnTo>
                    <a:pt x="165832" y="331663"/>
                  </a:lnTo>
                  <a:cubicBezTo>
                    <a:pt x="97143" y="331663"/>
                    <a:pt x="38207" y="289900"/>
                    <a:pt x="13032" y="230380"/>
                  </a:cubicBezTo>
                  <a:lnTo>
                    <a:pt x="0" y="165832"/>
                  </a:lnTo>
                  <a:lnTo>
                    <a:pt x="13032" y="101283"/>
                  </a:lnTo>
                  <a:cubicBezTo>
                    <a:pt x="38207" y="41764"/>
                    <a:pt x="97143" y="0"/>
                    <a:pt x="165832" y="0"/>
                  </a:cubicBezTo>
                  <a:close/>
                </a:path>
              </a:pathLst>
            </a:custGeom>
            <a:solidFill>
              <a:schemeClr val="accent4"/>
            </a:solidFill>
          </p:spPr>
          <p:txBody>
            <a:bodyPr wrap="square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现代密码</a:t>
              </a: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7FEBBFBB-7E8C-4B98-9258-595A54A42BE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80868" y="5069688"/>
              <a:ext cx="252000" cy="203372"/>
            </a:xfrm>
            <a:prstGeom prst="triangle">
              <a:avLst/>
            </a:prstGeom>
            <a:solidFill>
              <a:srgbClr val="8E0309"/>
            </a:solidFill>
            <a:ln>
              <a:solidFill>
                <a:srgbClr val="8E03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5B9769A-DA50-46A5-BCF0-AD5C3A34CD01}"/>
                </a:ext>
              </a:extLst>
            </p:cNvPr>
            <p:cNvSpPr txBox="1"/>
            <p:nvPr/>
          </p:nvSpPr>
          <p:spPr>
            <a:xfrm>
              <a:off x="3711988" y="4920553"/>
              <a:ext cx="7454971" cy="7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pc="300" dirty="0"/>
                <a:t>规则被分为</a:t>
              </a:r>
              <a:r>
                <a:rPr lang="zh-CN" altLang="en-US" spc="3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算法</a:t>
              </a:r>
              <a:r>
                <a:rPr lang="zh-CN" altLang="en-US" spc="300" dirty="0"/>
                <a:t>与</a:t>
              </a:r>
              <a:r>
                <a:rPr lang="zh-CN" altLang="en-US" spc="3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关键参数</a:t>
              </a:r>
              <a:r>
                <a:rPr lang="zh-CN" altLang="en-US" spc="300" dirty="0"/>
                <a:t>，即使算法公开，只要关键参数保密，则信息安全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7FDCEBF5-9EAF-48C9-BEE6-5BB4042D5A5C}"/>
              </a:ext>
            </a:extLst>
          </p:cNvPr>
          <p:cNvSpPr txBox="1"/>
          <p:nvPr/>
        </p:nvSpPr>
        <p:spPr>
          <a:xfrm>
            <a:off x="2731848" y="5819345"/>
            <a:ext cx="8388571" cy="41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300" dirty="0"/>
              <a:t>戳一下：</a:t>
            </a:r>
            <a:r>
              <a:rPr lang="en-US" altLang="zh-CN" spc="300" dirty="0">
                <a:hlinkClick r:id="rId6"/>
              </a:rPr>
              <a:t>https://www.sojson.com/encrypt.html</a:t>
            </a:r>
            <a:endParaRPr lang="en-US" altLang="zh-CN" spc="300" dirty="0"/>
          </a:p>
        </p:txBody>
      </p:sp>
      <p:sp>
        <p:nvSpPr>
          <p:cNvPr id="45" name="任意多边形: 形状 5">
            <a:extLst>
              <a:ext uri="{FF2B5EF4-FFF2-40B4-BE49-F238E27FC236}">
                <a16:creationId xmlns:a16="http://schemas.microsoft.com/office/drawing/2014/main" id="{63B29631-4F46-46AE-8820-88F84DCDEFE5}"/>
              </a:ext>
            </a:extLst>
          </p:cNvPr>
          <p:cNvSpPr/>
          <p:nvPr/>
        </p:nvSpPr>
        <p:spPr>
          <a:xfrm>
            <a:off x="3521592" y="2421259"/>
            <a:ext cx="3751475" cy="254059"/>
          </a:xfrm>
          <a:custGeom>
            <a:avLst/>
            <a:gdLst>
              <a:gd name="connsiteX0" fmla="*/ 0 w 9683261"/>
              <a:gd name="connsiteY0" fmla="*/ 211015 h 211015"/>
              <a:gd name="connsiteX1" fmla="*/ 9683261 w 9683261"/>
              <a:gd name="connsiteY1" fmla="*/ 211015 h 211015"/>
              <a:gd name="connsiteX2" fmla="*/ 9319846 w 9683261"/>
              <a:gd name="connsiteY2" fmla="*/ 0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83261" h="211015">
                <a:moveTo>
                  <a:pt x="0" y="211015"/>
                </a:moveTo>
                <a:lnTo>
                  <a:pt x="9683261" y="211015"/>
                </a:lnTo>
                <a:lnTo>
                  <a:pt x="9319846" y="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任意多边形: 形状 5">
            <a:extLst>
              <a:ext uri="{FF2B5EF4-FFF2-40B4-BE49-F238E27FC236}">
                <a16:creationId xmlns:a16="http://schemas.microsoft.com/office/drawing/2014/main" id="{E0CF72CD-99C0-46FB-A9ED-CF08DD3434EF}"/>
              </a:ext>
            </a:extLst>
          </p:cNvPr>
          <p:cNvSpPr/>
          <p:nvPr/>
        </p:nvSpPr>
        <p:spPr>
          <a:xfrm rot="10800000">
            <a:off x="3521592" y="3120717"/>
            <a:ext cx="3751475" cy="254059"/>
          </a:xfrm>
          <a:custGeom>
            <a:avLst/>
            <a:gdLst>
              <a:gd name="connsiteX0" fmla="*/ 0 w 9683261"/>
              <a:gd name="connsiteY0" fmla="*/ 211015 h 211015"/>
              <a:gd name="connsiteX1" fmla="*/ 9683261 w 9683261"/>
              <a:gd name="connsiteY1" fmla="*/ 211015 h 211015"/>
              <a:gd name="connsiteX2" fmla="*/ 9319846 w 9683261"/>
              <a:gd name="connsiteY2" fmla="*/ 0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83261" h="211015">
                <a:moveTo>
                  <a:pt x="0" y="211015"/>
                </a:moveTo>
                <a:lnTo>
                  <a:pt x="9683261" y="211015"/>
                </a:lnTo>
                <a:lnTo>
                  <a:pt x="9319846" y="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2468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3" grpId="0"/>
      <p:bldP spid="41" grpId="0"/>
      <p:bldP spid="45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A451FF7-F4EC-4658-9EC1-A66B7947C3FC}"/>
              </a:ext>
            </a:extLst>
          </p:cNvPr>
          <p:cNvGrpSpPr/>
          <p:nvPr/>
        </p:nvGrpSpPr>
        <p:grpSpPr>
          <a:xfrm>
            <a:off x="5480825" y="1361655"/>
            <a:ext cx="6161048" cy="4775620"/>
            <a:chOff x="5480825" y="1361655"/>
            <a:chExt cx="6161048" cy="4775620"/>
          </a:xfrm>
        </p:grpSpPr>
        <p:sp>
          <p:nvSpPr>
            <p:cNvPr id="26" name="文本占位符 11"/>
            <p:cNvSpPr txBox="1"/>
            <p:nvPr/>
          </p:nvSpPr>
          <p:spPr>
            <a:xfrm>
              <a:off x="6150687" y="3862665"/>
              <a:ext cx="4984278" cy="54612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7" name="文本占位符 12"/>
            <p:cNvSpPr txBox="1"/>
            <p:nvPr/>
          </p:nvSpPr>
          <p:spPr>
            <a:xfrm>
              <a:off x="5480825" y="2859854"/>
              <a:ext cx="6161048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分组密码算法工作模式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036436" y="598237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4E91C75-AD74-48BF-A45A-9A26708A6D2E}"/>
                </a:ext>
              </a:extLst>
            </p:cNvPr>
            <p:cNvGrpSpPr/>
            <p:nvPr/>
          </p:nvGrpSpPr>
          <p:grpSpPr>
            <a:xfrm>
              <a:off x="7946973" y="1361655"/>
              <a:ext cx="1180133" cy="1180135"/>
              <a:chOff x="568325" y="5118109"/>
              <a:chExt cx="479425" cy="479426"/>
            </a:xfrm>
            <a:solidFill>
              <a:schemeClr val="accent4"/>
            </a:solidFill>
          </p:grpSpPr>
          <p:sp>
            <p:nvSpPr>
              <p:cNvPr id="13" name="Freeform 48">
                <a:extLst>
                  <a:ext uri="{FF2B5EF4-FFF2-40B4-BE49-F238E27FC236}">
                    <a16:creationId xmlns:a16="http://schemas.microsoft.com/office/drawing/2014/main" id="{7D34DEEE-84CA-4922-BD29-01B77F3AE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325" y="5118109"/>
                <a:ext cx="479425" cy="479426"/>
              </a:xfrm>
              <a:custGeom>
                <a:avLst/>
                <a:gdLst>
                  <a:gd name="T0" fmla="*/ 116 w 128"/>
                  <a:gd name="T1" fmla="*/ 77 h 128"/>
                  <a:gd name="T2" fmla="*/ 128 w 128"/>
                  <a:gd name="T3" fmla="*/ 50 h 128"/>
                  <a:gd name="T4" fmla="*/ 116 w 128"/>
                  <a:gd name="T5" fmla="*/ 49 h 128"/>
                  <a:gd name="T6" fmla="*/ 111 w 128"/>
                  <a:gd name="T7" fmla="*/ 36 h 128"/>
                  <a:gd name="T8" fmla="*/ 100 w 128"/>
                  <a:gd name="T9" fmla="*/ 9 h 128"/>
                  <a:gd name="T10" fmla="*/ 91 w 128"/>
                  <a:gd name="T11" fmla="*/ 16 h 128"/>
                  <a:gd name="T12" fmla="*/ 77 w 128"/>
                  <a:gd name="T13" fmla="*/ 11 h 128"/>
                  <a:gd name="T14" fmla="*/ 51 w 128"/>
                  <a:gd name="T15" fmla="*/ 0 h 128"/>
                  <a:gd name="T16" fmla="*/ 50 w 128"/>
                  <a:gd name="T17" fmla="*/ 11 h 128"/>
                  <a:gd name="T18" fmla="*/ 36 w 128"/>
                  <a:gd name="T19" fmla="*/ 17 h 128"/>
                  <a:gd name="T20" fmla="*/ 9 w 128"/>
                  <a:gd name="T21" fmla="*/ 28 h 128"/>
                  <a:gd name="T22" fmla="*/ 17 w 128"/>
                  <a:gd name="T23" fmla="*/ 37 h 128"/>
                  <a:gd name="T24" fmla="*/ 11 w 128"/>
                  <a:gd name="T25" fmla="*/ 50 h 128"/>
                  <a:gd name="T26" fmla="*/ 0 w 128"/>
                  <a:gd name="T27" fmla="*/ 77 h 128"/>
                  <a:gd name="T28" fmla="*/ 12 w 128"/>
                  <a:gd name="T29" fmla="*/ 78 h 128"/>
                  <a:gd name="T30" fmla="*/ 17 w 128"/>
                  <a:gd name="T31" fmla="*/ 91 h 128"/>
                  <a:gd name="T32" fmla="*/ 28 w 128"/>
                  <a:gd name="T33" fmla="*/ 118 h 128"/>
                  <a:gd name="T34" fmla="*/ 37 w 128"/>
                  <a:gd name="T35" fmla="*/ 111 h 128"/>
                  <a:gd name="T36" fmla="*/ 51 w 128"/>
                  <a:gd name="T37" fmla="*/ 116 h 128"/>
                  <a:gd name="T38" fmla="*/ 77 w 128"/>
                  <a:gd name="T39" fmla="*/ 128 h 128"/>
                  <a:gd name="T40" fmla="*/ 78 w 128"/>
                  <a:gd name="T41" fmla="*/ 116 h 128"/>
                  <a:gd name="T42" fmla="*/ 92 w 128"/>
                  <a:gd name="T43" fmla="*/ 110 h 128"/>
                  <a:gd name="T44" fmla="*/ 119 w 128"/>
                  <a:gd name="T45" fmla="*/ 99 h 128"/>
                  <a:gd name="T46" fmla="*/ 111 w 128"/>
                  <a:gd name="T47" fmla="*/ 90 h 128"/>
                  <a:gd name="T48" fmla="*/ 112 w 128"/>
                  <a:gd name="T49" fmla="*/ 99 h 128"/>
                  <a:gd name="T50" fmla="*/ 92 w 128"/>
                  <a:gd name="T51" fmla="*/ 105 h 128"/>
                  <a:gd name="T52" fmla="*/ 77 w 128"/>
                  <a:gd name="T53" fmla="*/ 111 h 128"/>
                  <a:gd name="T54" fmla="*/ 73 w 128"/>
                  <a:gd name="T55" fmla="*/ 123 h 128"/>
                  <a:gd name="T56" fmla="*/ 55 w 128"/>
                  <a:gd name="T57" fmla="*/ 113 h 128"/>
                  <a:gd name="T58" fmla="*/ 40 w 128"/>
                  <a:gd name="T59" fmla="*/ 107 h 128"/>
                  <a:gd name="T60" fmla="*/ 28 w 128"/>
                  <a:gd name="T61" fmla="*/ 112 h 128"/>
                  <a:gd name="T62" fmla="*/ 23 w 128"/>
                  <a:gd name="T63" fmla="*/ 92 h 128"/>
                  <a:gd name="T64" fmla="*/ 16 w 128"/>
                  <a:gd name="T65" fmla="*/ 77 h 128"/>
                  <a:gd name="T66" fmla="*/ 5 w 128"/>
                  <a:gd name="T67" fmla="*/ 72 h 128"/>
                  <a:gd name="T68" fmla="*/ 15 w 128"/>
                  <a:gd name="T69" fmla="*/ 55 h 128"/>
                  <a:gd name="T70" fmla="*/ 21 w 128"/>
                  <a:gd name="T71" fmla="*/ 39 h 128"/>
                  <a:gd name="T72" fmla="*/ 16 w 128"/>
                  <a:gd name="T73" fmla="*/ 28 h 128"/>
                  <a:gd name="T74" fmla="*/ 36 w 128"/>
                  <a:gd name="T75" fmla="*/ 23 h 128"/>
                  <a:gd name="T76" fmla="*/ 51 w 128"/>
                  <a:gd name="T77" fmla="*/ 16 h 128"/>
                  <a:gd name="T78" fmla="*/ 55 w 128"/>
                  <a:gd name="T79" fmla="*/ 4 h 128"/>
                  <a:gd name="T80" fmla="*/ 73 w 128"/>
                  <a:gd name="T81" fmla="*/ 15 h 128"/>
                  <a:gd name="T82" fmla="*/ 88 w 128"/>
                  <a:gd name="T83" fmla="*/ 20 h 128"/>
                  <a:gd name="T84" fmla="*/ 100 w 128"/>
                  <a:gd name="T85" fmla="*/ 15 h 128"/>
                  <a:gd name="T86" fmla="*/ 105 w 128"/>
                  <a:gd name="T87" fmla="*/ 35 h 128"/>
                  <a:gd name="T88" fmla="*/ 112 w 128"/>
                  <a:gd name="T89" fmla="*/ 50 h 128"/>
                  <a:gd name="T90" fmla="*/ 123 w 128"/>
                  <a:gd name="T91" fmla="*/ 55 h 128"/>
                  <a:gd name="T92" fmla="*/ 113 w 128"/>
                  <a:gd name="T93" fmla="*/ 72 h 128"/>
                  <a:gd name="T94" fmla="*/ 107 w 128"/>
                  <a:gd name="T95" fmla="*/ 88 h 128"/>
                  <a:gd name="T96" fmla="*/ 112 w 128"/>
                  <a:gd name="T97" fmla="*/ 9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8" h="128">
                    <a:moveTo>
                      <a:pt x="116" y="78"/>
                    </a:moveTo>
                    <a:cubicBezTo>
                      <a:pt x="116" y="77"/>
                      <a:pt x="116" y="77"/>
                      <a:pt x="116" y="77"/>
                    </a:cubicBezTo>
                    <a:cubicBezTo>
                      <a:pt x="128" y="77"/>
                      <a:pt x="128" y="77"/>
                      <a:pt x="128" y="77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16" y="49"/>
                      <a:pt x="116" y="49"/>
                      <a:pt x="116" y="49"/>
                    </a:cubicBezTo>
                    <a:cubicBezTo>
                      <a:pt x="115" y="45"/>
                      <a:pt x="113" y="41"/>
                      <a:pt x="111" y="37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9" y="28"/>
                      <a:pt x="119" y="28"/>
                      <a:pt x="119" y="28"/>
                    </a:cubicBezTo>
                    <a:cubicBezTo>
                      <a:pt x="100" y="9"/>
                      <a:pt x="100" y="9"/>
                      <a:pt x="100" y="9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87" y="14"/>
                      <a:pt x="83" y="13"/>
                      <a:pt x="78" y="11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5" y="13"/>
                      <a:pt x="41" y="14"/>
                      <a:pt x="37" y="16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5" y="41"/>
                      <a:pt x="13" y="45"/>
                      <a:pt x="12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3" y="82"/>
                      <a:pt x="15" y="86"/>
                      <a:pt x="17" y="90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36" y="110"/>
                      <a:pt x="36" y="110"/>
                      <a:pt x="36" y="11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41" y="113"/>
                      <a:pt x="45" y="115"/>
                      <a:pt x="50" y="116"/>
                    </a:cubicBezTo>
                    <a:cubicBezTo>
                      <a:pt x="51" y="116"/>
                      <a:pt x="51" y="116"/>
                      <a:pt x="51" y="116"/>
                    </a:cubicBezTo>
                    <a:cubicBezTo>
                      <a:pt x="51" y="128"/>
                      <a:pt x="51" y="128"/>
                      <a:pt x="51" y="128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77" y="116"/>
                      <a:pt x="77" y="116"/>
                      <a:pt x="77" y="116"/>
                    </a:cubicBezTo>
                    <a:cubicBezTo>
                      <a:pt x="78" y="116"/>
                      <a:pt x="78" y="116"/>
                      <a:pt x="78" y="116"/>
                    </a:cubicBezTo>
                    <a:cubicBezTo>
                      <a:pt x="83" y="115"/>
                      <a:pt x="87" y="113"/>
                      <a:pt x="91" y="111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100" y="118"/>
                      <a:pt x="100" y="118"/>
                      <a:pt x="100" y="118"/>
                    </a:cubicBezTo>
                    <a:cubicBezTo>
                      <a:pt x="119" y="99"/>
                      <a:pt x="119" y="99"/>
                      <a:pt x="119" y="99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113" y="86"/>
                      <a:pt x="115" y="82"/>
                      <a:pt x="116" y="78"/>
                    </a:cubicBezTo>
                    <a:close/>
                    <a:moveTo>
                      <a:pt x="112" y="99"/>
                    </a:moveTo>
                    <a:cubicBezTo>
                      <a:pt x="100" y="112"/>
                      <a:pt x="100" y="112"/>
                      <a:pt x="100" y="112"/>
                    </a:cubicBezTo>
                    <a:cubicBezTo>
                      <a:pt x="92" y="105"/>
                      <a:pt x="92" y="105"/>
                      <a:pt x="92" y="105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5" y="109"/>
                      <a:pt x="81" y="110"/>
                      <a:pt x="77" y="111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47" y="110"/>
                      <a:pt x="43" y="109"/>
                      <a:pt x="40" y="107"/>
                    </a:cubicBezTo>
                    <a:cubicBezTo>
                      <a:pt x="36" y="105"/>
                      <a:pt x="36" y="105"/>
                      <a:pt x="36" y="105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16" y="99"/>
                      <a:pt x="16" y="99"/>
                      <a:pt x="16" y="99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19" y="85"/>
                      <a:pt x="17" y="81"/>
                      <a:pt x="16" y="77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46"/>
                      <a:pt x="19" y="43"/>
                      <a:pt x="21" y="39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3" y="18"/>
                      <a:pt x="47" y="17"/>
                      <a:pt x="51" y="16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1" y="17"/>
                      <a:pt x="85" y="18"/>
                      <a:pt x="88" y="20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9" y="43"/>
                      <a:pt x="111" y="46"/>
                      <a:pt x="112" y="50"/>
                    </a:cubicBezTo>
                    <a:cubicBezTo>
                      <a:pt x="113" y="55"/>
                      <a:pt x="113" y="55"/>
                      <a:pt x="113" y="55"/>
                    </a:cubicBezTo>
                    <a:cubicBezTo>
                      <a:pt x="123" y="55"/>
                      <a:pt x="123" y="55"/>
                      <a:pt x="123" y="55"/>
                    </a:cubicBezTo>
                    <a:cubicBezTo>
                      <a:pt x="123" y="72"/>
                      <a:pt x="123" y="72"/>
                      <a:pt x="123" y="72"/>
                    </a:cubicBezTo>
                    <a:cubicBezTo>
                      <a:pt x="113" y="72"/>
                      <a:pt x="113" y="72"/>
                      <a:pt x="113" y="72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1" y="81"/>
                      <a:pt x="109" y="85"/>
                      <a:pt x="107" y="88"/>
                    </a:cubicBezTo>
                    <a:cubicBezTo>
                      <a:pt x="105" y="92"/>
                      <a:pt x="105" y="92"/>
                      <a:pt x="105" y="92"/>
                    </a:cubicBezTo>
                    <a:lnTo>
                      <a:pt x="112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Freeform 49">
                <a:extLst>
                  <a:ext uri="{FF2B5EF4-FFF2-40B4-BE49-F238E27FC236}">
                    <a16:creationId xmlns:a16="http://schemas.microsoft.com/office/drawing/2014/main" id="{633DE116-A355-44EB-AD9C-D10F402DA4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4375" y="5264160"/>
                <a:ext cx="184150" cy="184150"/>
              </a:xfrm>
              <a:custGeom>
                <a:avLst/>
                <a:gdLst>
                  <a:gd name="T0" fmla="*/ 25 w 49"/>
                  <a:gd name="T1" fmla="*/ 0 h 49"/>
                  <a:gd name="T2" fmla="*/ 0 w 49"/>
                  <a:gd name="T3" fmla="*/ 25 h 49"/>
                  <a:gd name="T4" fmla="*/ 25 w 49"/>
                  <a:gd name="T5" fmla="*/ 49 h 49"/>
                  <a:gd name="T6" fmla="*/ 49 w 49"/>
                  <a:gd name="T7" fmla="*/ 25 h 49"/>
                  <a:gd name="T8" fmla="*/ 25 w 49"/>
                  <a:gd name="T9" fmla="*/ 0 h 49"/>
                  <a:gd name="T10" fmla="*/ 39 w 49"/>
                  <a:gd name="T11" fmla="*/ 39 h 49"/>
                  <a:gd name="T12" fmla="*/ 25 w 49"/>
                  <a:gd name="T13" fmla="*/ 45 h 49"/>
                  <a:gd name="T14" fmla="*/ 11 w 49"/>
                  <a:gd name="T15" fmla="*/ 39 h 49"/>
                  <a:gd name="T16" fmla="*/ 5 w 49"/>
                  <a:gd name="T17" fmla="*/ 25 h 49"/>
                  <a:gd name="T18" fmla="*/ 11 w 49"/>
                  <a:gd name="T19" fmla="*/ 10 h 49"/>
                  <a:gd name="T20" fmla="*/ 25 w 49"/>
                  <a:gd name="T21" fmla="*/ 5 h 49"/>
                  <a:gd name="T22" fmla="*/ 39 w 49"/>
                  <a:gd name="T23" fmla="*/ 10 h 49"/>
                  <a:gd name="T24" fmla="*/ 45 w 49"/>
                  <a:gd name="T25" fmla="*/ 25 h 49"/>
                  <a:gd name="T26" fmla="*/ 39 w 49"/>
                  <a:gd name="T27" fmla="*/ 3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" h="49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11"/>
                      <a:pt x="38" y="0"/>
                      <a:pt x="25" y="0"/>
                    </a:cubicBezTo>
                    <a:close/>
                    <a:moveTo>
                      <a:pt x="39" y="39"/>
                    </a:moveTo>
                    <a:cubicBezTo>
                      <a:pt x="35" y="43"/>
                      <a:pt x="30" y="45"/>
                      <a:pt x="25" y="45"/>
                    </a:cubicBezTo>
                    <a:cubicBezTo>
                      <a:pt x="20" y="45"/>
                      <a:pt x="15" y="43"/>
                      <a:pt x="11" y="39"/>
                    </a:cubicBezTo>
                    <a:cubicBezTo>
                      <a:pt x="7" y="35"/>
                      <a:pt x="5" y="30"/>
                      <a:pt x="5" y="25"/>
                    </a:cubicBezTo>
                    <a:cubicBezTo>
                      <a:pt x="5" y="19"/>
                      <a:pt x="7" y="14"/>
                      <a:pt x="11" y="10"/>
                    </a:cubicBezTo>
                    <a:cubicBezTo>
                      <a:pt x="15" y="7"/>
                      <a:pt x="20" y="5"/>
                      <a:pt x="25" y="5"/>
                    </a:cubicBezTo>
                    <a:cubicBezTo>
                      <a:pt x="30" y="5"/>
                      <a:pt x="35" y="7"/>
                      <a:pt x="39" y="10"/>
                    </a:cubicBezTo>
                    <a:cubicBezTo>
                      <a:pt x="43" y="14"/>
                      <a:pt x="45" y="19"/>
                      <a:pt x="45" y="25"/>
                    </a:cubicBezTo>
                    <a:cubicBezTo>
                      <a:pt x="45" y="30"/>
                      <a:pt x="43" y="35"/>
                      <a:pt x="3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8E303-DF6B-4D8A-9B0F-E33D7D65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分组密码算法工作模式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D8ED4F-A456-437F-A47E-7C4B99A129CE}"/>
              </a:ext>
            </a:extLst>
          </p:cNvPr>
          <p:cNvGrpSpPr/>
          <p:nvPr/>
        </p:nvGrpSpPr>
        <p:grpSpPr>
          <a:xfrm>
            <a:off x="508357" y="975165"/>
            <a:ext cx="4577954" cy="523125"/>
            <a:chOff x="373589" y="1165273"/>
            <a:chExt cx="4577954" cy="52312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7A462A8-736E-4BBC-8343-37F159165E4E}"/>
                </a:ext>
              </a:extLst>
            </p:cNvPr>
            <p:cNvSpPr txBox="1"/>
            <p:nvPr/>
          </p:nvSpPr>
          <p:spPr>
            <a:xfrm>
              <a:off x="1801944" y="1207174"/>
              <a:ext cx="3149599" cy="396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加密任意长度的文件</a:t>
              </a:r>
              <a:endParaRPr lang="en-US" altLang="zh-CN" sz="2200" dirty="0">
                <a:solidFill>
                  <a:srgbClr val="000000">
                    <a:lumMod val="85000"/>
                    <a:lumOff val="15000"/>
                  </a:srgbClr>
                </a:solidFill>
                <a:ea typeface="Adobe 黑体 Std R" panose="020B04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ïṡḷiḑé">
              <a:extLst>
                <a:ext uri="{FF2B5EF4-FFF2-40B4-BE49-F238E27FC236}">
                  <a16:creationId xmlns:a16="http://schemas.microsoft.com/office/drawing/2014/main" id="{4C287137-13FD-4FF3-A2DA-EC0F1B27647E}"/>
                </a:ext>
              </a:extLst>
            </p:cNvPr>
            <p:cNvSpPr/>
            <p:nvPr/>
          </p:nvSpPr>
          <p:spPr>
            <a:xfrm>
              <a:off x="896714" y="1189537"/>
              <a:ext cx="862236" cy="498861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/>
            <a:p>
              <a:pPr lvl="0"/>
              <a:r>
                <a:rPr lang="zh-CN" altLang="en-US" sz="2400" b="1" spc="100" dirty="0">
                  <a:solidFill>
                    <a:schemeClr val="accent4"/>
                  </a:solidFill>
                </a:rPr>
                <a:t>初衷</a:t>
              </a:r>
            </a:p>
          </p:txBody>
        </p:sp>
        <p:sp>
          <p:nvSpPr>
            <p:cNvPr id="13" name="图形 59">
              <a:extLst>
                <a:ext uri="{FF2B5EF4-FFF2-40B4-BE49-F238E27FC236}">
                  <a16:creationId xmlns:a16="http://schemas.microsoft.com/office/drawing/2014/main" id="{BE663BB8-3B53-459E-B5EB-5653D8826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89" y="1165273"/>
              <a:ext cx="480131" cy="480131"/>
            </a:xfrm>
            <a:custGeom>
              <a:avLst/>
              <a:gdLst>
                <a:gd name="connsiteX0" fmla="*/ 536989 w 523125"/>
                <a:gd name="connsiteY0" fmla="*/ 65736 h 523125"/>
                <a:gd name="connsiteX1" fmla="*/ 491662 w 523125"/>
                <a:gd name="connsiteY1" fmla="*/ 39310 h 523125"/>
                <a:gd name="connsiteX2" fmla="*/ 465202 w 523125"/>
                <a:gd name="connsiteY2" fmla="*/ 84636 h 523125"/>
                <a:gd name="connsiteX3" fmla="*/ 480930 w 523125"/>
                <a:gd name="connsiteY3" fmla="*/ 106304 h 523125"/>
                <a:gd name="connsiteX4" fmla="*/ 447045 w 523125"/>
                <a:gd name="connsiteY4" fmla="*/ 195724 h 523125"/>
                <a:gd name="connsiteX5" fmla="*/ 337712 w 523125"/>
                <a:gd name="connsiteY5" fmla="*/ 74410 h 523125"/>
                <a:gd name="connsiteX6" fmla="*/ 354654 w 523125"/>
                <a:gd name="connsiteY6" fmla="*/ 65584 h 523125"/>
                <a:gd name="connsiteX7" fmla="*/ 387898 w 523125"/>
                <a:gd name="connsiteY7" fmla="*/ 73009 h 523125"/>
                <a:gd name="connsiteX8" fmla="*/ 414307 w 523125"/>
                <a:gd name="connsiteY8" fmla="*/ 27700 h 523125"/>
                <a:gd name="connsiteX9" fmla="*/ 368981 w 523125"/>
                <a:gd name="connsiteY9" fmla="*/ 1223 h 523125"/>
                <a:gd name="connsiteX10" fmla="*/ 341677 w 523125"/>
                <a:gd name="connsiteY10" fmla="*/ 31817 h 523125"/>
                <a:gd name="connsiteX11" fmla="*/ 232547 w 523125"/>
                <a:gd name="connsiteY11" fmla="*/ 261014 h 523125"/>
                <a:gd name="connsiteX12" fmla="*/ 48137 w 523125"/>
                <a:gd name="connsiteY12" fmla="*/ 309766 h 523125"/>
                <a:gd name="connsiteX13" fmla="*/ 27667 w 523125"/>
                <a:gd name="connsiteY13" fmla="*/ 309259 h 523125"/>
                <a:gd name="connsiteX14" fmla="*/ 1224 w 523125"/>
                <a:gd name="connsiteY14" fmla="*/ 354619 h 523125"/>
                <a:gd name="connsiteX15" fmla="*/ 46550 w 523125"/>
                <a:gd name="connsiteY15" fmla="*/ 381045 h 523125"/>
                <a:gd name="connsiteX16" fmla="*/ 74175 w 523125"/>
                <a:gd name="connsiteY16" fmla="*/ 346114 h 523125"/>
                <a:gd name="connsiteX17" fmla="*/ 183390 w 523125"/>
                <a:gd name="connsiteY17" fmla="*/ 460763 h 523125"/>
                <a:gd name="connsiteX18" fmla="*/ 175864 w 523125"/>
                <a:gd name="connsiteY18" fmla="*/ 465100 h 523125"/>
                <a:gd name="connsiteX19" fmla="*/ 144544 w 523125"/>
                <a:gd name="connsiteY19" fmla="*/ 459160 h 523125"/>
                <a:gd name="connsiteX20" fmla="*/ 118100 w 523125"/>
                <a:gd name="connsiteY20" fmla="*/ 504503 h 523125"/>
                <a:gd name="connsiteX21" fmla="*/ 163444 w 523125"/>
                <a:gd name="connsiteY21" fmla="*/ 530946 h 523125"/>
                <a:gd name="connsiteX22" fmla="*/ 190899 w 523125"/>
                <a:gd name="connsiteY22" fmla="*/ 498580 h 523125"/>
                <a:gd name="connsiteX23" fmla="*/ 273266 w 523125"/>
                <a:gd name="connsiteY23" fmla="*/ 297177 h 523125"/>
                <a:gd name="connsiteX24" fmla="*/ 363446 w 523125"/>
                <a:gd name="connsiteY24" fmla="*/ 286191 h 523125"/>
                <a:gd name="connsiteX25" fmla="*/ 463346 w 523125"/>
                <a:gd name="connsiteY25" fmla="*/ 231702 h 523125"/>
                <a:gd name="connsiteX26" fmla="*/ 517144 w 523125"/>
                <a:gd name="connsiteY26" fmla="*/ 108666 h 523125"/>
                <a:gd name="connsiteX27" fmla="*/ 536989 w 523125"/>
                <a:gd name="connsiteY27" fmla="*/ 65736 h 523125"/>
                <a:gd name="connsiteX28" fmla="*/ 197936 w 523125"/>
                <a:gd name="connsiteY28" fmla="*/ 449609 h 523125"/>
                <a:gd name="connsiteX29" fmla="*/ 83979 w 523125"/>
                <a:gd name="connsiteY29" fmla="*/ 329999 h 523125"/>
                <a:gd name="connsiteX30" fmla="*/ 111519 w 523125"/>
                <a:gd name="connsiteY30" fmla="*/ 317714 h 523125"/>
                <a:gd name="connsiteX31" fmla="*/ 218270 w 523125"/>
                <a:gd name="connsiteY31" fmla="*/ 424077 h 523125"/>
                <a:gd name="connsiteX32" fmla="*/ 197936 w 523125"/>
                <a:gd name="connsiteY32" fmla="*/ 449609 h 523125"/>
                <a:gd name="connsiteX33" fmla="*/ 226640 w 523125"/>
                <a:gd name="connsiteY33" fmla="*/ 406763 h 523125"/>
                <a:gd name="connsiteX34" fmla="*/ 131010 w 523125"/>
                <a:gd name="connsiteY34" fmla="*/ 311470 h 523125"/>
                <a:gd name="connsiteX35" fmla="*/ 183491 w 523125"/>
                <a:gd name="connsiteY35" fmla="*/ 301125 h 523125"/>
                <a:gd name="connsiteX36" fmla="*/ 238200 w 523125"/>
                <a:gd name="connsiteY36" fmla="*/ 353337 h 523125"/>
                <a:gd name="connsiteX37" fmla="*/ 226640 w 523125"/>
                <a:gd name="connsiteY37" fmla="*/ 406763 h 523125"/>
                <a:gd name="connsiteX38" fmla="*/ 207268 w 523125"/>
                <a:gd name="connsiteY38" fmla="*/ 298679 h 523125"/>
                <a:gd name="connsiteX39" fmla="*/ 236816 w 523125"/>
                <a:gd name="connsiteY39" fmla="*/ 297227 h 523125"/>
                <a:gd name="connsiteX40" fmla="*/ 238858 w 523125"/>
                <a:gd name="connsiteY40" fmla="*/ 328817 h 523125"/>
                <a:gd name="connsiteX41" fmla="*/ 207268 w 523125"/>
                <a:gd name="connsiteY41" fmla="*/ 298679 h 523125"/>
                <a:gd name="connsiteX42" fmla="*/ 269030 w 523125"/>
                <a:gd name="connsiteY42" fmla="*/ 260895 h 523125"/>
                <a:gd name="connsiteX43" fmla="*/ 269351 w 523125"/>
                <a:gd name="connsiteY43" fmla="*/ 194745 h 523125"/>
                <a:gd name="connsiteX44" fmla="*/ 322760 w 523125"/>
                <a:gd name="connsiteY44" fmla="*/ 257385 h 523125"/>
                <a:gd name="connsiteX45" fmla="*/ 269030 w 523125"/>
                <a:gd name="connsiteY45" fmla="*/ 260895 h 523125"/>
                <a:gd name="connsiteX46" fmla="*/ 343466 w 523125"/>
                <a:gd name="connsiteY46" fmla="*/ 253690 h 523125"/>
                <a:gd name="connsiteX47" fmla="*/ 273367 w 523125"/>
                <a:gd name="connsiteY47" fmla="*/ 171509 h 523125"/>
                <a:gd name="connsiteX48" fmla="*/ 288420 w 523125"/>
                <a:gd name="connsiteY48" fmla="*/ 129473 h 523125"/>
                <a:gd name="connsiteX49" fmla="*/ 386936 w 523125"/>
                <a:gd name="connsiteY49" fmla="*/ 239835 h 523125"/>
                <a:gd name="connsiteX50" fmla="*/ 343466 w 523125"/>
                <a:gd name="connsiteY50" fmla="*/ 253690 h 523125"/>
                <a:gd name="connsiteX51" fmla="*/ 403744 w 523125"/>
                <a:gd name="connsiteY51" fmla="*/ 231466 h 523125"/>
                <a:gd name="connsiteX52" fmla="*/ 298005 w 523125"/>
                <a:gd name="connsiteY52" fmla="*/ 113222 h 523125"/>
                <a:gd name="connsiteX53" fmla="*/ 323165 w 523125"/>
                <a:gd name="connsiteY53" fmla="*/ 85092 h 523125"/>
                <a:gd name="connsiteX54" fmla="*/ 434557 w 523125"/>
                <a:gd name="connsiteY54" fmla="*/ 209039 h 523125"/>
                <a:gd name="connsiteX55" fmla="*/ 403744 w 523125"/>
                <a:gd name="connsiteY55" fmla="*/ 231466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23125" h="523125">
                  <a:moveTo>
                    <a:pt x="536989" y="65736"/>
                  </a:moveTo>
                  <a:cubicBezTo>
                    <a:pt x="531740" y="45925"/>
                    <a:pt x="511474" y="34095"/>
                    <a:pt x="491662" y="39310"/>
                  </a:cubicBezTo>
                  <a:cubicBezTo>
                    <a:pt x="471817" y="44524"/>
                    <a:pt x="459988" y="64808"/>
                    <a:pt x="465202" y="84636"/>
                  </a:cubicBezTo>
                  <a:cubicBezTo>
                    <a:pt x="467649" y="93934"/>
                    <a:pt x="473437" y="101444"/>
                    <a:pt x="480930" y="106304"/>
                  </a:cubicBezTo>
                  <a:cubicBezTo>
                    <a:pt x="479124" y="133540"/>
                    <a:pt x="471024" y="166716"/>
                    <a:pt x="447045" y="195724"/>
                  </a:cubicBezTo>
                  <a:cubicBezTo>
                    <a:pt x="379460" y="118622"/>
                    <a:pt x="350908" y="87150"/>
                    <a:pt x="337712" y="74410"/>
                  </a:cubicBezTo>
                  <a:cubicBezTo>
                    <a:pt x="344765" y="69938"/>
                    <a:pt x="350722" y="67154"/>
                    <a:pt x="354654" y="65584"/>
                  </a:cubicBezTo>
                  <a:cubicBezTo>
                    <a:pt x="363581" y="73009"/>
                    <a:pt x="375815" y="76199"/>
                    <a:pt x="387898" y="73009"/>
                  </a:cubicBezTo>
                  <a:cubicBezTo>
                    <a:pt x="407692" y="67795"/>
                    <a:pt x="419539" y="47494"/>
                    <a:pt x="414307" y="27700"/>
                  </a:cubicBezTo>
                  <a:cubicBezTo>
                    <a:pt x="409076" y="7872"/>
                    <a:pt x="388775" y="-3975"/>
                    <a:pt x="368981" y="1223"/>
                  </a:cubicBezTo>
                  <a:cubicBezTo>
                    <a:pt x="354114" y="5138"/>
                    <a:pt x="343753" y="17524"/>
                    <a:pt x="341677" y="31817"/>
                  </a:cubicBezTo>
                  <a:cubicBezTo>
                    <a:pt x="313715" y="43680"/>
                    <a:pt x="218321" y="96482"/>
                    <a:pt x="232547" y="261014"/>
                  </a:cubicBezTo>
                  <a:cubicBezTo>
                    <a:pt x="128074" y="264051"/>
                    <a:pt x="73129" y="291709"/>
                    <a:pt x="48137" y="309766"/>
                  </a:cubicBezTo>
                  <a:cubicBezTo>
                    <a:pt x="41707" y="307740"/>
                    <a:pt x="34670" y="307420"/>
                    <a:pt x="27667" y="309259"/>
                  </a:cubicBezTo>
                  <a:cubicBezTo>
                    <a:pt x="7856" y="314507"/>
                    <a:pt x="-3973" y="334774"/>
                    <a:pt x="1224" y="354619"/>
                  </a:cubicBezTo>
                  <a:cubicBezTo>
                    <a:pt x="6455" y="374447"/>
                    <a:pt x="26739" y="386294"/>
                    <a:pt x="46550" y="381045"/>
                  </a:cubicBezTo>
                  <a:cubicBezTo>
                    <a:pt x="62885" y="376759"/>
                    <a:pt x="73787" y="362196"/>
                    <a:pt x="74175" y="346114"/>
                  </a:cubicBezTo>
                  <a:lnTo>
                    <a:pt x="183390" y="460763"/>
                  </a:lnTo>
                  <a:cubicBezTo>
                    <a:pt x="180825" y="462349"/>
                    <a:pt x="178310" y="463817"/>
                    <a:pt x="175864" y="465100"/>
                  </a:cubicBezTo>
                  <a:cubicBezTo>
                    <a:pt x="167156" y="458755"/>
                    <a:pt x="155782" y="456240"/>
                    <a:pt x="144544" y="459160"/>
                  </a:cubicBezTo>
                  <a:cubicBezTo>
                    <a:pt x="124732" y="464374"/>
                    <a:pt x="112886" y="484675"/>
                    <a:pt x="118100" y="504503"/>
                  </a:cubicBezTo>
                  <a:cubicBezTo>
                    <a:pt x="123332" y="524331"/>
                    <a:pt x="143615" y="536177"/>
                    <a:pt x="163444" y="530946"/>
                  </a:cubicBezTo>
                  <a:cubicBezTo>
                    <a:pt x="178901" y="526879"/>
                    <a:pt x="189448" y="513616"/>
                    <a:pt x="190899" y="498580"/>
                  </a:cubicBezTo>
                  <a:cubicBezTo>
                    <a:pt x="241997" y="473200"/>
                    <a:pt x="284302" y="410847"/>
                    <a:pt x="273266" y="297177"/>
                  </a:cubicBezTo>
                  <a:cubicBezTo>
                    <a:pt x="306054" y="297025"/>
                    <a:pt x="336277" y="293329"/>
                    <a:pt x="363446" y="286191"/>
                  </a:cubicBezTo>
                  <a:cubicBezTo>
                    <a:pt x="404047" y="275509"/>
                    <a:pt x="437797" y="257234"/>
                    <a:pt x="463346" y="231702"/>
                  </a:cubicBezTo>
                  <a:cubicBezTo>
                    <a:pt x="495611" y="199454"/>
                    <a:pt x="514005" y="157215"/>
                    <a:pt x="517144" y="108666"/>
                  </a:cubicBezTo>
                  <a:cubicBezTo>
                    <a:pt x="532888" y="101089"/>
                    <a:pt x="541595" y="83235"/>
                    <a:pt x="536989" y="65736"/>
                  </a:cubicBezTo>
                  <a:close/>
                  <a:moveTo>
                    <a:pt x="197936" y="449609"/>
                  </a:moveTo>
                  <a:lnTo>
                    <a:pt x="83979" y="329999"/>
                  </a:lnTo>
                  <a:cubicBezTo>
                    <a:pt x="91286" y="326033"/>
                    <a:pt x="100348" y="321781"/>
                    <a:pt x="111519" y="317714"/>
                  </a:cubicBezTo>
                  <a:lnTo>
                    <a:pt x="218270" y="424077"/>
                  </a:lnTo>
                  <a:cubicBezTo>
                    <a:pt x="212162" y="434590"/>
                    <a:pt x="205159" y="442960"/>
                    <a:pt x="197936" y="449609"/>
                  </a:cubicBezTo>
                  <a:close/>
                  <a:moveTo>
                    <a:pt x="226640" y="406763"/>
                  </a:moveTo>
                  <a:lnTo>
                    <a:pt x="131010" y="311470"/>
                  </a:lnTo>
                  <a:cubicBezTo>
                    <a:pt x="145708" y="307352"/>
                    <a:pt x="163106" y="303691"/>
                    <a:pt x="183491" y="301125"/>
                  </a:cubicBezTo>
                  <a:lnTo>
                    <a:pt x="238200" y="353337"/>
                  </a:lnTo>
                  <a:cubicBezTo>
                    <a:pt x="236597" y="374650"/>
                    <a:pt x="232429" y="392250"/>
                    <a:pt x="226640" y="406763"/>
                  </a:cubicBezTo>
                  <a:close/>
                  <a:moveTo>
                    <a:pt x="207268" y="298679"/>
                  </a:moveTo>
                  <a:cubicBezTo>
                    <a:pt x="216583" y="297953"/>
                    <a:pt x="226421" y="297464"/>
                    <a:pt x="236816" y="297227"/>
                  </a:cubicBezTo>
                  <a:cubicBezTo>
                    <a:pt x="238048" y="308466"/>
                    <a:pt x="238689" y="318979"/>
                    <a:pt x="238858" y="328817"/>
                  </a:cubicBezTo>
                  <a:lnTo>
                    <a:pt x="207268" y="298679"/>
                  </a:lnTo>
                  <a:close/>
                  <a:moveTo>
                    <a:pt x="269030" y="260895"/>
                  </a:moveTo>
                  <a:cubicBezTo>
                    <a:pt x="266651" y="235920"/>
                    <a:pt x="267022" y="213966"/>
                    <a:pt x="269351" y="194745"/>
                  </a:cubicBezTo>
                  <a:lnTo>
                    <a:pt x="322760" y="257385"/>
                  </a:lnTo>
                  <a:cubicBezTo>
                    <a:pt x="305953" y="259815"/>
                    <a:pt x="288015" y="260980"/>
                    <a:pt x="269030" y="260895"/>
                  </a:cubicBezTo>
                  <a:close/>
                  <a:moveTo>
                    <a:pt x="343466" y="253690"/>
                  </a:moveTo>
                  <a:lnTo>
                    <a:pt x="273367" y="171509"/>
                  </a:lnTo>
                  <a:cubicBezTo>
                    <a:pt x="277114" y="155258"/>
                    <a:pt x="282328" y="141353"/>
                    <a:pt x="288420" y="129473"/>
                  </a:cubicBezTo>
                  <a:cubicBezTo>
                    <a:pt x="311184" y="154060"/>
                    <a:pt x="353490" y="201765"/>
                    <a:pt x="386936" y="239835"/>
                  </a:cubicBezTo>
                  <a:cubicBezTo>
                    <a:pt x="373639" y="245640"/>
                    <a:pt x="359126" y="250264"/>
                    <a:pt x="343466" y="253690"/>
                  </a:cubicBezTo>
                  <a:close/>
                  <a:moveTo>
                    <a:pt x="403744" y="231466"/>
                  </a:moveTo>
                  <a:cubicBezTo>
                    <a:pt x="344428" y="163780"/>
                    <a:pt x="314154" y="130013"/>
                    <a:pt x="298005" y="113222"/>
                  </a:cubicBezTo>
                  <a:cubicBezTo>
                    <a:pt x="306088" y="101359"/>
                    <a:pt x="314829" y="92129"/>
                    <a:pt x="323165" y="85092"/>
                  </a:cubicBezTo>
                  <a:cubicBezTo>
                    <a:pt x="337459" y="99216"/>
                    <a:pt x="392927" y="161654"/>
                    <a:pt x="434557" y="209039"/>
                  </a:cubicBezTo>
                  <a:cubicBezTo>
                    <a:pt x="425529" y="217527"/>
                    <a:pt x="415202" y="225019"/>
                    <a:pt x="403744" y="231466"/>
                  </a:cubicBezTo>
                  <a:close/>
                </a:path>
              </a:pathLst>
            </a:custGeom>
            <a:solidFill>
              <a:schemeClr val="accent4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6FC0E90A-C9EB-44DB-A7FE-30FF251A2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10" b="-404"/>
          <a:stretch/>
        </p:blipFill>
        <p:spPr>
          <a:xfrm>
            <a:off x="7154681" y="1073151"/>
            <a:ext cx="4433929" cy="309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55F99C74-FC9A-45B3-A4AA-D6A661B0F7E7}"/>
              </a:ext>
            </a:extLst>
          </p:cNvPr>
          <p:cNvGrpSpPr/>
          <p:nvPr/>
        </p:nvGrpSpPr>
        <p:grpSpPr>
          <a:xfrm>
            <a:off x="422656" y="1695352"/>
            <a:ext cx="6492494" cy="2258980"/>
            <a:chOff x="492149" y="1998623"/>
            <a:chExt cx="6492494" cy="225898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4562DAF-9C7B-4341-BC4F-BBD82573E8AE}"/>
                </a:ext>
              </a:extLst>
            </p:cNvPr>
            <p:cNvSpPr txBox="1"/>
            <p:nvPr/>
          </p:nvSpPr>
          <p:spPr>
            <a:xfrm>
              <a:off x="492149" y="2575091"/>
              <a:ext cx="6492494" cy="1682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 algn="just" eaLnBrk="1"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1980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年 </a:t>
              </a: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FIPS PUB 81, DES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加密模式中给出</a:t>
              </a: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ECB, CBC, OFB, CFB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四种模式</a:t>
              </a:r>
              <a:endParaRPr lang="en-US" altLang="zh-CN" dirty="0">
                <a:solidFill>
                  <a:srgbClr val="202122"/>
                </a:solidFill>
                <a:latin typeface="Arial" panose="020B0604020202020204" pitchFamily="34" charset="0"/>
              </a:endParaRPr>
            </a:p>
            <a:p>
              <a:pPr marL="800100" lvl="1" indent="-342900" algn="just" eaLnBrk="1"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altLang="zh-CN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2001</a:t>
              </a:r>
              <a:r>
                <a:rPr lang="zh-CN" alt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年 </a:t>
              </a: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SP800-28A</a:t>
              </a:r>
              <a:r>
                <a:rPr lang="zh-CN" alt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，</a:t>
              </a:r>
              <a:r>
                <a:rPr lang="en-US" altLang="zh-CN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AES</a:t>
              </a:r>
              <a:r>
                <a:rPr lang="zh-CN" alt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加密模式中增加了</a:t>
              </a:r>
              <a:r>
                <a:rPr lang="en-US" altLang="zh-CN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CTR</a:t>
              </a:r>
              <a:r>
                <a:rPr lang="zh-CN" alt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模式</a:t>
              </a:r>
              <a:endPara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endParaRPr>
            </a:p>
            <a:p>
              <a:pPr marL="800100" lvl="1" indent="-342900" algn="just" eaLnBrk="1"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altLang="zh-CN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2010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年 </a:t>
              </a: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SP800-38E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，可信存储设备</a:t>
              </a:r>
              <a:r>
                <a:rPr lang="zh-CN" altLang="en-US" b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加密模式中增加了</a:t>
              </a: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XTS-AES</a:t>
              </a:r>
              <a:endParaRPr lang="en-US" altLang="zh-CN" b="0" dirty="0">
                <a:solidFill>
                  <a:srgbClr val="20212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ïṡḷiḑé">
              <a:extLst>
                <a:ext uri="{FF2B5EF4-FFF2-40B4-BE49-F238E27FC236}">
                  <a16:creationId xmlns:a16="http://schemas.microsoft.com/office/drawing/2014/main" id="{2C275E63-8011-45CD-9729-A6DE5D32E47B}"/>
                </a:ext>
              </a:extLst>
            </p:cNvPr>
            <p:cNvSpPr/>
            <p:nvPr/>
          </p:nvSpPr>
          <p:spPr>
            <a:xfrm>
              <a:off x="1079499" y="1998623"/>
              <a:ext cx="862236" cy="498861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/>
            <a:p>
              <a:pPr lvl="0"/>
              <a:r>
                <a:rPr lang="zh-CN" altLang="en-US" sz="2400" b="1" spc="100" dirty="0">
                  <a:solidFill>
                    <a:schemeClr val="accent4"/>
                  </a:solidFill>
                </a:rPr>
                <a:t>发展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C2AD7F8-F3F2-4A33-9B8E-18D127A3AB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6194" y="2055284"/>
              <a:ext cx="407107" cy="368922"/>
              <a:chOff x="5757462" y="5766659"/>
              <a:chExt cx="503175" cy="455979"/>
            </a:xfrm>
            <a:solidFill>
              <a:schemeClr val="accent4"/>
            </a:solidFill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1E3F2218-322E-441B-9B9D-CC195117AD9C}"/>
                  </a:ext>
                </a:extLst>
              </p:cNvPr>
              <p:cNvSpPr/>
              <p:nvPr/>
            </p:nvSpPr>
            <p:spPr>
              <a:xfrm>
                <a:off x="5757462" y="6023910"/>
                <a:ext cx="99411" cy="189582"/>
              </a:xfrm>
              <a:custGeom>
                <a:avLst/>
                <a:gdLst>
                  <a:gd name="connsiteX0" fmla="*/ 0 w 118125"/>
                  <a:gd name="connsiteY0" fmla="*/ 234984 h 219375"/>
                  <a:gd name="connsiteX1" fmla="*/ 134021 w 118125"/>
                  <a:gd name="connsiteY1" fmla="*/ 234984 h 219375"/>
                  <a:gd name="connsiteX2" fmla="*/ 134021 w 118125"/>
                  <a:gd name="connsiteY2" fmla="*/ 46035 h 219375"/>
                  <a:gd name="connsiteX3" fmla="*/ 87986 w 118125"/>
                  <a:gd name="connsiteY3" fmla="*/ 0 h 219375"/>
                  <a:gd name="connsiteX4" fmla="*/ 46018 w 118125"/>
                  <a:gd name="connsiteY4" fmla="*/ 0 h 219375"/>
                  <a:gd name="connsiteX5" fmla="*/ 0 w 118125"/>
                  <a:gd name="connsiteY5" fmla="*/ 46035 h 219375"/>
                  <a:gd name="connsiteX6" fmla="*/ 0 w 118125"/>
                  <a:gd name="connsiteY6" fmla="*/ 234984 h 21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125" h="219375">
                    <a:moveTo>
                      <a:pt x="0" y="234984"/>
                    </a:moveTo>
                    <a:lnTo>
                      <a:pt x="134021" y="234984"/>
                    </a:lnTo>
                    <a:lnTo>
                      <a:pt x="134021" y="46035"/>
                    </a:lnTo>
                    <a:cubicBezTo>
                      <a:pt x="134021" y="20621"/>
                      <a:pt x="113417" y="0"/>
                      <a:pt x="87986" y="0"/>
                    </a:cubicBezTo>
                    <a:lnTo>
                      <a:pt x="46018" y="0"/>
                    </a:lnTo>
                    <a:cubicBezTo>
                      <a:pt x="20604" y="0"/>
                      <a:pt x="0" y="20621"/>
                      <a:pt x="0" y="46035"/>
                    </a:cubicBezTo>
                    <a:lnTo>
                      <a:pt x="0" y="234984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01CA7F5E-2002-47D7-8F09-FD079FBF7C2A}"/>
                  </a:ext>
                </a:extLst>
              </p:cNvPr>
              <p:cNvSpPr/>
              <p:nvPr/>
            </p:nvSpPr>
            <p:spPr>
              <a:xfrm>
                <a:off x="5959350" y="5901806"/>
                <a:ext cx="99411" cy="320832"/>
              </a:xfrm>
              <a:custGeom>
                <a:avLst/>
                <a:gdLst>
                  <a:gd name="connsiteX0" fmla="*/ 34 w 118125"/>
                  <a:gd name="connsiteY0" fmla="*/ 377713 h 371250"/>
                  <a:gd name="connsiteX1" fmla="*/ 134055 w 118125"/>
                  <a:gd name="connsiteY1" fmla="*/ 377713 h 371250"/>
                  <a:gd name="connsiteX2" fmla="*/ 134055 w 118125"/>
                  <a:gd name="connsiteY2" fmla="*/ 46035 h 371250"/>
                  <a:gd name="connsiteX3" fmla="*/ 88037 w 118125"/>
                  <a:gd name="connsiteY3" fmla="*/ 0 h 371250"/>
                  <a:gd name="connsiteX4" fmla="*/ 46035 w 118125"/>
                  <a:gd name="connsiteY4" fmla="*/ 0 h 371250"/>
                  <a:gd name="connsiteX5" fmla="*/ 0 w 118125"/>
                  <a:gd name="connsiteY5" fmla="*/ 46035 h 371250"/>
                  <a:gd name="connsiteX6" fmla="*/ 34 w 118125"/>
                  <a:gd name="connsiteY6" fmla="*/ 377713 h 371250"/>
                  <a:gd name="connsiteX7" fmla="*/ 34 w 118125"/>
                  <a:gd name="connsiteY7" fmla="*/ 377713 h 37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25" h="371250">
                    <a:moveTo>
                      <a:pt x="34" y="377713"/>
                    </a:moveTo>
                    <a:lnTo>
                      <a:pt x="134055" y="377713"/>
                    </a:lnTo>
                    <a:lnTo>
                      <a:pt x="134055" y="46035"/>
                    </a:lnTo>
                    <a:cubicBezTo>
                      <a:pt x="134055" y="20621"/>
                      <a:pt x="113451" y="0"/>
                      <a:pt x="88037" y="0"/>
                    </a:cubicBezTo>
                    <a:lnTo>
                      <a:pt x="46035" y="0"/>
                    </a:lnTo>
                    <a:cubicBezTo>
                      <a:pt x="20604" y="0"/>
                      <a:pt x="0" y="20604"/>
                      <a:pt x="0" y="46035"/>
                    </a:cubicBezTo>
                    <a:lnTo>
                      <a:pt x="34" y="377713"/>
                    </a:lnTo>
                    <a:lnTo>
                      <a:pt x="34" y="377713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29CA31E9-4ECF-4C10-8010-E659278B0579}"/>
                  </a:ext>
                </a:extLst>
              </p:cNvPr>
              <p:cNvSpPr/>
              <p:nvPr/>
            </p:nvSpPr>
            <p:spPr>
              <a:xfrm>
                <a:off x="6161226" y="5766659"/>
                <a:ext cx="99411" cy="452081"/>
              </a:xfrm>
              <a:custGeom>
                <a:avLst/>
                <a:gdLst>
                  <a:gd name="connsiteX0" fmla="*/ 46052 w 118125"/>
                  <a:gd name="connsiteY0" fmla="*/ 17 h 523125"/>
                  <a:gd name="connsiteX1" fmla="*/ 0 w 118125"/>
                  <a:gd name="connsiteY1" fmla="*/ 46052 h 523125"/>
                  <a:gd name="connsiteX2" fmla="*/ 0 w 118125"/>
                  <a:gd name="connsiteY2" fmla="*/ 533520 h 523125"/>
                  <a:gd name="connsiteX3" fmla="*/ 134021 w 118125"/>
                  <a:gd name="connsiteY3" fmla="*/ 533520 h 523125"/>
                  <a:gd name="connsiteX4" fmla="*/ 134021 w 118125"/>
                  <a:gd name="connsiteY4" fmla="*/ 46035 h 523125"/>
                  <a:gd name="connsiteX5" fmla="*/ 87969 w 118125"/>
                  <a:gd name="connsiteY5" fmla="*/ 0 h 523125"/>
                  <a:gd name="connsiteX6" fmla="*/ 46052 w 118125"/>
                  <a:gd name="connsiteY6" fmla="*/ 17 h 523125"/>
                  <a:gd name="connsiteX7" fmla="*/ 46052 w 118125"/>
                  <a:gd name="connsiteY7" fmla="*/ 17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125" h="523125">
                    <a:moveTo>
                      <a:pt x="46052" y="17"/>
                    </a:moveTo>
                    <a:cubicBezTo>
                      <a:pt x="20638" y="17"/>
                      <a:pt x="0" y="20621"/>
                      <a:pt x="0" y="46052"/>
                    </a:cubicBezTo>
                    <a:lnTo>
                      <a:pt x="0" y="533520"/>
                    </a:lnTo>
                    <a:lnTo>
                      <a:pt x="134021" y="533520"/>
                    </a:lnTo>
                    <a:lnTo>
                      <a:pt x="134021" y="46035"/>
                    </a:lnTo>
                    <a:cubicBezTo>
                      <a:pt x="134021" y="20621"/>
                      <a:pt x="113383" y="0"/>
                      <a:pt x="87969" y="0"/>
                    </a:cubicBezTo>
                    <a:lnTo>
                      <a:pt x="46052" y="17"/>
                    </a:lnTo>
                    <a:lnTo>
                      <a:pt x="46052" y="17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3CC915E-BE68-4F97-B748-4D54A1B332E1}"/>
              </a:ext>
            </a:extLst>
          </p:cNvPr>
          <p:cNvGrpSpPr/>
          <p:nvPr/>
        </p:nvGrpSpPr>
        <p:grpSpPr>
          <a:xfrm>
            <a:off x="391428" y="4121151"/>
            <a:ext cx="11280394" cy="1981981"/>
            <a:chOff x="403917" y="4744766"/>
            <a:chExt cx="11280394" cy="1981981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9912EEE-71E8-4CCB-9CE7-D9B81F87E3D0}"/>
                </a:ext>
              </a:extLst>
            </p:cNvPr>
            <p:cNvSpPr txBox="1"/>
            <p:nvPr/>
          </p:nvSpPr>
          <p:spPr>
            <a:xfrm>
              <a:off x="403917" y="5321234"/>
              <a:ext cx="11280394" cy="140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 algn="just" eaLnBrk="1"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2000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年 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GB/T 17964-2000《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信息技术 安全技术 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n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位块密码算法的操作方式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》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等同采用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ISO/IEC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国际标准：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ISO/IEC 10116:1997</a:t>
              </a:r>
              <a:endParaRPr lang="en-US" altLang="zh-CN" dirty="0">
                <a:solidFill>
                  <a:srgbClr val="202122"/>
                </a:solidFill>
                <a:latin typeface="Arial" panose="020B0604020202020204" pitchFamily="34" charset="0"/>
              </a:endParaRPr>
            </a:p>
            <a:p>
              <a:pPr marL="800100" lvl="1" indent="-342900" algn="just" eaLnBrk="1"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2008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年 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GB/T 17964-2008 《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信息安全技术 分组密码算法的工作模式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》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替代 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GB/T 17964-2000</a:t>
              </a:r>
            </a:p>
            <a:p>
              <a:pPr marL="800100" lvl="1" indent="-342900" algn="just" eaLnBrk="1"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2021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年 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GB/T 17964-2021 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替代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GB/T 17964-2008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，给出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ECB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、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CBC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、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CTR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、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OFB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、</a:t>
              </a:r>
              <a:r>
                <a:rPr lang="en-US" altLang="zh-CN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CFB</a:t>
              </a:r>
              <a:r>
                <a:rPr lang="zh-CN" altLang="en-US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五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种工作模式</a:t>
              </a:r>
              <a:endParaRPr lang="en-US" altLang="zh-CN" dirty="0">
                <a:solidFill>
                  <a:srgbClr val="20212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ïṡḷiḑé">
              <a:extLst>
                <a:ext uri="{FF2B5EF4-FFF2-40B4-BE49-F238E27FC236}">
                  <a16:creationId xmlns:a16="http://schemas.microsoft.com/office/drawing/2014/main" id="{9457221A-CFBA-4DA7-9103-E980EAD56FAB}"/>
                </a:ext>
              </a:extLst>
            </p:cNvPr>
            <p:cNvSpPr/>
            <p:nvPr/>
          </p:nvSpPr>
          <p:spPr>
            <a:xfrm>
              <a:off x="991266" y="4744766"/>
              <a:ext cx="4686301" cy="498861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/>
            <a:p>
              <a:pPr lvl="0"/>
              <a:r>
                <a:rPr lang="zh-CN" altLang="en-US" sz="2400" b="1" spc="100" dirty="0">
                  <a:solidFill>
                    <a:schemeClr val="accent4"/>
                  </a:solidFill>
                </a:rPr>
                <a:t>我国国家标准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26AEA7F-A142-48F6-A919-D4B7AAC34958}"/>
                </a:ext>
              </a:extLst>
            </p:cNvPr>
            <p:cNvGrpSpPr/>
            <p:nvPr/>
          </p:nvGrpSpPr>
          <p:grpSpPr>
            <a:xfrm>
              <a:off x="508357" y="4744766"/>
              <a:ext cx="454728" cy="440059"/>
              <a:chOff x="23224798" y="9762000"/>
              <a:chExt cx="523125" cy="506250"/>
            </a:xfrm>
            <a:solidFill>
              <a:schemeClr val="accent4"/>
            </a:solidFill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803CEB5-A982-456A-BF05-827E8B7820EE}"/>
                  </a:ext>
                </a:extLst>
              </p:cNvPr>
              <p:cNvSpPr/>
              <p:nvPr/>
            </p:nvSpPr>
            <p:spPr>
              <a:xfrm>
                <a:off x="23224798" y="9762000"/>
                <a:ext cx="523125" cy="506250"/>
              </a:xfrm>
              <a:custGeom>
                <a:avLst/>
                <a:gdLst>
                  <a:gd name="connsiteX0" fmla="*/ 518096 w 523125"/>
                  <a:gd name="connsiteY0" fmla="*/ 116573 h 506250"/>
                  <a:gd name="connsiteX1" fmla="*/ 392057 w 523125"/>
                  <a:gd name="connsiteY1" fmla="*/ 116573 h 506250"/>
                  <a:gd name="connsiteX2" fmla="*/ 316980 w 523125"/>
                  <a:gd name="connsiteY2" fmla="*/ 42373 h 506250"/>
                  <a:gd name="connsiteX3" fmla="*/ 316980 w 523125"/>
                  <a:gd name="connsiteY3" fmla="*/ 41732 h 506250"/>
                  <a:gd name="connsiteX4" fmla="*/ 275181 w 523125"/>
                  <a:gd name="connsiteY4" fmla="*/ 0 h 506250"/>
                  <a:gd name="connsiteX5" fmla="*/ 233415 w 523125"/>
                  <a:gd name="connsiteY5" fmla="*/ 41783 h 506250"/>
                  <a:gd name="connsiteX6" fmla="*/ 233550 w 523125"/>
                  <a:gd name="connsiteY6" fmla="*/ 44685 h 506250"/>
                  <a:gd name="connsiteX7" fmla="*/ 156803 w 523125"/>
                  <a:gd name="connsiteY7" fmla="*/ 116573 h 506250"/>
                  <a:gd name="connsiteX8" fmla="*/ 19440 w 523125"/>
                  <a:gd name="connsiteY8" fmla="*/ 116573 h 506250"/>
                  <a:gd name="connsiteX9" fmla="*/ 0 w 523125"/>
                  <a:gd name="connsiteY9" fmla="*/ 136890 h 506250"/>
                  <a:gd name="connsiteX10" fmla="*/ 0 w 523125"/>
                  <a:gd name="connsiteY10" fmla="*/ 491113 h 506250"/>
                  <a:gd name="connsiteX11" fmla="*/ 19440 w 523125"/>
                  <a:gd name="connsiteY11" fmla="*/ 511144 h 506250"/>
                  <a:gd name="connsiteX12" fmla="*/ 518079 w 523125"/>
                  <a:gd name="connsiteY12" fmla="*/ 511144 h 506250"/>
                  <a:gd name="connsiteX13" fmla="*/ 537503 w 523125"/>
                  <a:gd name="connsiteY13" fmla="*/ 491113 h 506250"/>
                  <a:gd name="connsiteX14" fmla="*/ 537503 w 523125"/>
                  <a:gd name="connsiteY14" fmla="*/ 136907 h 506250"/>
                  <a:gd name="connsiteX15" fmla="*/ 518096 w 523125"/>
                  <a:gd name="connsiteY15" fmla="*/ 116573 h 506250"/>
                  <a:gd name="connsiteX16" fmla="*/ 255876 w 523125"/>
                  <a:gd name="connsiteY16" fmla="*/ 78654 h 506250"/>
                  <a:gd name="connsiteX17" fmla="*/ 275231 w 523125"/>
                  <a:gd name="connsiteY17" fmla="*/ 83481 h 506250"/>
                  <a:gd name="connsiteX18" fmla="*/ 295988 w 523125"/>
                  <a:gd name="connsiteY18" fmla="*/ 77844 h 506250"/>
                  <a:gd name="connsiteX19" fmla="*/ 335205 w 523125"/>
                  <a:gd name="connsiteY19" fmla="*/ 116573 h 506250"/>
                  <a:gd name="connsiteX20" fmla="*/ 215325 w 523125"/>
                  <a:gd name="connsiteY20" fmla="*/ 116573 h 506250"/>
                  <a:gd name="connsiteX21" fmla="*/ 255876 w 523125"/>
                  <a:gd name="connsiteY21" fmla="*/ 78654 h 506250"/>
                  <a:gd name="connsiteX22" fmla="*/ 498099 w 523125"/>
                  <a:gd name="connsiteY22" fmla="*/ 471673 h 506250"/>
                  <a:gd name="connsiteX23" fmla="*/ 39454 w 523125"/>
                  <a:gd name="connsiteY23" fmla="*/ 471673 h 506250"/>
                  <a:gd name="connsiteX24" fmla="*/ 39454 w 523125"/>
                  <a:gd name="connsiteY24" fmla="*/ 157275 h 506250"/>
                  <a:gd name="connsiteX25" fmla="*/ 498099 w 523125"/>
                  <a:gd name="connsiteY25" fmla="*/ 157275 h 506250"/>
                  <a:gd name="connsiteX26" fmla="*/ 498099 w 523125"/>
                  <a:gd name="connsiteY26" fmla="*/ 471673 h 50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3125" h="506250">
                    <a:moveTo>
                      <a:pt x="518096" y="116573"/>
                    </a:moveTo>
                    <a:lnTo>
                      <a:pt x="392057" y="116573"/>
                    </a:lnTo>
                    <a:lnTo>
                      <a:pt x="316980" y="42373"/>
                    </a:lnTo>
                    <a:cubicBezTo>
                      <a:pt x="316980" y="42120"/>
                      <a:pt x="316980" y="41985"/>
                      <a:pt x="316980" y="41732"/>
                    </a:cubicBezTo>
                    <a:cubicBezTo>
                      <a:pt x="316980" y="18664"/>
                      <a:pt x="298299" y="0"/>
                      <a:pt x="275181" y="0"/>
                    </a:cubicBezTo>
                    <a:cubicBezTo>
                      <a:pt x="252129" y="0"/>
                      <a:pt x="233415" y="18714"/>
                      <a:pt x="233415" y="41783"/>
                    </a:cubicBezTo>
                    <a:cubicBezTo>
                      <a:pt x="233415" y="42812"/>
                      <a:pt x="233466" y="43689"/>
                      <a:pt x="233550" y="44685"/>
                    </a:cubicBezTo>
                    <a:lnTo>
                      <a:pt x="156803" y="116573"/>
                    </a:lnTo>
                    <a:lnTo>
                      <a:pt x="19440" y="116573"/>
                    </a:lnTo>
                    <a:cubicBezTo>
                      <a:pt x="8387" y="116573"/>
                      <a:pt x="0" y="125837"/>
                      <a:pt x="0" y="136890"/>
                    </a:cubicBezTo>
                    <a:lnTo>
                      <a:pt x="0" y="491113"/>
                    </a:lnTo>
                    <a:cubicBezTo>
                      <a:pt x="0" y="502149"/>
                      <a:pt x="8387" y="511144"/>
                      <a:pt x="19440" y="511144"/>
                    </a:cubicBezTo>
                    <a:lnTo>
                      <a:pt x="518079" y="511144"/>
                    </a:lnTo>
                    <a:cubicBezTo>
                      <a:pt x="529149" y="511144"/>
                      <a:pt x="537503" y="502200"/>
                      <a:pt x="537503" y="491113"/>
                    </a:cubicBezTo>
                    <a:lnTo>
                      <a:pt x="537503" y="136907"/>
                    </a:lnTo>
                    <a:cubicBezTo>
                      <a:pt x="537553" y="125854"/>
                      <a:pt x="529183" y="116573"/>
                      <a:pt x="518096" y="116573"/>
                    </a:cubicBezTo>
                    <a:close/>
                    <a:moveTo>
                      <a:pt x="255876" y="78654"/>
                    </a:moveTo>
                    <a:cubicBezTo>
                      <a:pt x="261664" y="81675"/>
                      <a:pt x="268228" y="83481"/>
                      <a:pt x="275231" y="83481"/>
                    </a:cubicBezTo>
                    <a:cubicBezTo>
                      <a:pt x="282791" y="83481"/>
                      <a:pt x="289862" y="81338"/>
                      <a:pt x="295988" y="77844"/>
                    </a:cubicBezTo>
                    <a:lnTo>
                      <a:pt x="335205" y="116573"/>
                    </a:lnTo>
                    <a:lnTo>
                      <a:pt x="215325" y="116573"/>
                    </a:lnTo>
                    <a:lnTo>
                      <a:pt x="255876" y="78654"/>
                    </a:lnTo>
                    <a:close/>
                    <a:moveTo>
                      <a:pt x="498099" y="471673"/>
                    </a:moveTo>
                    <a:lnTo>
                      <a:pt x="39454" y="471673"/>
                    </a:lnTo>
                    <a:lnTo>
                      <a:pt x="39454" y="157275"/>
                    </a:lnTo>
                    <a:lnTo>
                      <a:pt x="498099" y="157275"/>
                    </a:lnTo>
                    <a:lnTo>
                      <a:pt x="498099" y="471673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4B432A8-866C-4286-8F34-854B49FEE7F7}"/>
                  </a:ext>
                </a:extLst>
              </p:cNvPr>
              <p:cNvSpPr/>
              <p:nvPr/>
            </p:nvSpPr>
            <p:spPr>
              <a:xfrm>
                <a:off x="23287607" y="9950106"/>
                <a:ext cx="405000" cy="33750"/>
              </a:xfrm>
              <a:custGeom>
                <a:avLst/>
                <a:gdLst>
                  <a:gd name="connsiteX0" fmla="*/ 0 w 405000"/>
                  <a:gd name="connsiteY0" fmla="*/ 19727 h 33750"/>
                  <a:gd name="connsiteX1" fmla="*/ 19997 w 405000"/>
                  <a:gd name="connsiteY1" fmla="*/ 39437 h 33750"/>
                  <a:gd name="connsiteX2" fmla="*/ 391922 w 405000"/>
                  <a:gd name="connsiteY2" fmla="*/ 39437 h 33750"/>
                  <a:gd name="connsiteX3" fmla="*/ 411969 w 405000"/>
                  <a:gd name="connsiteY3" fmla="*/ 19727 h 33750"/>
                  <a:gd name="connsiteX4" fmla="*/ 391922 w 405000"/>
                  <a:gd name="connsiteY4" fmla="*/ 0 h 33750"/>
                  <a:gd name="connsiteX5" fmla="*/ 19997 w 405000"/>
                  <a:gd name="connsiteY5" fmla="*/ 0 h 33750"/>
                  <a:gd name="connsiteX6" fmla="*/ 0 w 405000"/>
                  <a:gd name="connsiteY6" fmla="*/ 19727 h 3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5000" h="33750">
                    <a:moveTo>
                      <a:pt x="0" y="19727"/>
                    </a:moveTo>
                    <a:cubicBezTo>
                      <a:pt x="0" y="30763"/>
                      <a:pt x="8927" y="39437"/>
                      <a:pt x="19997" y="39437"/>
                    </a:cubicBezTo>
                    <a:lnTo>
                      <a:pt x="391922" y="39437"/>
                    </a:lnTo>
                    <a:cubicBezTo>
                      <a:pt x="402992" y="39437"/>
                      <a:pt x="411969" y="30763"/>
                      <a:pt x="411969" y="19727"/>
                    </a:cubicBezTo>
                    <a:cubicBezTo>
                      <a:pt x="411969" y="8674"/>
                      <a:pt x="403026" y="0"/>
                      <a:pt x="391922" y="0"/>
                    </a:cubicBezTo>
                    <a:lnTo>
                      <a:pt x="19997" y="0"/>
                    </a:lnTo>
                    <a:cubicBezTo>
                      <a:pt x="8927" y="-17"/>
                      <a:pt x="0" y="8674"/>
                      <a:pt x="0" y="1972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96DB907E-7A88-4D8F-97DA-FA981D6E670D}"/>
                  </a:ext>
                </a:extLst>
              </p:cNvPr>
              <p:cNvSpPr/>
              <p:nvPr/>
            </p:nvSpPr>
            <p:spPr>
              <a:xfrm>
                <a:off x="23287607" y="10021605"/>
                <a:ext cx="405000" cy="33750"/>
              </a:xfrm>
              <a:custGeom>
                <a:avLst/>
                <a:gdLst>
                  <a:gd name="connsiteX0" fmla="*/ 391956 w 405000"/>
                  <a:gd name="connsiteY0" fmla="*/ 0 h 33750"/>
                  <a:gd name="connsiteX1" fmla="*/ 19997 w 405000"/>
                  <a:gd name="connsiteY1" fmla="*/ 0 h 33750"/>
                  <a:gd name="connsiteX2" fmla="*/ 0 w 405000"/>
                  <a:gd name="connsiteY2" fmla="*/ 19727 h 33750"/>
                  <a:gd name="connsiteX3" fmla="*/ 19997 w 405000"/>
                  <a:gd name="connsiteY3" fmla="*/ 39437 h 33750"/>
                  <a:gd name="connsiteX4" fmla="*/ 391922 w 405000"/>
                  <a:gd name="connsiteY4" fmla="*/ 39437 h 33750"/>
                  <a:gd name="connsiteX5" fmla="*/ 411969 w 405000"/>
                  <a:gd name="connsiteY5" fmla="*/ 19727 h 33750"/>
                  <a:gd name="connsiteX6" fmla="*/ 391956 w 405000"/>
                  <a:gd name="connsiteY6" fmla="*/ 0 h 3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5000" h="33750">
                    <a:moveTo>
                      <a:pt x="391956" y="0"/>
                    </a:moveTo>
                    <a:lnTo>
                      <a:pt x="19997" y="0"/>
                    </a:lnTo>
                    <a:cubicBezTo>
                      <a:pt x="8927" y="0"/>
                      <a:pt x="0" y="8674"/>
                      <a:pt x="0" y="19727"/>
                    </a:cubicBezTo>
                    <a:cubicBezTo>
                      <a:pt x="0" y="30763"/>
                      <a:pt x="8927" y="39437"/>
                      <a:pt x="19997" y="39437"/>
                    </a:cubicBezTo>
                    <a:lnTo>
                      <a:pt x="391922" y="39437"/>
                    </a:lnTo>
                    <a:cubicBezTo>
                      <a:pt x="402992" y="39437"/>
                      <a:pt x="411969" y="30763"/>
                      <a:pt x="411969" y="19727"/>
                    </a:cubicBezTo>
                    <a:cubicBezTo>
                      <a:pt x="411953" y="8674"/>
                      <a:pt x="403009" y="0"/>
                      <a:pt x="391956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BB174CC7-DB8D-4F55-BF97-0F62F0350652}"/>
                  </a:ext>
                </a:extLst>
              </p:cNvPr>
              <p:cNvSpPr/>
              <p:nvPr/>
            </p:nvSpPr>
            <p:spPr>
              <a:xfrm>
                <a:off x="23482007" y="10098049"/>
                <a:ext cx="202500" cy="33750"/>
              </a:xfrm>
              <a:custGeom>
                <a:avLst/>
                <a:gdLst>
                  <a:gd name="connsiteX0" fmla="*/ 184461 w 202500"/>
                  <a:gd name="connsiteY0" fmla="*/ 0 h 33750"/>
                  <a:gd name="connsiteX1" fmla="*/ 20014 w 202500"/>
                  <a:gd name="connsiteY1" fmla="*/ 0 h 33750"/>
                  <a:gd name="connsiteX2" fmla="*/ 0 w 202500"/>
                  <a:gd name="connsiteY2" fmla="*/ 19710 h 33750"/>
                  <a:gd name="connsiteX3" fmla="*/ 20014 w 202500"/>
                  <a:gd name="connsiteY3" fmla="*/ 39454 h 33750"/>
                  <a:gd name="connsiteX4" fmla="*/ 184461 w 202500"/>
                  <a:gd name="connsiteY4" fmla="*/ 39454 h 33750"/>
                  <a:gd name="connsiteX5" fmla="*/ 204508 w 202500"/>
                  <a:gd name="connsiteY5" fmla="*/ 19710 h 33750"/>
                  <a:gd name="connsiteX6" fmla="*/ 184461 w 202500"/>
                  <a:gd name="connsiteY6" fmla="*/ 0 h 3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500" h="33750">
                    <a:moveTo>
                      <a:pt x="184461" y="0"/>
                    </a:moveTo>
                    <a:lnTo>
                      <a:pt x="20014" y="0"/>
                    </a:lnTo>
                    <a:cubicBezTo>
                      <a:pt x="8978" y="0"/>
                      <a:pt x="0" y="8691"/>
                      <a:pt x="0" y="19710"/>
                    </a:cubicBezTo>
                    <a:cubicBezTo>
                      <a:pt x="0" y="30746"/>
                      <a:pt x="8961" y="39454"/>
                      <a:pt x="20014" y="39454"/>
                    </a:cubicBezTo>
                    <a:lnTo>
                      <a:pt x="184461" y="39454"/>
                    </a:lnTo>
                    <a:cubicBezTo>
                      <a:pt x="195531" y="39454"/>
                      <a:pt x="204508" y="30780"/>
                      <a:pt x="204508" y="19710"/>
                    </a:cubicBezTo>
                    <a:cubicBezTo>
                      <a:pt x="204508" y="8691"/>
                      <a:pt x="195531" y="0"/>
                      <a:pt x="184461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BDE91277-6F3B-422D-A8D4-E9A6D0841F92}"/>
                  </a:ext>
                </a:extLst>
              </p:cNvPr>
              <p:cNvSpPr/>
              <p:nvPr/>
            </p:nvSpPr>
            <p:spPr>
              <a:xfrm>
                <a:off x="23482007" y="10172029"/>
                <a:ext cx="202500" cy="33750"/>
              </a:xfrm>
              <a:custGeom>
                <a:avLst/>
                <a:gdLst>
                  <a:gd name="connsiteX0" fmla="*/ 184461 w 202500"/>
                  <a:gd name="connsiteY0" fmla="*/ 0 h 33750"/>
                  <a:gd name="connsiteX1" fmla="*/ 20014 w 202500"/>
                  <a:gd name="connsiteY1" fmla="*/ 0 h 33750"/>
                  <a:gd name="connsiteX2" fmla="*/ 0 w 202500"/>
                  <a:gd name="connsiteY2" fmla="*/ 19727 h 33750"/>
                  <a:gd name="connsiteX3" fmla="*/ 20014 w 202500"/>
                  <a:gd name="connsiteY3" fmla="*/ 39471 h 33750"/>
                  <a:gd name="connsiteX4" fmla="*/ 184461 w 202500"/>
                  <a:gd name="connsiteY4" fmla="*/ 39471 h 33750"/>
                  <a:gd name="connsiteX5" fmla="*/ 204508 w 202500"/>
                  <a:gd name="connsiteY5" fmla="*/ 19727 h 33750"/>
                  <a:gd name="connsiteX6" fmla="*/ 184461 w 202500"/>
                  <a:gd name="connsiteY6" fmla="*/ 0 h 3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500" h="33750">
                    <a:moveTo>
                      <a:pt x="184461" y="0"/>
                    </a:moveTo>
                    <a:lnTo>
                      <a:pt x="20014" y="0"/>
                    </a:lnTo>
                    <a:cubicBezTo>
                      <a:pt x="8978" y="0"/>
                      <a:pt x="0" y="8674"/>
                      <a:pt x="0" y="19727"/>
                    </a:cubicBezTo>
                    <a:cubicBezTo>
                      <a:pt x="0" y="30763"/>
                      <a:pt x="8961" y="39471"/>
                      <a:pt x="20014" y="39471"/>
                    </a:cubicBezTo>
                    <a:lnTo>
                      <a:pt x="184461" y="39471"/>
                    </a:lnTo>
                    <a:cubicBezTo>
                      <a:pt x="195531" y="39471"/>
                      <a:pt x="204508" y="30763"/>
                      <a:pt x="204508" y="19727"/>
                    </a:cubicBezTo>
                    <a:cubicBezTo>
                      <a:pt x="204508" y="8674"/>
                      <a:pt x="195531" y="0"/>
                      <a:pt x="184461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7D7C0385-6BF2-4E7E-AEA0-D6FD1811789E}"/>
                  </a:ext>
                </a:extLst>
              </p:cNvPr>
              <p:cNvSpPr/>
              <p:nvPr/>
            </p:nvSpPr>
            <p:spPr>
              <a:xfrm>
                <a:off x="23307622" y="10088557"/>
                <a:ext cx="118125" cy="101250"/>
              </a:xfrm>
              <a:custGeom>
                <a:avLst/>
                <a:gdLst>
                  <a:gd name="connsiteX0" fmla="*/ 115981 w 118125"/>
                  <a:gd name="connsiteY0" fmla="*/ 40508 h 101250"/>
                  <a:gd name="connsiteX1" fmla="*/ 90533 w 118125"/>
                  <a:gd name="connsiteY1" fmla="*/ 35243 h 101250"/>
                  <a:gd name="connsiteX2" fmla="*/ 77489 w 118125"/>
                  <a:gd name="connsiteY2" fmla="*/ 25760 h 101250"/>
                  <a:gd name="connsiteX3" fmla="*/ 64613 w 118125"/>
                  <a:gd name="connsiteY3" fmla="*/ 3164 h 101250"/>
                  <a:gd name="connsiteX4" fmla="*/ 55872 w 118125"/>
                  <a:gd name="connsiteY4" fmla="*/ 3164 h 101250"/>
                  <a:gd name="connsiteX5" fmla="*/ 43013 w 118125"/>
                  <a:gd name="connsiteY5" fmla="*/ 25760 h 101250"/>
                  <a:gd name="connsiteX6" fmla="*/ 29986 w 118125"/>
                  <a:gd name="connsiteY6" fmla="*/ 35243 h 101250"/>
                  <a:gd name="connsiteX7" fmla="*/ 4538 w 118125"/>
                  <a:gd name="connsiteY7" fmla="*/ 40508 h 101250"/>
                  <a:gd name="connsiteX8" fmla="*/ 1855 w 118125"/>
                  <a:gd name="connsiteY8" fmla="*/ 48845 h 101250"/>
                  <a:gd name="connsiteX9" fmla="*/ 19321 w 118125"/>
                  <a:gd name="connsiteY9" fmla="*/ 68032 h 101250"/>
                  <a:gd name="connsiteX10" fmla="*/ 24333 w 118125"/>
                  <a:gd name="connsiteY10" fmla="*/ 83354 h 101250"/>
                  <a:gd name="connsiteX11" fmla="*/ 21464 w 118125"/>
                  <a:gd name="connsiteY11" fmla="*/ 109156 h 101250"/>
                  <a:gd name="connsiteX12" fmla="*/ 28534 w 118125"/>
                  <a:gd name="connsiteY12" fmla="*/ 114303 h 101250"/>
                  <a:gd name="connsiteX13" fmla="*/ 52193 w 118125"/>
                  <a:gd name="connsiteY13" fmla="*/ 103621 h 101250"/>
                  <a:gd name="connsiteX14" fmla="*/ 68309 w 118125"/>
                  <a:gd name="connsiteY14" fmla="*/ 103621 h 101250"/>
                  <a:gd name="connsiteX15" fmla="*/ 91968 w 118125"/>
                  <a:gd name="connsiteY15" fmla="*/ 114303 h 101250"/>
                  <a:gd name="connsiteX16" fmla="*/ 99021 w 118125"/>
                  <a:gd name="connsiteY16" fmla="*/ 109156 h 101250"/>
                  <a:gd name="connsiteX17" fmla="*/ 96170 w 118125"/>
                  <a:gd name="connsiteY17" fmla="*/ 83354 h 101250"/>
                  <a:gd name="connsiteX18" fmla="*/ 101181 w 118125"/>
                  <a:gd name="connsiteY18" fmla="*/ 68032 h 101250"/>
                  <a:gd name="connsiteX19" fmla="*/ 118647 w 118125"/>
                  <a:gd name="connsiteY19" fmla="*/ 48845 h 101250"/>
                  <a:gd name="connsiteX20" fmla="*/ 115981 w 118125"/>
                  <a:gd name="connsiteY20" fmla="*/ 40508 h 1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8125" h="101250">
                    <a:moveTo>
                      <a:pt x="115981" y="40508"/>
                    </a:moveTo>
                    <a:lnTo>
                      <a:pt x="90533" y="35243"/>
                    </a:lnTo>
                    <a:cubicBezTo>
                      <a:pt x="85758" y="34265"/>
                      <a:pt x="79868" y="30012"/>
                      <a:pt x="77489" y="25760"/>
                    </a:cubicBezTo>
                    <a:lnTo>
                      <a:pt x="64613" y="3164"/>
                    </a:lnTo>
                    <a:cubicBezTo>
                      <a:pt x="62217" y="-1055"/>
                      <a:pt x="58285" y="-1055"/>
                      <a:pt x="55872" y="3164"/>
                    </a:cubicBezTo>
                    <a:lnTo>
                      <a:pt x="43013" y="25760"/>
                    </a:lnTo>
                    <a:cubicBezTo>
                      <a:pt x="40600" y="30012"/>
                      <a:pt x="34728" y="34265"/>
                      <a:pt x="29986" y="35243"/>
                    </a:cubicBezTo>
                    <a:lnTo>
                      <a:pt x="4538" y="40508"/>
                    </a:lnTo>
                    <a:cubicBezTo>
                      <a:pt x="-204" y="41487"/>
                      <a:pt x="-1452" y="45250"/>
                      <a:pt x="1855" y="48845"/>
                    </a:cubicBezTo>
                    <a:lnTo>
                      <a:pt x="19321" y="68032"/>
                    </a:lnTo>
                    <a:cubicBezTo>
                      <a:pt x="22594" y="71626"/>
                      <a:pt x="24856" y="78528"/>
                      <a:pt x="24333" y="83354"/>
                    </a:cubicBezTo>
                    <a:lnTo>
                      <a:pt x="21464" y="109156"/>
                    </a:lnTo>
                    <a:cubicBezTo>
                      <a:pt x="20907" y="113982"/>
                      <a:pt x="24096" y="116311"/>
                      <a:pt x="28534" y="114303"/>
                    </a:cubicBezTo>
                    <a:lnTo>
                      <a:pt x="52193" y="103621"/>
                    </a:lnTo>
                    <a:cubicBezTo>
                      <a:pt x="56614" y="101613"/>
                      <a:pt x="63854" y="101613"/>
                      <a:pt x="68309" y="103621"/>
                    </a:cubicBezTo>
                    <a:lnTo>
                      <a:pt x="91968" y="114303"/>
                    </a:lnTo>
                    <a:cubicBezTo>
                      <a:pt x="96389" y="116311"/>
                      <a:pt x="99578" y="113982"/>
                      <a:pt x="99021" y="109156"/>
                    </a:cubicBezTo>
                    <a:lnTo>
                      <a:pt x="96170" y="83354"/>
                    </a:lnTo>
                    <a:cubicBezTo>
                      <a:pt x="95629" y="78528"/>
                      <a:pt x="97874" y="71626"/>
                      <a:pt x="101181" y="68032"/>
                    </a:cubicBezTo>
                    <a:lnTo>
                      <a:pt x="118647" y="48845"/>
                    </a:lnTo>
                    <a:cubicBezTo>
                      <a:pt x="121938" y="45267"/>
                      <a:pt x="120723" y="41487"/>
                      <a:pt x="115981" y="40508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8754493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E9F036E-25FC-40E0-AB4E-66965E1DBFCA}"/>
              </a:ext>
            </a:extLst>
          </p:cNvPr>
          <p:cNvSpPr/>
          <p:nvPr/>
        </p:nvSpPr>
        <p:spPr>
          <a:xfrm>
            <a:off x="6131602" y="1487190"/>
            <a:ext cx="5400000" cy="2520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58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81FE80-5D8D-4F0B-97E0-5A5DB5758D65}"/>
              </a:ext>
            </a:extLst>
          </p:cNvPr>
          <p:cNvSpPr/>
          <p:nvPr/>
        </p:nvSpPr>
        <p:spPr>
          <a:xfrm>
            <a:off x="495300" y="1487190"/>
            <a:ext cx="5400000" cy="25200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860C8F-B78A-4FBB-968A-BED0F183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Electronic codebook </a:t>
            </a:r>
            <a:r>
              <a:rPr lang="en-US" altLang="zh-CN" dirty="0"/>
              <a:t>(ECB)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0C3AF0-2726-4076-96AF-E8017F4B6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" r="5349"/>
          <a:stretch/>
        </p:blipFill>
        <p:spPr bwMode="auto">
          <a:xfrm>
            <a:off x="622298" y="1629622"/>
            <a:ext cx="5016558" cy="223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ABCA94-DCE4-489A-9C05-E60B672C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r="5240"/>
          <a:stretch/>
        </p:blipFill>
        <p:spPr bwMode="auto">
          <a:xfrm>
            <a:off x="6240774" y="1594664"/>
            <a:ext cx="5181656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4FFC00-6CC0-4294-A9D5-EE166CC1DD83}"/>
              </a:ext>
            </a:extLst>
          </p:cNvPr>
          <p:cNvSpPr txBox="1"/>
          <p:nvPr/>
        </p:nvSpPr>
        <p:spPr>
          <a:xfrm>
            <a:off x="2586532" y="1064296"/>
            <a:ext cx="1327150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加密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D489EF-AEFE-422C-9E6D-A8A2A6D36377}"/>
              </a:ext>
            </a:extLst>
          </p:cNvPr>
          <p:cNvSpPr txBox="1"/>
          <p:nvPr/>
        </p:nvSpPr>
        <p:spPr>
          <a:xfrm>
            <a:off x="8359089" y="1064296"/>
            <a:ext cx="1426755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 panose="020B0503020204020204" pitchFamily="34" charset="-122"/>
              </a:rPr>
              <a:t>解密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86A65-71E7-44A6-9659-B4F7A29DE40A}"/>
              </a:ext>
            </a:extLst>
          </p:cNvPr>
          <p:cNvSpPr txBox="1"/>
          <p:nvPr/>
        </p:nvSpPr>
        <p:spPr>
          <a:xfrm>
            <a:off x="420558" y="4198714"/>
            <a:ext cx="5474742" cy="200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填充（</a:t>
            </a:r>
            <a:r>
              <a:rPr lang="en-US" altLang="zh-CN" sz="2200" dirty="0">
                <a:latin typeface="+mn-ea"/>
                <a:ea typeface="+mn-ea"/>
              </a:rPr>
              <a:t>padding</a:t>
            </a:r>
            <a:r>
              <a:rPr lang="zh-CN" altLang="en-US" sz="2200" dirty="0">
                <a:latin typeface="+mn-ea"/>
                <a:ea typeface="+mn-ea"/>
              </a:rPr>
              <a:t>）</a:t>
            </a:r>
            <a:endParaRPr lang="en-US" altLang="zh-CN" sz="2200" dirty="0">
              <a:latin typeface="+mn-ea"/>
              <a:ea typeface="+mn-ea"/>
            </a:endParaRPr>
          </a:p>
          <a:p>
            <a:pPr marL="800100" lvl="1" indent="-342900" algn="just" eaLnBrk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将待加密文件长度补充到分组密码长度的</a:t>
            </a:r>
            <a:r>
              <a:rPr lang="zh-CN" alt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整数倍</a:t>
            </a:r>
            <a:endParaRPr lang="en-US" altLang="zh-CN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just" eaLnBrk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多种方案：补充全零、补充随机数、补充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后再补全零，原则是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解密后能区分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9D518C2-8D70-4D48-BE8B-A88D64782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02" y="4198714"/>
            <a:ext cx="18669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62CE31D-60AA-488D-94AC-EA6F9F057185}"/>
              </a:ext>
            </a:extLst>
          </p:cNvPr>
          <p:cNvGrpSpPr/>
          <p:nvPr/>
        </p:nvGrpSpPr>
        <p:grpSpPr>
          <a:xfrm>
            <a:off x="8163602" y="4114664"/>
            <a:ext cx="2924996" cy="2057400"/>
            <a:chOff x="8163602" y="4114664"/>
            <a:chExt cx="2924996" cy="205740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E55397ED-CA0E-4EC6-9173-8E551001F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1698" y="4114664"/>
              <a:ext cx="18669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ight-arrow_339913">
              <a:extLst>
                <a:ext uri="{FF2B5EF4-FFF2-40B4-BE49-F238E27FC236}">
                  <a16:creationId xmlns:a16="http://schemas.microsoft.com/office/drawing/2014/main" id="{0C943970-87E3-41B0-9BDB-D0EBEDCD605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602" y="4899347"/>
              <a:ext cx="609685" cy="608513"/>
            </a:xfrm>
            <a:custGeom>
              <a:avLst/>
              <a:gdLst>
                <a:gd name="connsiteX0" fmla="*/ 312860 w 607729"/>
                <a:gd name="connsiteY0" fmla="*/ 3534 h 606561"/>
                <a:gd name="connsiteX1" fmla="*/ 603991 w 607729"/>
                <a:gd name="connsiteY1" fmla="*/ 294222 h 606561"/>
                <a:gd name="connsiteX2" fmla="*/ 603991 w 607729"/>
                <a:gd name="connsiteY2" fmla="*/ 312084 h 606561"/>
                <a:gd name="connsiteX3" fmla="*/ 312860 w 607729"/>
                <a:gd name="connsiteY3" fmla="*/ 602772 h 606561"/>
                <a:gd name="connsiteX4" fmla="*/ 312593 w 607729"/>
                <a:gd name="connsiteY4" fmla="*/ 602949 h 606561"/>
                <a:gd name="connsiteX5" fmla="*/ 294792 w 607729"/>
                <a:gd name="connsiteY5" fmla="*/ 602772 h 606561"/>
                <a:gd name="connsiteX6" fmla="*/ 295059 w 607729"/>
                <a:gd name="connsiteY6" fmla="*/ 584909 h 606561"/>
                <a:gd name="connsiteX7" fmla="*/ 577201 w 607729"/>
                <a:gd name="connsiteY7" fmla="*/ 303108 h 606561"/>
                <a:gd name="connsiteX8" fmla="*/ 295059 w 607729"/>
                <a:gd name="connsiteY8" fmla="*/ 21308 h 606561"/>
                <a:gd name="connsiteX9" fmla="*/ 295059 w 607729"/>
                <a:gd name="connsiteY9" fmla="*/ 3800 h 606561"/>
                <a:gd name="connsiteX10" fmla="*/ 312860 w 607729"/>
                <a:gd name="connsiteY10" fmla="*/ 3534 h 606561"/>
                <a:gd name="connsiteX11" fmla="*/ 21707 w 607729"/>
                <a:gd name="connsiteY11" fmla="*/ 3534 h 606561"/>
                <a:gd name="connsiteX12" fmla="*/ 312838 w 607729"/>
                <a:gd name="connsiteY12" fmla="*/ 294222 h 606561"/>
                <a:gd name="connsiteX13" fmla="*/ 312838 w 607729"/>
                <a:gd name="connsiteY13" fmla="*/ 312084 h 606561"/>
                <a:gd name="connsiteX14" fmla="*/ 21707 w 607729"/>
                <a:gd name="connsiteY14" fmla="*/ 602772 h 606561"/>
                <a:gd name="connsiteX15" fmla="*/ 21440 w 607729"/>
                <a:gd name="connsiteY15" fmla="*/ 602949 h 606561"/>
                <a:gd name="connsiteX16" fmla="*/ 3639 w 607729"/>
                <a:gd name="connsiteY16" fmla="*/ 602772 h 606561"/>
                <a:gd name="connsiteX17" fmla="*/ 3906 w 607729"/>
                <a:gd name="connsiteY17" fmla="*/ 584909 h 606561"/>
                <a:gd name="connsiteX18" fmla="*/ 286047 w 607729"/>
                <a:gd name="connsiteY18" fmla="*/ 303197 h 606561"/>
                <a:gd name="connsiteX19" fmla="*/ 3906 w 607729"/>
                <a:gd name="connsiteY19" fmla="*/ 21485 h 606561"/>
                <a:gd name="connsiteX20" fmla="*/ 3906 w 607729"/>
                <a:gd name="connsiteY20" fmla="*/ 3889 h 606561"/>
                <a:gd name="connsiteX21" fmla="*/ 21707 w 607729"/>
                <a:gd name="connsiteY21" fmla="*/ 3534 h 60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729" h="606561">
                  <a:moveTo>
                    <a:pt x="312860" y="3534"/>
                  </a:moveTo>
                  <a:lnTo>
                    <a:pt x="603991" y="294222"/>
                  </a:lnTo>
                  <a:cubicBezTo>
                    <a:pt x="608975" y="299109"/>
                    <a:pt x="608975" y="307107"/>
                    <a:pt x="603991" y="312084"/>
                  </a:cubicBezTo>
                  <a:lnTo>
                    <a:pt x="312860" y="602772"/>
                  </a:lnTo>
                  <a:lnTo>
                    <a:pt x="312593" y="602949"/>
                  </a:lnTo>
                  <a:cubicBezTo>
                    <a:pt x="307698" y="607926"/>
                    <a:pt x="299688" y="607659"/>
                    <a:pt x="294792" y="602772"/>
                  </a:cubicBezTo>
                  <a:cubicBezTo>
                    <a:pt x="289808" y="597795"/>
                    <a:pt x="289986" y="589708"/>
                    <a:pt x="295059" y="584909"/>
                  </a:cubicBezTo>
                  <a:lnTo>
                    <a:pt x="577201" y="303108"/>
                  </a:lnTo>
                  <a:lnTo>
                    <a:pt x="295059" y="21308"/>
                  </a:lnTo>
                  <a:cubicBezTo>
                    <a:pt x="290342" y="16420"/>
                    <a:pt x="290342" y="8688"/>
                    <a:pt x="295059" y="3800"/>
                  </a:cubicBezTo>
                  <a:cubicBezTo>
                    <a:pt x="299866" y="-1176"/>
                    <a:pt x="307787" y="-1265"/>
                    <a:pt x="312860" y="3534"/>
                  </a:cubicBezTo>
                  <a:close/>
                  <a:moveTo>
                    <a:pt x="21707" y="3534"/>
                  </a:moveTo>
                  <a:lnTo>
                    <a:pt x="312838" y="294222"/>
                  </a:lnTo>
                  <a:cubicBezTo>
                    <a:pt x="317822" y="299109"/>
                    <a:pt x="317822" y="307107"/>
                    <a:pt x="312838" y="312084"/>
                  </a:cubicBezTo>
                  <a:lnTo>
                    <a:pt x="21707" y="602772"/>
                  </a:lnTo>
                  <a:lnTo>
                    <a:pt x="21440" y="602949"/>
                  </a:lnTo>
                  <a:cubicBezTo>
                    <a:pt x="16544" y="607926"/>
                    <a:pt x="8534" y="607659"/>
                    <a:pt x="3639" y="602772"/>
                  </a:cubicBezTo>
                  <a:cubicBezTo>
                    <a:pt x="-1345" y="597795"/>
                    <a:pt x="-1167" y="589708"/>
                    <a:pt x="3906" y="584909"/>
                  </a:cubicBezTo>
                  <a:lnTo>
                    <a:pt x="286047" y="303197"/>
                  </a:lnTo>
                  <a:lnTo>
                    <a:pt x="3906" y="21485"/>
                  </a:lnTo>
                  <a:cubicBezTo>
                    <a:pt x="-811" y="16509"/>
                    <a:pt x="-811" y="8866"/>
                    <a:pt x="3906" y="3889"/>
                  </a:cubicBezTo>
                  <a:cubicBezTo>
                    <a:pt x="8712" y="-1176"/>
                    <a:pt x="16811" y="-1265"/>
                    <a:pt x="21707" y="35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3110295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E9F036E-25FC-40E0-AB4E-66965E1DBFCA}"/>
              </a:ext>
            </a:extLst>
          </p:cNvPr>
          <p:cNvSpPr/>
          <p:nvPr/>
        </p:nvSpPr>
        <p:spPr>
          <a:xfrm>
            <a:off x="6146381" y="1487190"/>
            <a:ext cx="5400000" cy="2520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58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81FE80-5D8D-4F0B-97E0-5A5DB5758D65}"/>
              </a:ext>
            </a:extLst>
          </p:cNvPr>
          <p:cNvSpPr/>
          <p:nvPr/>
        </p:nvSpPr>
        <p:spPr>
          <a:xfrm>
            <a:off x="495300" y="1487190"/>
            <a:ext cx="5400000" cy="25200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860C8F-B78A-4FBB-968A-BED0F183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Cipher block chaining </a:t>
            </a:r>
            <a:r>
              <a:rPr lang="en-US" altLang="zh-CN" dirty="0"/>
              <a:t>(CBC)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4FFC00-6CC0-4294-A9D5-EE166CC1DD83}"/>
              </a:ext>
            </a:extLst>
          </p:cNvPr>
          <p:cNvSpPr txBox="1"/>
          <p:nvPr/>
        </p:nvSpPr>
        <p:spPr>
          <a:xfrm>
            <a:off x="2586532" y="1064296"/>
            <a:ext cx="1327150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加密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D489EF-AEFE-422C-9E6D-A8A2A6D36377}"/>
              </a:ext>
            </a:extLst>
          </p:cNvPr>
          <p:cNvSpPr txBox="1"/>
          <p:nvPr/>
        </p:nvSpPr>
        <p:spPr>
          <a:xfrm>
            <a:off x="8359089" y="1064296"/>
            <a:ext cx="1426755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 panose="020B0503020204020204" pitchFamily="34" charset="-122"/>
              </a:rPr>
              <a:t>解密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86A65-71E7-44A6-9659-B4F7A29DE40A}"/>
              </a:ext>
            </a:extLst>
          </p:cNvPr>
          <p:cNvSpPr txBox="1"/>
          <p:nvPr/>
        </p:nvSpPr>
        <p:spPr>
          <a:xfrm>
            <a:off x="439918" y="4388605"/>
            <a:ext cx="5474742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  <a:ea typeface="+mn-ea"/>
              </a:rPr>
              <a:t>初始化向量（</a:t>
            </a:r>
            <a:r>
              <a:rPr lang="en-US" altLang="zh-CN" sz="2200" dirty="0">
                <a:latin typeface="+mn-ea"/>
                <a:ea typeface="+mn-ea"/>
              </a:rPr>
              <a:t>initialization vector, IV</a:t>
            </a:r>
            <a:r>
              <a:rPr lang="zh-CN" altLang="en-US" sz="2200" dirty="0">
                <a:latin typeface="+mn-ea"/>
                <a:ea typeface="+mn-ea"/>
              </a:rPr>
              <a:t>）</a:t>
            </a:r>
            <a:endParaRPr lang="en-US" altLang="zh-CN" sz="2200" dirty="0">
              <a:latin typeface="+mn-ea"/>
              <a:ea typeface="+mn-ea"/>
            </a:endParaRPr>
          </a:p>
          <a:p>
            <a:pPr marL="800100" lvl="1" indent="-342900" algn="just" eaLnBrk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同一密钥加密前提下，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不使用相同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IV</a:t>
            </a:r>
          </a:p>
          <a:p>
            <a:pPr marL="800100" lvl="1" indent="-342900" algn="just" eaLnBrk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要仿篡改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：使用随机数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/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伪随机数、双方约定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9D518C2-8D70-4D48-BE8B-A88D64782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02" y="4198714"/>
            <a:ext cx="18669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ipher block chaining (CBC) mode encryption">
            <a:extLst>
              <a:ext uri="{FF2B5EF4-FFF2-40B4-BE49-F238E27FC236}">
                <a16:creationId xmlns:a16="http://schemas.microsoft.com/office/drawing/2014/main" id="{5C985B32-2DD8-42D8-905B-CEE2DDCF1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26" y="1798408"/>
            <a:ext cx="5249527" cy="21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pher block chaining (CBC) mode decryption">
            <a:extLst>
              <a:ext uri="{FF2B5EF4-FFF2-40B4-BE49-F238E27FC236}">
                <a16:creationId xmlns:a16="http://schemas.microsoft.com/office/drawing/2014/main" id="{493E0794-1285-4C1C-8721-CAB83599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96" y="1772784"/>
            <a:ext cx="5246960" cy="211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B88BFD0-6AD3-4FD9-ADEA-E25FF3E75D9F}"/>
              </a:ext>
            </a:extLst>
          </p:cNvPr>
          <p:cNvGrpSpPr/>
          <p:nvPr/>
        </p:nvGrpSpPr>
        <p:grpSpPr>
          <a:xfrm>
            <a:off x="8163602" y="4174652"/>
            <a:ext cx="2921479" cy="2057400"/>
            <a:chOff x="8163602" y="4174652"/>
            <a:chExt cx="2921479" cy="2057400"/>
          </a:xfrm>
        </p:grpSpPr>
        <p:sp>
          <p:nvSpPr>
            <p:cNvPr id="13" name="right-arrow_339913">
              <a:extLst>
                <a:ext uri="{FF2B5EF4-FFF2-40B4-BE49-F238E27FC236}">
                  <a16:creationId xmlns:a16="http://schemas.microsoft.com/office/drawing/2014/main" id="{0C943970-87E3-41B0-9BDB-D0EBEDCD605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602" y="4899347"/>
              <a:ext cx="609685" cy="608513"/>
            </a:xfrm>
            <a:custGeom>
              <a:avLst/>
              <a:gdLst>
                <a:gd name="connsiteX0" fmla="*/ 312860 w 607729"/>
                <a:gd name="connsiteY0" fmla="*/ 3534 h 606561"/>
                <a:gd name="connsiteX1" fmla="*/ 603991 w 607729"/>
                <a:gd name="connsiteY1" fmla="*/ 294222 h 606561"/>
                <a:gd name="connsiteX2" fmla="*/ 603991 w 607729"/>
                <a:gd name="connsiteY2" fmla="*/ 312084 h 606561"/>
                <a:gd name="connsiteX3" fmla="*/ 312860 w 607729"/>
                <a:gd name="connsiteY3" fmla="*/ 602772 h 606561"/>
                <a:gd name="connsiteX4" fmla="*/ 312593 w 607729"/>
                <a:gd name="connsiteY4" fmla="*/ 602949 h 606561"/>
                <a:gd name="connsiteX5" fmla="*/ 294792 w 607729"/>
                <a:gd name="connsiteY5" fmla="*/ 602772 h 606561"/>
                <a:gd name="connsiteX6" fmla="*/ 295059 w 607729"/>
                <a:gd name="connsiteY6" fmla="*/ 584909 h 606561"/>
                <a:gd name="connsiteX7" fmla="*/ 577201 w 607729"/>
                <a:gd name="connsiteY7" fmla="*/ 303108 h 606561"/>
                <a:gd name="connsiteX8" fmla="*/ 295059 w 607729"/>
                <a:gd name="connsiteY8" fmla="*/ 21308 h 606561"/>
                <a:gd name="connsiteX9" fmla="*/ 295059 w 607729"/>
                <a:gd name="connsiteY9" fmla="*/ 3800 h 606561"/>
                <a:gd name="connsiteX10" fmla="*/ 312860 w 607729"/>
                <a:gd name="connsiteY10" fmla="*/ 3534 h 606561"/>
                <a:gd name="connsiteX11" fmla="*/ 21707 w 607729"/>
                <a:gd name="connsiteY11" fmla="*/ 3534 h 606561"/>
                <a:gd name="connsiteX12" fmla="*/ 312838 w 607729"/>
                <a:gd name="connsiteY12" fmla="*/ 294222 h 606561"/>
                <a:gd name="connsiteX13" fmla="*/ 312838 w 607729"/>
                <a:gd name="connsiteY13" fmla="*/ 312084 h 606561"/>
                <a:gd name="connsiteX14" fmla="*/ 21707 w 607729"/>
                <a:gd name="connsiteY14" fmla="*/ 602772 h 606561"/>
                <a:gd name="connsiteX15" fmla="*/ 21440 w 607729"/>
                <a:gd name="connsiteY15" fmla="*/ 602949 h 606561"/>
                <a:gd name="connsiteX16" fmla="*/ 3639 w 607729"/>
                <a:gd name="connsiteY16" fmla="*/ 602772 h 606561"/>
                <a:gd name="connsiteX17" fmla="*/ 3906 w 607729"/>
                <a:gd name="connsiteY17" fmla="*/ 584909 h 606561"/>
                <a:gd name="connsiteX18" fmla="*/ 286047 w 607729"/>
                <a:gd name="connsiteY18" fmla="*/ 303197 h 606561"/>
                <a:gd name="connsiteX19" fmla="*/ 3906 w 607729"/>
                <a:gd name="connsiteY19" fmla="*/ 21485 h 606561"/>
                <a:gd name="connsiteX20" fmla="*/ 3906 w 607729"/>
                <a:gd name="connsiteY20" fmla="*/ 3889 h 606561"/>
                <a:gd name="connsiteX21" fmla="*/ 21707 w 607729"/>
                <a:gd name="connsiteY21" fmla="*/ 3534 h 60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729" h="606561">
                  <a:moveTo>
                    <a:pt x="312860" y="3534"/>
                  </a:moveTo>
                  <a:lnTo>
                    <a:pt x="603991" y="294222"/>
                  </a:lnTo>
                  <a:cubicBezTo>
                    <a:pt x="608975" y="299109"/>
                    <a:pt x="608975" y="307107"/>
                    <a:pt x="603991" y="312084"/>
                  </a:cubicBezTo>
                  <a:lnTo>
                    <a:pt x="312860" y="602772"/>
                  </a:lnTo>
                  <a:lnTo>
                    <a:pt x="312593" y="602949"/>
                  </a:lnTo>
                  <a:cubicBezTo>
                    <a:pt x="307698" y="607926"/>
                    <a:pt x="299688" y="607659"/>
                    <a:pt x="294792" y="602772"/>
                  </a:cubicBezTo>
                  <a:cubicBezTo>
                    <a:pt x="289808" y="597795"/>
                    <a:pt x="289986" y="589708"/>
                    <a:pt x="295059" y="584909"/>
                  </a:cubicBezTo>
                  <a:lnTo>
                    <a:pt x="577201" y="303108"/>
                  </a:lnTo>
                  <a:lnTo>
                    <a:pt x="295059" y="21308"/>
                  </a:lnTo>
                  <a:cubicBezTo>
                    <a:pt x="290342" y="16420"/>
                    <a:pt x="290342" y="8688"/>
                    <a:pt x="295059" y="3800"/>
                  </a:cubicBezTo>
                  <a:cubicBezTo>
                    <a:pt x="299866" y="-1176"/>
                    <a:pt x="307787" y="-1265"/>
                    <a:pt x="312860" y="3534"/>
                  </a:cubicBezTo>
                  <a:close/>
                  <a:moveTo>
                    <a:pt x="21707" y="3534"/>
                  </a:moveTo>
                  <a:lnTo>
                    <a:pt x="312838" y="294222"/>
                  </a:lnTo>
                  <a:cubicBezTo>
                    <a:pt x="317822" y="299109"/>
                    <a:pt x="317822" y="307107"/>
                    <a:pt x="312838" y="312084"/>
                  </a:cubicBezTo>
                  <a:lnTo>
                    <a:pt x="21707" y="602772"/>
                  </a:lnTo>
                  <a:lnTo>
                    <a:pt x="21440" y="602949"/>
                  </a:lnTo>
                  <a:cubicBezTo>
                    <a:pt x="16544" y="607926"/>
                    <a:pt x="8534" y="607659"/>
                    <a:pt x="3639" y="602772"/>
                  </a:cubicBezTo>
                  <a:cubicBezTo>
                    <a:pt x="-1345" y="597795"/>
                    <a:pt x="-1167" y="589708"/>
                    <a:pt x="3906" y="584909"/>
                  </a:cubicBezTo>
                  <a:lnTo>
                    <a:pt x="286047" y="303197"/>
                  </a:lnTo>
                  <a:lnTo>
                    <a:pt x="3906" y="21485"/>
                  </a:lnTo>
                  <a:cubicBezTo>
                    <a:pt x="-811" y="16509"/>
                    <a:pt x="-811" y="8866"/>
                    <a:pt x="3906" y="3889"/>
                  </a:cubicBezTo>
                  <a:cubicBezTo>
                    <a:pt x="8712" y="-1176"/>
                    <a:pt x="16811" y="-1265"/>
                    <a:pt x="21707" y="35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51774E63-5447-47E5-9108-7FFC47F69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8181" y="4174652"/>
              <a:ext cx="18669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58473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E9F036E-25FC-40E0-AB4E-66965E1DBFCA}"/>
              </a:ext>
            </a:extLst>
          </p:cNvPr>
          <p:cNvSpPr/>
          <p:nvPr/>
        </p:nvSpPr>
        <p:spPr>
          <a:xfrm>
            <a:off x="6146381" y="1487190"/>
            <a:ext cx="5400000" cy="2520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5875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81FE80-5D8D-4F0B-97E0-5A5DB5758D65}"/>
              </a:ext>
            </a:extLst>
          </p:cNvPr>
          <p:cNvSpPr/>
          <p:nvPr/>
        </p:nvSpPr>
        <p:spPr>
          <a:xfrm>
            <a:off x="495300" y="1487190"/>
            <a:ext cx="5400000" cy="25200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accent4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860C8F-B78A-4FBB-968A-BED0F183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Counter </a:t>
            </a:r>
            <a:r>
              <a:rPr lang="en-US" altLang="zh-CN" dirty="0"/>
              <a:t>(CTR)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4FFC00-6CC0-4294-A9D5-EE166CC1DD83}"/>
              </a:ext>
            </a:extLst>
          </p:cNvPr>
          <p:cNvSpPr txBox="1"/>
          <p:nvPr/>
        </p:nvSpPr>
        <p:spPr>
          <a:xfrm>
            <a:off x="2586532" y="1064296"/>
            <a:ext cx="1327150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加密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D489EF-AEFE-422C-9E6D-A8A2A6D36377}"/>
              </a:ext>
            </a:extLst>
          </p:cNvPr>
          <p:cNvSpPr txBox="1"/>
          <p:nvPr/>
        </p:nvSpPr>
        <p:spPr>
          <a:xfrm>
            <a:off x="8359089" y="1064296"/>
            <a:ext cx="1426755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 panose="020B0503020204020204" pitchFamily="34" charset="-122"/>
              </a:rPr>
              <a:t>解密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D8BC2E-F7D8-42A9-B6BA-67438368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7" y="1760590"/>
            <a:ext cx="5400001" cy="21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9A6D977-5A2F-4EEC-908C-74ABAF49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86" y="1756264"/>
            <a:ext cx="5400001" cy="21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141ED6-1B75-465C-AA7E-45013056BE80}"/>
              </a:ext>
            </a:extLst>
          </p:cNvPr>
          <p:cNvGrpSpPr/>
          <p:nvPr/>
        </p:nvGrpSpPr>
        <p:grpSpPr>
          <a:xfrm>
            <a:off x="814503" y="4150479"/>
            <a:ext cx="9127835" cy="2029057"/>
            <a:chOff x="385181" y="4167206"/>
            <a:chExt cx="9127835" cy="202905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A886A65-71E7-44A6-9659-B4F7A29DE40A}"/>
                </a:ext>
              </a:extLst>
            </p:cNvPr>
            <p:cNvSpPr txBox="1"/>
            <p:nvPr/>
          </p:nvSpPr>
          <p:spPr>
            <a:xfrm>
              <a:off x="3195300" y="4938973"/>
              <a:ext cx="6317716" cy="108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 eaLnBrk="1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n"/>
              </a:pPr>
              <a:r>
                <a:rPr lang="zh-CN" altLang="en-US" sz="2200" dirty="0">
                  <a:latin typeface="+mn-ea"/>
                  <a:ea typeface="+mn-ea"/>
                </a:rPr>
                <a:t>是否还需要</a:t>
              </a:r>
              <a:r>
                <a:rPr lang="en-US" altLang="zh-CN" sz="2200" dirty="0">
                  <a:latin typeface="+mn-ea"/>
                  <a:ea typeface="+mn-ea"/>
                </a:rPr>
                <a:t>padding</a:t>
              </a:r>
              <a:r>
                <a:rPr lang="zh-CN" altLang="en-US" sz="2200" dirty="0">
                  <a:latin typeface="+mn-ea"/>
                  <a:ea typeface="+mn-ea"/>
                </a:rPr>
                <a:t>？</a:t>
              </a:r>
              <a:endParaRPr lang="en-US" altLang="zh-CN" dirty="0">
                <a:solidFill>
                  <a:srgbClr val="202122"/>
                </a:solidFill>
                <a:latin typeface="Arial" panose="020B0604020202020204" pitchFamily="34" charset="0"/>
              </a:endParaRPr>
            </a:p>
            <a:p>
              <a:pPr marL="342900" indent="-342900" algn="just" eaLnBrk="1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n"/>
              </a:pPr>
              <a:r>
                <a:rPr lang="zh-CN" altLang="en-US" sz="2200" dirty="0">
                  <a:solidFill>
                    <a:srgbClr val="202122"/>
                  </a:solidFill>
                  <a:latin typeface="Arial" panose="020B0604020202020204" pitchFamily="34" charset="0"/>
                  <a:ea typeface="+mn-ea"/>
                </a:rPr>
                <a:t>相同密钥前提下使用相同</a:t>
              </a:r>
              <a:r>
                <a:rPr lang="en-US" altLang="zh-CN" sz="2200" dirty="0">
                  <a:solidFill>
                    <a:srgbClr val="202122"/>
                  </a:solidFill>
                  <a:latin typeface="Arial" panose="020B0604020202020204" pitchFamily="34" charset="0"/>
                  <a:ea typeface="+mn-ea"/>
                </a:rPr>
                <a:t>IV</a:t>
              </a:r>
              <a:r>
                <a:rPr lang="zh-CN" altLang="en-US" sz="2200" dirty="0">
                  <a:solidFill>
                    <a:srgbClr val="202122"/>
                  </a:solidFill>
                  <a:latin typeface="Arial" panose="020B0604020202020204" pitchFamily="34" charset="0"/>
                  <a:ea typeface="+mn-ea"/>
                </a:rPr>
                <a:t>会造成什么后果？</a:t>
              </a:r>
              <a:endParaRPr lang="en-US" altLang="zh-CN" sz="2200" dirty="0">
                <a:latin typeface="+mn-ea"/>
                <a:ea typeface="+mn-ea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E05689D-F4FD-466A-9193-903E614F0DBE}"/>
                </a:ext>
              </a:extLst>
            </p:cNvPr>
            <p:cNvGrpSpPr/>
            <p:nvPr/>
          </p:nvGrpSpPr>
          <p:grpSpPr>
            <a:xfrm>
              <a:off x="3250107" y="4186856"/>
              <a:ext cx="3033605" cy="578326"/>
              <a:chOff x="3250107" y="4186856"/>
              <a:chExt cx="3033605" cy="578326"/>
            </a:xfrm>
          </p:grpSpPr>
          <p:sp>
            <p:nvSpPr>
              <p:cNvPr id="19" name="ïṡḷiḑé">
                <a:extLst>
                  <a:ext uri="{FF2B5EF4-FFF2-40B4-BE49-F238E27FC236}">
                    <a16:creationId xmlns:a16="http://schemas.microsoft.com/office/drawing/2014/main" id="{EC0451D9-B492-482C-8041-7FF7D7310EB2}"/>
                  </a:ext>
                </a:extLst>
              </p:cNvPr>
              <p:cNvSpPr/>
              <p:nvPr/>
            </p:nvSpPr>
            <p:spPr>
              <a:xfrm>
                <a:off x="3568384" y="4266321"/>
                <a:ext cx="2715328" cy="498861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lvl="0"/>
                <a:r>
                  <a:rPr lang="zh-CN" altLang="en-US" sz="2400" b="1" spc="100" dirty="0">
                    <a:solidFill>
                      <a:schemeClr val="accent4"/>
                    </a:solidFill>
                  </a:rPr>
                  <a:t>思考一下</a:t>
                </a:r>
              </a:p>
            </p:txBody>
          </p:sp>
          <p:sp>
            <p:nvSpPr>
              <p:cNvPr id="21" name="Freeform 29">
                <a:extLst>
                  <a:ext uri="{FF2B5EF4-FFF2-40B4-BE49-F238E27FC236}">
                    <a16:creationId xmlns:a16="http://schemas.microsoft.com/office/drawing/2014/main" id="{FEBDA07B-1F66-4383-BB5F-759B8B4FFD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0107" y="4186856"/>
                <a:ext cx="278872" cy="506102"/>
              </a:xfrm>
              <a:custGeom>
                <a:avLst/>
                <a:gdLst>
                  <a:gd name="T0" fmla="*/ 21 w 82"/>
                  <a:gd name="T1" fmla="*/ 132 h 148"/>
                  <a:gd name="T2" fmla="*/ 29 w 82"/>
                  <a:gd name="T3" fmla="*/ 140 h 148"/>
                  <a:gd name="T4" fmla="*/ 29 w 82"/>
                  <a:gd name="T5" fmla="*/ 140 h 148"/>
                  <a:gd name="T6" fmla="*/ 29 w 82"/>
                  <a:gd name="T7" fmla="*/ 141 h 148"/>
                  <a:gd name="T8" fmla="*/ 36 w 82"/>
                  <a:gd name="T9" fmla="*/ 148 h 148"/>
                  <a:gd name="T10" fmla="*/ 46 w 82"/>
                  <a:gd name="T11" fmla="*/ 148 h 148"/>
                  <a:gd name="T12" fmla="*/ 53 w 82"/>
                  <a:gd name="T13" fmla="*/ 141 h 148"/>
                  <a:gd name="T14" fmla="*/ 53 w 82"/>
                  <a:gd name="T15" fmla="*/ 140 h 148"/>
                  <a:gd name="T16" fmla="*/ 53 w 82"/>
                  <a:gd name="T17" fmla="*/ 140 h 148"/>
                  <a:gd name="T18" fmla="*/ 62 w 82"/>
                  <a:gd name="T19" fmla="*/ 132 h 148"/>
                  <a:gd name="T20" fmla="*/ 62 w 82"/>
                  <a:gd name="T21" fmla="*/ 116 h 148"/>
                  <a:gd name="T22" fmla="*/ 21 w 82"/>
                  <a:gd name="T23" fmla="*/ 116 h 148"/>
                  <a:gd name="T24" fmla="*/ 21 w 82"/>
                  <a:gd name="T25" fmla="*/ 132 h 148"/>
                  <a:gd name="T26" fmla="*/ 41 w 82"/>
                  <a:gd name="T27" fmla="*/ 107 h 148"/>
                  <a:gd name="T28" fmla="*/ 61 w 82"/>
                  <a:gd name="T29" fmla="*/ 108 h 148"/>
                  <a:gd name="T30" fmla="*/ 82 w 82"/>
                  <a:gd name="T31" fmla="*/ 41 h 148"/>
                  <a:gd name="T32" fmla="*/ 41 w 82"/>
                  <a:gd name="T33" fmla="*/ 0 h 148"/>
                  <a:gd name="T34" fmla="*/ 0 w 82"/>
                  <a:gd name="T35" fmla="*/ 41 h 148"/>
                  <a:gd name="T36" fmla="*/ 21 w 82"/>
                  <a:gd name="T37" fmla="*/ 108 h 148"/>
                  <a:gd name="T38" fmla="*/ 41 w 82"/>
                  <a:gd name="T39" fmla="*/ 10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" h="148">
                    <a:moveTo>
                      <a:pt x="21" y="132"/>
                    </a:moveTo>
                    <a:cubicBezTo>
                      <a:pt x="21" y="137"/>
                      <a:pt x="24" y="140"/>
                      <a:pt x="29" y="140"/>
                    </a:cubicBezTo>
                    <a:cubicBezTo>
                      <a:pt x="29" y="140"/>
                      <a:pt x="29" y="140"/>
                      <a:pt x="29" y="140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29" y="145"/>
                      <a:pt x="32" y="148"/>
                      <a:pt x="36" y="148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50" y="148"/>
                      <a:pt x="53" y="145"/>
                      <a:pt x="53" y="141"/>
                    </a:cubicBezTo>
                    <a:cubicBezTo>
                      <a:pt x="53" y="141"/>
                      <a:pt x="53" y="141"/>
                      <a:pt x="53" y="140"/>
                    </a:cubicBezTo>
                    <a:cubicBezTo>
                      <a:pt x="53" y="140"/>
                      <a:pt x="53" y="140"/>
                      <a:pt x="53" y="140"/>
                    </a:cubicBezTo>
                    <a:cubicBezTo>
                      <a:pt x="58" y="140"/>
                      <a:pt x="62" y="137"/>
                      <a:pt x="62" y="132"/>
                    </a:cubicBezTo>
                    <a:cubicBezTo>
                      <a:pt x="62" y="116"/>
                      <a:pt x="62" y="116"/>
                      <a:pt x="62" y="116"/>
                    </a:cubicBezTo>
                    <a:cubicBezTo>
                      <a:pt x="21" y="116"/>
                      <a:pt x="21" y="116"/>
                      <a:pt x="21" y="116"/>
                    </a:cubicBezTo>
                    <a:lnTo>
                      <a:pt x="21" y="132"/>
                    </a:lnTo>
                    <a:close/>
                    <a:moveTo>
                      <a:pt x="41" y="107"/>
                    </a:moveTo>
                    <a:cubicBezTo>
                      <a:pt x="45" y="107"/>
                      <a:pt x="52" y="107"/>
                      <a:pt x="61" y="108"/>
                    </a:cubicBezTo>
                    <a:cubicBezTo>
                      <a:pt x="61" y="75"/>
                      <a:pt x="82" y="7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ubicBezTo>
                      <a:pt x="18" y="0"/>
                      <a:pt x="0" y="19"/>
                      <a:pt x="0" y="41"/>
                    </a:cubicBezTo>
                    <a:cubicBezTo>
                      <a:pt x="0" y="74"/>
                      <a:pt x="21" y="75"/>
                      <a:pt x="21" y="108"/>
                    </a:cubicBezTo>
                    <a:cubicBezTo>
                      <a:pt x="31" y="107"/>
                      <a:pt x="37" y="107"/>
                      <a:pt x="41" y="1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4102" name="Picture 6" descr="小黄人：让我看看你的小脑瓜表情包">
              <a:extLst>
                <a:ext uri="{FF2B5EF4-FFF2-40B4-BE49-F238E27FC236}">
                  <a16:creationId xmlns:a16="http://schemas.microsoft.com/office/drawing/2014/main" id="{77C8B9A2-1C10-46D7-80B5-D25CE4FA9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81" y="4167206"/>
              <a:ext cx="2029057" cy="2029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09350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547220" y="1381942"/>
            <a:ext cx="4190733" cy="4755333"/>
            <a:chOff x="6909170" y="1553392"/>
            <a:chExt cx="4190733" cy="4755333"/>
          </a:xfrm>
        </p:grpSpPr>
        <p:sp>
          <p:nvSpPr>
            <p:cNvPr id="34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7" name="文本占位符 12"/>
            <p:cNvSpPr txBox="1"/>
            <p:nvPr/>
          </p:nvSpPr>
          <p:spPr>
            <a:xfrm>
              <a:off x="6909170" y="303130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总结与作业</a:t>
              </a:r>
            </a:p>
          </p:txBody>
        </p:sp>
        <p:sp>
          <p:nvSpPr>
            <p:cNvPr id="38" name="books-group_25777"/>
            <p:cNvSpPr>
              <a:spLocks noChangeAspect="1"/>
            </p:cNvSpPr>
            <p:nvPr/>
          </p:nvSpPr>
          <p:spPr bwMode="auto">
            <a:xfrm>
              <a:off x="8294905" y="1553392"/>
              <a:ext cx="1419262" cy="1018642"/>
            </a:xfrm>
            <a:custGeom>
              <a:avLst/>
              <a:gdLst>
                <a:gd name="T0" fmla="*/ 520 w 3958"/>
                <a:gd name="T1" fmla="*/ 1816 h 2845"/>
                <a:gd name="T2" fmla="*/ 600 w 3958"/>
                <a:gd name="T3" fmla="*/ 1832 h 2845"/>
                <a:gd name="T4" fmla="*/ 1800 w 3958"/>
                <a:gd name="T5" fmla="*/ 1326 h 2845"/>
                <a:gd name="T6" fmla="*/ 894 w 3958"/>
                <a:gd name="T7" fmla="*/ 1890 h 2845"/>
                <a:gd name="T8" fmla="*/ 860 w 3958"/>
                <a:gd name="T9" fmla="*/ 1952 h 2845"/>
                <a:gd name="T10" fmla="*/ 860 w 3958"/>
                <a:gd name="T11" fmla="*/ 2463 h 2845"/>
                <a:gd name="T12" fmla="*/ 901 w 3958"/>
                <a:gd name="T13" fmla="*/ 2713 h 2845"/>
                <a:gd name="T14" fmla="*/ 1060 w 3958"/>
                <a:gd name="T15" fmla="*/ 2837 h 2845"/>
                <a:gd name="T16" fmla="*/ 1198 w 3958"/>
                <a:gd name="T17" fmla="*/ 2771 h 2845"/>
                <a:gd name="T18" fmla="*/ 1371 w 3958"/>
                <a:gd name="T19" fmla="*/ 2603 h 2845"/>
                <a:gd name="T20" fmla="*/ 1624 w 3958"/>
                <a:gd name="T21" fmla="*/ 2779 h 2845"/>
                <a:gd name="T22" fmla="*/ 1844 w 3958"/>
                <a:gd name="T23" fmla="*/ 2845 h 2845"/>
                <a:gd name="T24" fmla="*/ 2296 w 3958"/>
                <a:gd name="T25" fmla="*/ 2591 h 2845"/>
                <a:gd name="T26" fmla="*/ 3851 w 3958"/>
                <a:gd name="T27" fmla="*/ 396 h 2845"/>
                <a:gd name="T28" fmla="*/ 3920 w 3958"/>
                <a:gd name="T29" fmla="*/ 95 h 2845"/>
                <a:gd name="T30" fmla="*/ 3730 w 3958"/>
                <a:gd name="T31" fmla="*/ 0 h 2845"/>
                <a:gd name="T32" fmla="*/ 3592 w 3958"/>
                <a:gd name="T33" fmla="*/ 20 h 2845"/>
                <a:gd name="T34" fmla="*/ 307 w 3958"/>
                <a:gd name="T35" fmla="*/ 859 h 2845"/>
                <a:gd name="T36" fmla="*/ 31 w 3958"/>
                <a:gd name="T37" fmla="*/ 1089 h 2845"/>
                <a:gd name="T38" fmla="*/ 146 w 3958"/>
                <a:gd name="T39" fmla="*/ 1429 h 2845"/>
                <a:gd name="T40" fmla="*/ 520 w 3958"/>
                <a:gd name="T41" fmla="*/ 1816 h 2845"/>
                <a:gd name="T42" fmla="*/ 171 w 3958"/>
                <a:gd name="T43" fmla="*/ 1128 h 2845"/>
                <a:gd name="T44" fmla="*/ 343 w 3958"/>
                <a:gd name="T45" fmla="*/ 1000 h 2845"/>
                <a:gd name="T46" fmla="*/ 3628 w 3958"/>
                <a:gd name="T47" fmla="*/ 160 h 2845"/>
                <a:gd name="T48" fmla="*/ 3791 w 3958"/>
                <a:gd name="T49" fmla="*/ 162 h 2845"/>
                <a:gd name="T50" fmla="*/ 3733 w 3958"/>
                <a:gd name="T51" fmla="*/ 312 h 2845"/>
                <a:gd name="T52" fmla="*/ 2177 w 3958"/>
                <a:gd name="T53" fmla="*/ 2507 h 2845"/>
                <a:gd name="T54" fmla="*/ 1844 w 3958"/>
                <a:gd name="T55" fmla="*/ 2700 h 2845"/>
                <a:gd name="T56" fmla="*/ 1707 w 3958"/>
                <a:gd name="T57" fmla="*/ 2659 h 2845"/>
                <a:gd name="T58" fmla="*/ 1404 w 3958"/>
                <a:gd name="T59" fmla="*/ 2450 h 2845"/>
                <a:gd name="T60" fmla="*/ 1363 w 3958"/>
                <a:gd name="T61" fmla="*/ 2437 h 2845"/>
                <a:gd name="T62" fmla="*/ 1312 w 3958"/>
                <a:gd name="T63" fmla="*/ 2458 h 2845"/>
                <a:gd name="T64" fmla="*/ 1097 w 3958"/>
                <a:gd name="T65" fmla="*/ 2667 h 2845"/>
                <a:gd name="T66" fmla="*/ 1060 w 3958"/>
                <a:gd name="T67" fmla="*/ 2692 h 2845"/>
                <a:gd name="T68" fmla="*/ 1005 w 3958"/>
                <a:gd name="T69" fmla="*/ 2463 h 2845"/>
                <a:gd name="T70" fmla="*/ 1005 w 3958"/>
                <a:gd name="T71" fmla="*/ 1992 h 2845"/>
                <a:gd name="T72" fmla="*/ 2656 w 3958"/>
                <a:gd name="T73" fmla="*/ 963 h 2845"/>
                <a:gd name="T74" fmla="*/ 2682 w 3958"/>
                <a:gd name="T75" fmla="*/ 868 h 2845"/>
                <a:gd name="T76" fmla="*/ 2590 w 3958"/>
                <a:gd name="T77" fmla="*/ 835 h 2845"/>
                <a:gd name="T78" fmla="*/ 590 w 3958"/>
                <a:gd name="T79" fmla="*/ 1679 h 2845"/>
                <a:gd name="T80" fmla="*/ 250 w 3958"/>
                <a:gd name="T81" fmla="*/ 1328 h 2845"/>
                <a:gd name="T82" fmla="*/ 171 w 3958"/>
                <a:gd name="T83" fmla="*/ 1128 h 2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58" h="2845">
                  <a:moveTo>
                    <a:pt x="520" y="1816"/>
                  </a:moveTo>
                  <a:cubicBezTo>
                    <a:pt x="541" y="1837"/>
                    <a:pt x="573" y="1844"/>
                    <a:pt x="600" y="1832"/>
                  </a:cubicBezTo>
                  <a:lnTo>
                    <a:pt x="1800" y="1326"/>
                  </a:lnTo>
                  <a:lnTo>
                    <a:pt x="894" y="1890"/>
                  </a:lnTo>
                  <a:cubicBezTo>
                    <a:pt x="873" y="1903"/>
                    <a:pt x="860" y="1926"/>
                    <a:pt x="860" y="1952"/>
                  </a:cubicBezTo>
                  <a:lnTo>
                    <a:pt x="860" y="2463"/>
                  </a:lnTo>
                  <a:cubicBezTo>
                    <a:pt x="860" y="2564"/>
                    <a:pt x="874" y="2651"/>
                    <a:pt x="901" y="2713"/>
                  </a:cubicBezTo>
                  <a:cubicBezTo>
                    <a:pt x="948" y="2821"/>
                    <a:pt x="1020" y="2837"/>
                    <a:pt x="1060" y="2837"/>
                  </a:cubicBezTo>
                  <a:cubicBezTo>
                    <a:pt x="1107" y="2837"/>
                    <a:pt x="1153" y="2815"/>
                    <a:pt x="1198" y="2771"/>
                  </a:cubicBezTo>
                  <a:lnTo>
                    <a:pt x="1371" y="2603"/>
                  </a:lnTo>
                  <a:lnTo>
                    <a:pt x="1624" y="2779"/>
                  </a:lnTo>
                  <a:cubicBezTo>
                    <a:pt x="1687" y="2822"/>
                    <a:pt x="1763" y="2845"/>
                    <a:pt x="1844" y="2845"/>
                  </a:cubicBezTo>
                  <a:cubicBezTo>
                    <a:pt x="2011" y="2845"/>
                    <a:pt x="2184" y="2748"/>
                    <a:pt x="2296" y="2591"/>
                  </a:cubicBezTo>
                  <a:lnTo>
                    <a:pt x="3851" y="396"/>
                  </a:lnTo>
                  <a:cubicBezTo>
                    <a:pt x="3958" y="245"/>
                    <a:pt x="3948" y="149"/>
                    <a:pt x="3920" y="95"/>
                  </a:cubicBezTo>
                  <a:cubicBezTo>
                    <a:pt x="3901" y="60"/>
                    <a:pt x="3852" y="0"/>
                    <a:pt x="3730" y="0"/>
                  </a:cubicBezTo>
                  <a:cubicBezTo>
                    <a:pt x="3689" y="0"/>
                    <a:pt x="3643" y="7"/>
                    <a:pt x="3592" y="20"/>
                  </a:cubicBezTo>
                  <a:lnTo>
                    <a:pt x="307" y="859"/>
                  </a:lnTo>
                  <a:cubicBezTo>
                    <a:pt x="161" y="896"/>
                    <a:pt x="63" y="978"/>
                    <a:pt x="31" y="1089"/>
                  </a:cubicBezTo>
                  <a:cubicBezTo>
                    <a:pt x="0" y="1200"/>
                    <a:pt x="41" y="1320"/>
                    <a:pt x="146" y="1429"/>
                  </a:cubicBezTo>
                  <a:lnTo>
                    <a:pt x="520" y="1816"/>
                  </a:lnTo>
                  <a:close/>
                  <a:moveTo>
                    <a:pt x="171" y="1128"/>
                  </a:moveTo>
                  <a:cubicBezTo>
                    <a:pt x="188" y="1069"/>
                    <a:pt x="249" y="1024"/>
                    <a:pt x="343" y="1000"/>
                  </a:cubicBezTo>
                  <a:lnTo>
                    <a:pt x="3628" y="160"/>
                  </a:lnTo>
                  <a:cubicBezTo>
                    <a:pt x="3716" y="138"/>
                    <a:pt x="3783" y="147"/>
                    <a:pt x="3791" y="162"/>
                  </a:cubicBezTo>
                  <a:cubicBezTo>
                    <a:pt x="3798" y="175"/>
                    <a:pt x="3795" y="224"/>
                    <a:pt x="3733" y="312"/>
                  </a:cubicBezTo>
                  <a:lnTo>
                    <a:pt x="2177" y="2507"/>
                  </a:lnTo>
                  <a:cubicBezTo>
                    <a:pt x="2093" y="2626"/>
                    <a:pt x="1965" y="2700"/>
                    <a:pt x="1844" y="2700"/>
                  </a:cubicBezTo>
                  <a:cubicBezTo>
                    <a:pt x="1792" y="2700"/>
                    <a:pt x="1746" y="2687"/>
                    <a:pt x="1707" y="2659"/>
                  </a:cubicBezTo>
                  <a:lnTo>
                    <a:pt x="1404" y="2450"/>
                  </a:lnTo>
                  <a:cubicBezTo>
                    <a:pt x="1392" y="2441"/>
                    <a:pt x="1377" y="2437"/>
                    <a:pt x="1363" y="2437"/>
                  </a:cubicBezTo>
                  <a:cubicBezTo>
                    <a:pt x="1345" y="2437"/>
                    <a:pt x="1326" y="2444"/>
                    <a:pt x="1312" y="2458"/>
                  </a:cubicBezTo>
                  <a:lnTo>
                    <a:pt x="1097" y="2667"/>
                  </a:lnTo>
                  <a:cubicBezTo>
                    <a:pt x="1072" y="2691"/>
                    <a:pt x="1060" y="2691"/>
                    <a:pt x="1060" y="2692"/>
                  </a:cubicBezTo>
                  <a:cubicBezTo>
                    <a:pt x="1046" y="2687"/>
                    <a:pt x="1005" y="2623"/>
                    <a:pt x="1005" y="2463"/>
                  </a:cubicBezTo>
                  <a:lnTo>
                    <a:pt x="1005" y="1992"/>
                  </a:lnTo>
                  <a:lnTo>
                    <a:pt x="2656" y="963"/>
                  </a:lnTo>
                  <a:cubicBezTo>
                    <a:pt x="2688" y="943"/>
                    <a:pt x="2700" y="902"/>
                    <a:pt x="2682" y="868"/>
                  </a:cubicBezTo>
                  <a:cubicBezTo>
                    <a:pt x="2665" y="834"/>
                    <a:pt x="2624" y="820"/>
                    <a:pt x="2590" y="835"/>
                  </a:cubicBezTo>
                  <a:lnTo>
                    <a:pt x="590" y="1679"/>
                  </a:lnTo>
                  <a:lnTo>
                    <a:pt x="250" y="1328"/>
                  </a:lnTo>
                  <a:cubicBezTo>
                    <a:pt x="182" y="1258"/>
                    <a:pt x="154" y="1187"/>
                    <a:pt x="171" y="1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40" name="椭圆 39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CA563-3A0A-4025-AE4D-B529FE4A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93CB8C-0080-4F15-9625-54393DA9F812}"/>
              </a:ext>
            </a:extLst>
          </p:cNvPr>
          <p:cNvSpPr/>
          <p:nvPr/>
        </p:nvSpPr>
        <p:spPr>
          <a:xfrm>
            <a:off x="1465945" y="1252207"/>
            <a:ext cx="9260114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B7C0425-1591-44B2-A0C9-55545DCFCAA1}"/>
              </a:ext>
            </a:extLst>
          </p:cNvPr>
          <p:cNvCxnSpPr/>
          <p:nvPr/>
        </p:nvCxnSpPr>
        <p:spPr>
          <a:xfrm>
            <a:off x="3904345" y="1252207"/>
            <a:ext cx="0" cy="145142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5AEC8D8-BCF1-4523-B5A4-7ECE85D1931F}"/>
              </a:ext>
            </a:extLst>
          </p:cNvPr>
          <p:cNvSpPr/>
          <p:nvPr/>
        </p:nvSpPr>
        <p:spPr>
          <a:xfrm>
            <a:off x="1465944" y="2826780"/>
            <a:ext cx="9260103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B329DF3-1A21-4951-987F-E1E8244CE2E0}"/>
              </a:ext>
            </a:extLst>
          </p:cNvPr>
          <p:cNvCxnSpPr/>
          <p:nvPr/>
        </p:nvCxnSpPr>
        <p:spPr>
          <a:xfrm>
            <a:off x="3904345" y="2826780"/>
            <a:ext cx="0" cy="145142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F95A5EB-6624-4F03-A759-725675F35124}"/>
              </a:ext>
            </a:extLst>
          </p:cNvPr>
          <p:cNvSpPr/>
          <p:nvPr/>
        </p:nvSpPr>
        <p:spPr>
          <a:xfrm>
            <a:off x="1465945" y="4386610"/>
            <a:ext cx="9260102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15DFEC-EC6C-4128-ACA4-FDF7F89CA6DB}"/>
              </a:ext>
            </a:extLst>
          </p:cNvPr>
          <p:cNvCxnSpPr/>
          <p:nvPr/>
        </p:nvCxnSpPr>
        <p:spPr>
          <a:xfrm>
            <a:off x="3904345" y="4386610"/>
            <a:ext cx="0" cy="145142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9E81EAE-E895-4366-BF5F-F7710067C96E}"/>
              </a:ext>
            </a:extLst>
          </p:cNvPr>
          <p:cNvSpPr txBox="1"/>
          <p:nvPr/>
        </p:nvSpPr>
        <p:spPr>
          <a:xfrm>
            <a:off x="4957314" y="1877157"/>
            <a:ext cx="5769421" cy="66357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了解需求、设计框架和数据结构、编程和测试</a:t>
            </a:r>
          </a:p>
        </p:txBody>
      </p:sp>
      <p:sp>
        <p:nvSpPr>
          <p:cNvPr id="13" name="文本占位符 6">
            <a:extLst>
              <a:ext uri="{FF2B5EF4-FFF2-40B4-BE49-F238E27FC236}">
                <a16:creationId xmlns:a16="http://schemas.microsoft.com/office/drawing/2014/main" id="{10E69EA5-74B7-4E52-8C72-74D562504277}"/>
              </a:ext>
            </a:extLst>
          </p:cNvPr>
          <p:cNvSpPr txBox="1"/>
          <p:nvPr/>
        </p:nvSpPr>
        <p:spPr>
          <a:xfrm>
            <a:off x="4913771" y="1426374"/>
            <a:ext cx="4651141" cy="465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密码算法实现思路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E3AEF2-A558-41DC-847D-F63CDD9C60DE}"/>
              </a:ext>
            </a:extLst>
          </p:cNvPr>
          <p:cNvSpPr txBox="1"/>
          <p:nvPr/>
        </p:nvSpPr>
        <p:spPr>
          <a:xfrm>
            <a:off x="4245089" y="1585610"/>
            <a:ext cx="385316" cy="6760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b="1" spc="300" dirty="0">
                <a:solidFill>
                  <a:schemeClr val="accent4"/>
                </a:solidFill>
                <a:latin typeface="+mn-ea"/>
              </a:rPr>
              <a:t>1</a:t>
            </a:r>
            <a:endParaRPr lang="zh-CN" altLang="en-US" sz="4400" b="1" spc="300" dirty="0">
              <a:solidFill>
                <a:schemeClr val="accent4"/>
              </a:solidFill>
              <a:latin typeface="+mn-ea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E2C476E-C9CA-41B0-BDC0-C930F20ED8E9}"/>
              </a:ext>
            </a:extLst>
          </p:cNvPr>
          <p:cNvCxnSpPr/>
          <p:nvPr/>
        </p:nvCxnSpPr>
        <p:spPr>
          <a:xfrm flipH="1">
            <a:off x="4411391" y="1923651"/>
            <a:ext cx="317156" cy="5151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AEB399-46BD-4F76-9D7B-56CAF9C878DC}"/>
              </a:ext>
            </a:extLst>
          </p:cNvPr>
          <p:cNvSpPr txBox="1"/>
          <p:nvPr/>
        </p:nvSpPr>
        <p:spPr>
          <a:xfrm>
            <a:off x="4957314" y="3448174"/>
            <a:ext cx="5769421" cy="66357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自顶向下、逐步细化</a:t>
            </a:r>
          </a:p>
        </p:txBody>
      </p:sp>
      <p:sp>
        <p:nvSpPr>
          <p:cNvPr id="17" name="文本占位符 6">
            <a:extLst>
              <a:ext uri="{FF2B5EF4-FFF2-40B4-BE49-F238E27FC236}">
                <a16:creationId xmlns:a16="http://schemas.microsoft.com/office/drawing/2014/main" id="{A40D6EFC-DBB2-4D68-BB46-AB1C39E5A397}"/>
              </a:ext>
            </a:extLst>
          </p:cNvPr>
          <p:cNvSpPr txBox="1"/>
          <p:nvPr/>
        </p:nvSpPr>
        <p:spPr>
          <a:xfrm>
            <a:off x="4913771" y="2997391"/>
            <a:ext cx="4651141" cy="465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理清思路，画流程图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5E8BA9-6030-4C16-A146-A3CD9315845B}"/>
              </a:ext>
            </a:extLst>
          </p:cNvPr>
          <p:cNvSpPr txBox="1"/>
          <p:nvPr/>
        </p:nvSpPr>
        <p:spPr>
          <a:xfrm>
            <a:off x="4245089" y="3156627"/>
            <a:ext cx="385316" cy="6760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b="1" spc="300" dirty="0">
                <a:solidFill>
                  <a:schemeClr val="accent4"/>
                </a:solidFill>
                <a:latin typeface="+mn-ea"/>
              </a:rPr>
              <a:t>2</a:t>
            </a:r>
            <a:endParaRPr lang="zh-CN" altLang="en-US" sz="4400" b="1" spc="300" dirty="0">
              <a:solidFill>
                <a:schemeClr val="accent4"/>
              </a:solidFill>
              <a:latin typeface="+mn-ea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1A3E643-D9A3-4FA1-892F-12E54A4D6DA5}"/>
              </a:ext>
            </a:extLst>
          </p:cNvPr>
          <p:cNvCxnSpPr/>
          <p:nvPr/>
        </p:nvCxnSpPr>
        <p:spPr>
          <a:xfrm flipH="1">
            <a:off x="4411391" y="3494668"/>
            <a:ext cx="317156" cy="5151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8F8B35F7-F623-4DAB-9C1E-C3AA69F05789}"/>
              </a:ext>
            </a:extLst>
          </p:cNvPr>
          <p:cNvSpPr txBox="1"/>
          <p:nvPr/>
        </p:nvSpPr>
        <p:spPr>
          <a:xfrm>
            <a:off x="4957314" y="5051398"/>
            <a:ext cx="5769421" cy="66357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列混合域上乘法、密钥扩展两种实现、解密结构调整、三合一表，加密算法工作模式</a:t>
            </a:r>
          </a:p>
        </p:txBody>
      </p:sp>
      <p:sp>
        <p:nvSpPr>
          <p:cNvPr id="21" name="文本占位符 6">
            <a:extLst>
              <a:ext uri="{FF2B5EF4-FFF2-40B4-BE49-F238E27FC236}">
                <a16:creationId xmlns:a16="http://schemas.microsoft.com/office/drawing/2014/main" id="{B6BF2DF5-949D-447C-84ED-E2DDCCD05C2F}"/>
              </a:ext>
            </a:extLst>
          </p:cNvPr>
          <p:cNvSpPr txBox="1"/>
          <p:nvPr/>
        </p:nvSpPr>
        <p:spPr>
          <a:xfrm>
            <a:off x="4913771" y="4600615"/>
            <a:ext cx="5095349" cy="465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算法实现及优化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75A994-5BD5-4546-A335-A86BADFA6D17}"/>
              </a:ext>
            </a:extLst>
          </p:cNvPr>
          <p:cNvSpPr txBox="1"/>
          <p:nvPr/>
        </p:nvSpPr>
        <p:spPr>
          <a:xfrm>
            <a:off x="4245089" y="4759851"/>
            <a:ext cx="385316" cy="6760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000" b="1" spc="300" dirty="0">
                <a:solidFill>
                  <a:schemeClr val="accent4"/>
                </a:solidFill>
                <a:latin typeface="+mn-ea"/>
              </a:rPr>
              <a:t>3</a:t>
            </a:r>
            <a:endParaRPr lang="zh-CN" altLang="en-US" sz="4400" b="1" spc="300" dirty="0">
              <a:solidFill>
                <a:schemeClr val="accent4"/>
              </a:solidFill>
              <a:latin typeface="+mn-ea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5ECA24E-A8C5-482C-BC48-1E2ADA4084B4}"/>
              </a:ext>
            </a:extLst>
          </p:cNvPr>
          <p:cNvCxnSpPr/>
          <p:nvPr/>
        </p:nvCxnSpPr>
        <p:spPr>
          <a:xfrm flipH="1">
            <a:off x="4411391" y="5097892"/>
            <a:ext cx="317156" cy="5151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FC4C6E62-CA0C-4F37-A4B3-88032CDB3D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21" y="1167876"/>
            <a:ext cx="1620088" cy="1620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0326925-CBF6-4B9E-BACB-BA4A4D258F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87" y="2910786"/>
            <a:ext cx="1283414" cy="1283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DB9780A0-91B3-4231-AF43-7B28BCFCC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39" y="4457697"/>
            <a:ext cx="2337984" cy="1280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5678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3"/>
          <p:cNvPicPr>
            <a:picLocks noChangeAspect="1"/>
          </p:cNvPicPr>
          <p:nvPr/>
        </p:nvPicPr>
        <p:blipFill>
          <a:blip r:embed="rId3" cstate="hqprint"/>
          <a:srcRect/>
          <a:stretch>
            <a:fillRect/>
          </a:stretch>
        </p:blipFill>
        <p:spPr>
          <a:xfrm>
            <a:off x="0" y="0"/>
            <a:ext cx="6045200" cy="6858000"/>
          </a:xfrm>
          <a:prstGeom prst="rect">
            <a:avLst/>
          </a:prstGeom>
        </p:spPr>
      </p:pic>
      <p:pic>
        <p:nvPicPr>
          <p:cNvPr id="1028" name="Picture 4" descr="小黄人：作业~~表情包">
            <a:extLst>
              <a:ext uri="{FF2B5EF4-FFF2-40B4-BE49-F238E27FC236}">
                <a16:creationId xmlns:a16="http://schemas.microsoft.com/office/drawing/2014/main" id="{025BDB8D-8097-4CA2-A59B-9982E324C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74" y="3054448"/>
            <a:ext cx="3423949" cy="342394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211349" y="966399"/>
            <a:ext cx="7338786" cy="5358651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"/>
          <p:cNvSpPr txBox="1"/>
          <p:nvPr/>
        </p:nvSpPr>
        <p:spPr>
          <a:xfrm>
            <a:off x="4723492" y="1265873"/>
            <a:ext cx="6428799" cy="475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spc="300" dirty="0">
                <a:latin typeface="Arial" panose="020B0604020202020204"/>
                <a:ea typeface="微软雅黑" panose="020B0503020204020204" pitchFamily="34" charset="-122"/>
              </a:rPr>
              <a:t>调研一个</a:t>
            </a:r>
            <a:r>
              <a:rPr lang="zh-CN" altLang="en-US" sz="2000" spc="300" dirty="0">
                <a:latin typeface="Arial" panose="020B0604020202020204"/>
              </a:rPr>
              <a:t>分组密码算法</a:t>
            </a:r>
            <a:r>
              <a:rPr lang="zh-CN" altLang="en-US" sz="2000" spc="300" dirty="0">
                <a:latin typeface="Arial" panose="020B0604020202020204"/>
                <a:ea typeface="微软雅黑" panose="020B0503020204020204" pitchFamily="34" charset="-122"/>
              </a:rPr>
              <a:t>，介绍算法来历，找到设计文档</a:t>
            </a:r>
            <a:endParaRPr lang="en-US" altLang="zh-CN" sz="2000" spc="300" dirty="0">
              <a:latin typeface="Arial" panose="020B0604020202020204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spc="300" dirty="0">
                <a:latin typeface="Arial" panose="020B0604020202020204"/>
                <a:ea typeface="微软雅黑" panose="020B0503020204020204" pitchFamily="34" charset="-122"/>
              </a:rPr>
              <a:t>依据文档设计算法总体框架、数据结构</a:t>
            </a:r>
            <a:endParaRPr lang="en-US" altLang="zh-CN" sz="2000" spc="300" dirty="0">
              <a:latin typeface="Arial" panose="020B0604020202020204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spc="300" dirty="0">
                <a:latin typeface="Arial" panose="020B0604020202020204"/>
                <a:ea typeface="微软雅黑" panose="020B0503020204020204" pitchFamily="34" charset="-122"/>
              </a:rPr>
              <a:t>画流程图，任选编程语言实现加解密、密钥扩展，验证正确性、评估吞吐量</a:t>
            </a:r>
            <a:endParaRPr lang="en-US" altLang="zh-CN" sz="2000" spc="300" dirty="0">
              <a:latin typeface="Arial" panose="020B0604020202020204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spc="300" dirty="0">
                <a:latin typeface="Arial" panose="020B0604020202020204"/>
              </a:rPr>
              <a:t>实现</a:t>
            </a:r>
            <a:r>
              <a:rPr lang="en-US" altLang="zh-CN" sz="2000" spc="300" dirty="0">
                <a:latin typeface="Arial" panose="020B0604020202020204"/>
              </a:rPr>
              <a:t>ECB</a:t>
            </a:r>
            <a:r>
              <a:rPr lang="zh-CN" altLang="en-US" sz="2000" spc="300" dirty="0">
                <a:latin typeface="Arial" panose="020B0604020202020204"/>
              </a:rPr>
              <a:t>和其他任意一种密码算法工作模式</a:t>
            </a:r>
            <a:endParaRPr lang="en-US" altLang="zh-CN" sz="2000" spc="300" dirty="0">
              <a:latin typeface="Arial" panose="020B0604020202020204"/>
            </a:endParaRPr>
          </a:p>
          <a:p>
            <a:pPr marL="457200" indent="-4572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spc="300" dirty="0">
                <a:latin typeface="Arial" panose="020B0604020202020204"/>
                <a:ea typeface="微软雅黑" panose="020B0503020204020204" pitchFamily="34" charset="-122"/>
              </a:rPr>
              <a:t>分别</a:t>
            </a:r>
            <a:r>
              <a:rPr lang="zh-CN" altLang="en-US" sz="2000" spc="300" dirty="0">
                <a:latin typeface="Arial" panose="020B0604020202020204"/>
              </a:rPr>
              <a:t>以上两种工作</a:t>
            </a:r>
            <a:r>
              <a:rPr lang="zh-CN" altLang="en-US" sz="2000" spc="300" dirty="0">
                <a:latin typeface="Arial" panose="020B0604020202020204"/>
                <a:ea typeface="微软雅黑" panose="020B0503020204020204" pitchFamily="34" charset="-122"/>
              </a:rPr>
              <a:t>模式加密一张图，注：保留图的文件头，以便以图格式显示</a:t>
            </a:r>
            <a:endParaRPr lang="en-US" altLang="zh-CN" sz="2000" spc="300" dirty="0">
              <a:latin typeface="Arial" panose="020B0604020202020204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spc="300" dirty="0">
              <a:latin typeface="Arial" panose="020B0604020202020204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latin typeface="Arial" panose="020B0604020202020204"/>
              </a:rPr>
              <a:t>推荐我国密码竞赛遴选出的</a:t>
            </a:r>
            <a:r>
              <a:rPr lang="en-US" altLang="zh-CN" sz="2000" spc="300" dirty="0">
                <a:latin typeface="Arial" panose="020B0604020202020204"/>
              </a:rPr>
              <a:t>10</a:t>
            </a:r>
            <a:r>
              <a:rPr lang="zh-CN" altLang="en-US" sz="2000" spc="300" dirty="0">
                <a:latin typeface="Arial" panose="020B0604020202020204"/>
              </a:rPr>
              <a:t>个密码算法：</a:t>
            </a:r>
            <a:endParaRPr lang="en-US" altLang="zh-CN" sz="2000" spc="300" dirty="0">
              <a:latin typeface="Arial" panose="020B0604020202020204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spc="300" dirty="0">
                <a:latin typeface="Arial" panose="020B0604020202020204"/>
                <a:ea typeface="微软雅黑" panose="020B0503020204020204" pitchFamily="34" charset="-122"/>
                <a:hlinkClick r:id="rId5"/>
              </a:rPr>
              <a:t>https://sfjs.cacrnet.org.cn/site/term/list_76_1.html</a:t>
            </a:r>
            <a:endParaRPr lang="en-US" altLang="zh-CN" sz="2000" spc="300" dirty="0">
              <a:latin typeface="Arial" panose="020B0604020202020204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8386062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565651" y="2925486"/>
            <a:ext cx="6914815" cy="970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探讨时间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BFA7079C-1119-4CEE-BF8E-BF989FDFFCAE}"/>
              </a:ext>
            </a:extLst>
          </p:cNvPr>
          <p:cNvGrpSpPr/>
          <p:nvPr/>
        </p:nvGrpSpPr>
        <p:grpSpPr>
          <a:xfrm>
            <a:off x="6751619" y="2669721"/>
            <a:ext cx="1110588" cy="1171575"/>
            <a:chOff x="9038676" y="2453000"/>
            <a:chExt cx="473036" cy="525437"/>
          </a:xfrm>
          <a:solidFill>
            <a:schemeClr val="bg1"/>
          </a:solidFill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13E4C53-101C-4282-B164-F4582F5E9298}"/>
                </a:ext>
              </a:extLst>
            </p:cNvPr>
            <p:cNvSpPr/>
            <p:nvPr/>
          </p:nvSpPr>
          <p:spPr>
            <a:xfrm>
              <a:off x="9122895" y="2539687"/>
              <a:ext cx="303750" cy="438750"/>
            </a:xfrm>
            <a:custGeom>
              <a:avLst/>
              <a:gdLst>
                <a:gd name="connsiteX0" fmla="*/ 166421 w 303750"/>
                <a:gd name="connsiteY0" fmla="*/ 0 h 438750"/>
                <a:gd name="connsiteX1" fmla="*/ 147167 w 303750"/>
                <a:gd name="connsiteY1" fmla="*/ 0 h 438750"/>
                <a:gd name="connsiteX2" fmla="*/ 0 w 303750"/>
                <a:gd name="connsiteY2" fmla="*/ 157309 h 438750"/>
                <a:gd name="connsiteX3" fmla="*/ 69221 w 303750"/>
                <a:gd name="connsiteY3" fmla="*/ 287938 h 438750"/>
                <a:gd name="connsiteX4" fmla="*/ 69221 w 303750"/>
                <a:gd name="connsiteY4" fmla="*/ 333197 h 438750"/>
                <a:gd name="connsiteX5" fmla="*/ 81793 w 303750"/>
                <a:gd name="connsiteY5" fmla="*/ 356619 h 438750"/>
                <a:gd name="connsiteX6" fmla="*/ 85050 w 303750"/>
                <a:gd name="connsiteY6" fmla="*/ 362273 h 438750"/>
                <a:gd name="connsiteX7" fmla="*/ 82502 w 303750"/>
                <a:gd name="connsiteY7" fmla="*/ 368246 h 438750"/>
                <a:gd name="connsiteX8" fmla="*/ 70673 w 303750"/>
                <a:gd name="connsiteY8" fmla="*/ 381257 h 438750"/>
                <a:gd name="connsiteX9" fmla="*/ 70673 w 303750"/>
                <a:gd name="connsiteY9" fmla="*/ 410434 h 438750"/>
                <a:gd name="connsiteX10" fmla="*/ 82502 w 303750"/>
                <a:gd name="connsiteY10" fmla="*/ 422246 h 438750"/>
                <a:gd name="connsiteX11" fmla="*/ 90416 w 303750"/>
                <a:gd name="connsiteY11" fmla="*/ 422246 h 438750"/>
                <a:gd name="connsiteX12" fmla="*/ 101351 w 303750"/>
                <a:gd name="connsiteY12" fmla="*/ 427478 h 438750"/>
                <a:gd name="connsiteX13" fmla="*/ 156802 w 303750"/>
                <a:gd name="connsiteY13" fmla="*/ 450225 h 438750"/>
                <a:gd name="connsiteX14" fmla="*/ 212237 w 303750"/>
                <a:gd name="connsiteY14" fmla="*/ 427478 h 438750"/>
                <a:gd name="connsiteX15" fmla="*/ 223172 w 303750"/>
                <a:gd name="connsiteY15" fmla="*/ 422246 h 438750"/>
                <a:gd name="connsiteX16" fmla="*/ 231086 w 303750"/>
                <a:gd name="connsiteY16" fmla="*/ 422246 h 438750"/>
                <a:gd name="connsiteX17" fmla="*/ 242916 w 303750"/>
                <a:gd name="connsiteY17" fmla="*/ 410434 h 438750"/>
                <a:gd name="connsiteX18" fmla="*/ 242916 w 303750"/>
                <a:gd name="connsiteY18" fmla="*/ 381257 h 438750"/>
                <a:gd name="connsiteX19" fmla="*/ 231086 w 303750"/>
                <a:gd name="connsiteY19" fmla="*/ 368246 h 438750"/>
                <a:gd name="connsiteX20" fmla="*/ 228555 w 303750"/>
                <a:gd name="connsiteY20" fmla="*/ 362273 h 438750"/>
                <a:gd name="connsiteX21" fmla="*/ 231812 w 303750"/>
                <a:gd name="connsiteY21" fmla="*/ 356619 h 438750"/>
                <a:gd name="connsiteX22" fmla="*/ 244367 w 303750"/>
                <a:gd name="connsiteY22" fmla="*/ 333197 h 438750"/>
                <a:gd name="connsiteX23" fmla="*/ 244367 w 303750"/>
                <a:gd name="connsiteY23" fmla="*/ 287938 h 438750"/>
                <a:gd name="connsiteX24" fmla="*/ 313588 w 303750"/>
                <a:gd name="connsiteY24" fmla="*/ 157309 h 438750"/>
                <a:gd name="connsiteX25" fmla="*/ 166421 w 303750"/>
                <a:gd name="connsiteY25" fmla="*/ 0 h 438750"/>
                <a:gd name="connsiteX26" fmla="*/ 211478 w 303750"/>
                <a:gd name="connsiteY26" fmla="*/ 253699 h 438750"/>
                <a:gd name="connsiteX27" fmla="*/ 202652 w 303750"/>
                <a:gd name="connsiteY27" fmla="*/ 258272 h 438750"/>
                <a:gd name="connsiteX28" fmla="*/ 202652 w 303750"/>
                <a:gd name="connsiteY28" fmla="*/ 300274 h 438750"/>
                <a:gd name="connsiteX29" fmla="*/ 190688 w 303750"/>
                <a:gd name="connsiteY29" fmla="*/ 315107 h 438750"/>
                <a:gd name="connsiteX30" fmla="*/ 172091 w 303750"/>
                <a:gd name="connsiteY30" fmla="*/ 319022 h 438750"/>
                <a:gd name="connsiteX31" fmla="*/ 141514 w 303750"/>
                <a:gd name="connsiteY31" fmla="*/ 319022 h 438750"/>
                <a:gd name="connsiteX32" fmla="*/ 122918 w 303750"/>
                <a:gd name="connsiteY32" fmla="*/ 315107 h 438750"/>
                <a:gd name="connsiteX33" fmla="*/ 110953 w 303750"/>
                <a:gd name="connsiteY33" fmla="*/ 300274 h 438750"/>
                <a:gd name="connsiteX34" fmla="*/ 110953 w 303750"/>
                <a:gd name="connsiteY34" fmla="*/ 258255 h 438750"/>
                <a:gd name="connsiteX35" fmla="*/ 102128 w 303750"/>
                <a:gd name="connsiteY35" fmla="*/ 253682 h 438750"/>
                <a:gd name="connsiteX36" fmla="*/ 48516 w 303750"/>
                <a:gd name="connsiteY36" fmla="*/ 160161 h 438750"/>
                <a:gd name="connsiteX37" fmla="*/ 156802 w 303750"/>
                <a:gd name="connsiteY37" fmla="*/ 50676 h 438750"/>
                <a:gd name="connsiteX38" fmla="*/ 265073 w 303750"/>
                <a:gd name="connsiteY38" fmla="*/ 160161 h 438750"/>
                <a:gd name="connsiteX39" fmla="*/ 211478 w 303750"/>
                <a:gd name="connsiteY39" fmla="*/ 253699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03750" h="438750">
                  <a:moveTo>
                    <a:pt x="166421" y="0"/>
                  </a:moveTo>
                  <a:lnTo>
                    <a:pt x="147167" y="0"/>
                  </a:lnTo>
                  <a:cubicBezTo>
                    <a:pt x="65289" y="5181"/>
                    <a:pt x="0" y="73643"/>
                    <a:pt x="0" y="157309"/>
                  </a:cubicBezTo>
                  <a:cubicBezTo>
                    <a:pt x="0" y="214819"/>
                    <a:pt x="25380" y="260769"/>
                    <a:pt x="69221" y="287938"/>
                  </a:cubicBezTo>
                  <a:lnTo>
                    <a:pt x="69221" y="333197"/>
                  </a:lnTo>
                  <a:cubicBezTo>
                    <a:pt x="69221" y="346410"/>
                    <a:pt x="74132" y="351523"/>
                    <a:pt x="81793" y="356619"/>
                  </a:cubicBezTo>
                  <a:cubicBezTo>
                    <a:pt x="83700" y="357851"/>
                    <a:pt x="84915" y="359961"/>
                    <a:pt x="85050" y="362273"/>
                  </a:cubicBezTo>
                  <a:cubicBezTo>
                    <a:pt x="85185" y="364568"/>
                    <a:pt x="85404" y="367538"/>
                    <a:pt x="82502" y="368246"/>
                  </a:cubicBezTo>
                  <a:cubicBezTo>
                    <a:pt x="70639" y="368246"/>
                    <a:pt x="70673" y="381257"/>
                    <a:pt x="70673" y="381257"/>
                  </a:cubicBezTo>
                  <a:cubicBezTo>
                    <a:pt x="70673" y="386522"/>
                    <a:pt x="70673" y="410434"/>
                    <a:pt x="70673" y="410434"/>
                  </a:cubicBezTo>
                  <a:cubicBezTo>
                    <a:pt x="70673" y="416964"/>
                    <a:pt x="75954" y="422246"/>
                    <a:pt x="82502" y="422246"/>
                  </a:cubicBezTo>
                  <a:lnTo>
                    <a:pt x="90416" y="422246"/>
                  </a:lnTo>
                  <a:cubicBezTo>
                    <a:pt x="96744" y="422246"/>
                    <a:pt x="101351" y="427478"/>
                    <a:pt x="101351" y="427478"/>
                  </a:cubicBezTo>
                  <a:cubicBezTo>
                    <a:pt x="101351" y="427478"/>
                    <a:pt x="129178" y="450225"/>
                    <a:pt x="156802" y="450225"/>
                  </a:cubicBezTo>
                  <a:cubicBezTo>
                    <a:pt x="184815" y="450225"/>
                    <a:pt x="212237" y="427478"/>
                    <a:pt x="212237" y="427478"/>
                  </a:cubicBezTo>
                  <a:cubicBezTo>
                    <a:pt x="212237" y="427478"/>
                    <a:pt x="216844" y="422246"/>
                    <a:pt x="223172" y="422246"/>
                  </a:cubicBezTo>
                  <a:lnTo>
                    <a:pt x="231086" y="422246"/>
                  </a:lnTo>
                  <a:cubicBezTo>
                    <a:pt x="237651" y="422246"/>
                    <a:pt x="242916" y="416964"/>
                    <a:pt x="242916" y="410434"/>
                  </a:cubicBezTo>
                  <a:cubicBezTo>
                    <a:pt x="242916" y="410434"/>
                    <a:pt x="242916" y="386539"/>
                    <a:pt x="242916" y="381257"/>
                  </a:cubicBezTo>
                  <a:cubicBezTo>
                    <a:pt x="242916" y="381257"/>
                    <a:pt x="242949" y="368246"/>
                    <a:pt x="231086" y="368246"/>
                  </a:cubicBezTo>
                  <a:cubicBezTo>
                    <a:pt x="228184" y="367554"/>
                    <a:pt x="228420" y="364534"/>
                    <a:pt x="228555" y="362273"/>
                  </a:cubicBezTo>
                  <a:cubicBezTo>
                    <a:pt x="228724" y="359961"/>
                    <a:pt x="229905" y="357851"/>
                    <a:pt x="231812" y="356619"/>
                  </a:cubicBezTo>
                  <a:cubicBezTo>
                    <a:pt x="239456" y="351523"/>
                    <a:pt x="244367" y="346427"/>
                    <a:pt x="244367" y="333197"/>
                  </a:cubicBezTo>
                  <a:lnTo>
                    <a:pt x="244367" y="287938"/>
                  </a:lnTo>
                  <a:cubicBezTo>
                    <a:pt x="288208" y="260786"/>
                    <a:pt x="313588" y="214819"/>
                    <a:pt x="313588" y="157309"/>
                  </a:cubicBezTo>
                  <a:cubicBezTo>
                    <a:pt x="313588" y="73643"/>
                    <a:pt x="248333" y="5164"/>
                    <a:pt x="166421" y="0"/>
                  </a:cubicBezTo>
                  <a:close/>
                  <a:moveTo>
                    <a:pt x="211478" y="253699"/>
                  </a:moveTo>
                  <a:lnTo>
                    <a:pt x="202652" y="258272"/>
                  </a:lnTo>
                  <a:lnTo>
                    <a:pt x="202652" y="300274"/>
                  </a:lnTo>
                  <a:cubicBezTo>
                    <a:pt x="202652" y="307463"/>
                    <a:pt x="197674" y="313588"/>
                    <a:pt x="190688" y="315107"/>
                  </a:cubicBezTo>
                  <a:lnTo>
                    <a:pt x="172091" y="319022"/>
                  </a:lnTo>
                  <a:cubicBezTo>
                    <a:pt x="168953" y="319714"/>
                    <a:pt x="153968" y="322194"/>
                    <a:pt x="141514" y="319022"/>
                  </a:cubicBezTo>
                  <a:lnTo>
                    <a:pt x="122918" y="315107"/>
                  </a:lnTo>
                  <a:cubicBezTo>
                    <a:pt x="115931" y="313588"/>
                    <a:pt x="110953" y="307463"/>
                    <a:pt x="110953" y="300274"/>
                  </a:cubicBezTo>
                  <a:lnTo>
                    <a:pt x="110953" y="258255"/>
                  </a:lnTo>
                  <a:lnTo>
                    <a:pt x="102128" y="253682"/>
                  </a:lnTo>
                  <a:cubicBezTo>
                    <a:pt x="57814" y="230901"/>
                    <a:pt x="48516" y="190215"/>
                    <a:pt x="48516" y="160161"/>
                  </a:cubicBezTo>
                  <a:cubicBezTo>
                    <a:pt x="48516" y="99900"/>
                    <a:pt x="97031" y="50878"/>
                    <a:pt x="156802" y="50676"/>
                  </a:cubicBezTo>
                  <a:cubicBezTo>
                    <a:pt x="216557" y="50878"/>
                    <a:pt x="265073" y="99900"/>
                    <a:pt x="265073" y="160161"/>
                  </a:cubicBezTo>
                  <a:cubicBezTo>
                    <a:pt x="265073" y="190232"/>
                    <a:pt x="255774" y="230918"/>
                    <a:pt x="211478" y="253699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ADDA7188-65EC-4335-A87A-9B2E0D57B9FC}"/>
                </a:ext>
              </a:extLst>
            </p:cNvPr>
            <p:cNvSpPr/>
            <p:nvPr/>
          </p:nvSpPr>
          <p:spPr>
            <a:xfrm>
              <a:off x="9420525" y="2536256"/>
              <a:ext cx="50625" cy="50625"/>
            </a:xfrm>
            <a:custGeom>
              <a:avLst/>
              <a:gdLst>
                <a:gd name="connsiteX0" fmla="*/ 57809 w 50625"/>
                <a:gd name="connsiteY0" fmla="*/ 21352 h 50625"/>
                <a:gd name="connsiteX1" fmla="*/ 54839 w 50625"/>
                <a:gd name="connsiteY1" fmla="*/ 10468 h 50625"/>
                <a:gd name="connsiteX2" fmla="*/ 50417 w 50625"/>
                <a:gd name="connsiteY2" fmla="*/ 5051 h 50625"/>
                <a:gd name="connsiteX3" fmla="*/ 40309 w 50625"/>
                <a:gd name="connsiteY3" fmla="*/ 22 h 50625"/>
                <a:gd name="connsiteX4" fmla="*/ 29746 w 50625"/>
                <a:gd name="connsiteY4" fmla="*/ 3903 h 50625"/>
                <a:gd name="connsiteX5" fmla="*/ 4349 w 50625"/>
                <a:gd name="connsiteY5" fmla="*/ 28052 h 50625"/>
                <a:gd name="connsiteX6" fmla="*/ 3218 w 50625"/>
                <a:gd name="connsiteY6" fmla="*/ 47340 h 50625"/>
                <a:gd name="connsiteX7" fmla="*/ 4096 w 50625"/>
                <a:gd name="connsiteY7" fmla="*/ 48369 h 50625"/>
                <a:gd name="connsiteX8" fmla="*/ 23215 w 50625"/>
                <a:gd name="connsiteY8" fmla="*/ 51035 h 50625"/>
                <a:gd name="connsiteX9" fmla="*/ 51886 w 50625"/>
                <a:gd name="connsiteY9" fmla="*/ 30920 h 50625"/>
                <a:gd name="connsiteX10" fmla="*/ 57809 w 50625"/>
                <a:gd name="connsiteY10" fmla="*/ 21352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50625">
                  <a:moveTo>
                    <a:pt x="57809" y="21352"/>
                  </a:moveTo>
                  <a:cubicBezTo>
                    <a:pt x="58399" y="17488"/>
                    <a:pt x="57319" y="13556"/>
                    <a:pt x="54839" y="10468"/>
                  </a:cubicBezTo>
                  <a:cubicBezTo>
                    <a:pt x="53387" y="8645"/>
                    <a:pt x="51903" y="6857"/>
                    <a:pt x="50417" y="5051"/>
                  </a:cubicBezTo>
                  <a:cubicBezTo>
                    <a:pt x="47886" y="2064"/>
                    <a:pt x="44258" y="242"/>
                    <a:pt x="40309" y="22"/>
                  </a:cubicBezTo>
                  <a:cubicBezTo>
                    <a:pt x="36445" y="-197"/>
                    <a:pt x="32581" y="1220"/>
                    <a:pt x="29746" y="3903"/>
                  </a:cubicBezTo>
                  <a:lnTo>
                    <a:pt x="4349" y="28052"/>
                  </a:lnTo>
                  <a:cubicBezTo>
                    <a:pt x="-984" y="33198"/>
                    <a:pt x="-1473" y="41619"/>
                    <a:pt x="3218" y="47340"/>
                  </a:cubicBezTo>
                  <a:cubicBezTo>
                    <a:pt x="3539" y="47677"/>
                    <a:pt x="3775" y="48015"/>
                    <a:pt x="4096" y="48369"/>
                  </a:cubicBezTo>
                  <a:cubicBezTo>
                    <a:pt x="8753" y="54140"/>
                    <a:pt x="17106" y="55322"/>
                    <a:pt x="23215" y="51035"/>
                  </a:cubicBezTo>
                  <a:lnTo>
                    <a:pt x="51886" y="30920"/>
                  </a:lnTo>
                  <a:cubicBezTo>
                    <a:pt x="55075" y="28676"/>
                    <a:pt x="57218" y="25217"/>
                    <a:pt x="57809" y="21352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6F76245-EF9F-4F45-9FB6-09423ED0ECF8}"/>
                </a:ext>
              </a:extLst>
            </p:cNvPr>
            <p:cNvSpPr/>
            <p:nvPr/>
          </p:nvSpPr>
          <p:spPr>
            <a:xfrm>
              <a:off x="9260846" y="2453000"/>
              <a:ext cx="33750" cy="50625"/>
            </a:xfrm>
            <a:custGeom>
              <a:avLst/>
              <a:gdLst>
                <a:gd name="connsiteX0" fmla="*/ 17383 w 33750"/>
                <a:gd name="connsiteY0" fmla="*/ 63332 h 50625"/>
                <a:gd name="connsiteX1" fmla="*/ 18666 w 33750"/>
                <a:gd name="connsiteY1" fmla="*/ 63315 h 50625"/>
                <a:gd name="connsiteX2" fmla="*/ 32706 w 33750"/>
                <a:gd name="connsiteY2" fmla="*/ 50051 h 50625"/>
                <a:gd name="connsiteX3" fmla="*/ 34950 w 33750"/>
                <a:gd name="connsiteY3" fmla="*/ 15086 h 50625"/>
                <a:gd name="connsiteX4" fmla="*/ 31136 w 33750"/>
                <a:gd name="connsiteY4" fmla="*/ 4506 h 50625"/>
                <a:gd name="connsiteX5" fmla="*/ 20859 w 33750"/>
                <a:gd name="connsiteY5" fmla="*/ 0 h 50625"/>
                <a:gd name="connsiteX6" fmla="*/ 13823 w 33750"/>
                <a:gd name="connsiteY6" fmla="*/ 68 h 50625"/>
                <a:gd name="connsiteX7" fmla="*/ 3613 w 33750"/>
                <a:gd name="connsiteY7" fmla="*/ 4793 h 50625"/>
                <a:gd name="connsiteX8" fmla="*/ 53 w 33750"/>
                <a:gd name="connsiteY8" fmla="*/ 15474 h 50625"/>
                <a:gd name="connsiteX9" fmla="*/ 3073 w 33750"/>
                <a:gd name="connsiteY9" fmla="*/ 50389 h 50625"/>
                <a:gd name="connsiteX10" fmla="*/ 17383 w 33750"/>
                <a:gd name="connsiteY10" fmla="*/ 63332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750" h="50625">
                  <a:moveTo>
                    <a:pt x="17383" y="63332"/>
                  </a:moveTo>
                  <a:cubicBezTo>
                    <a:pt x="17805" y="63315"/>
                    <a:pt x="18244" y="63315"/>
                    <a:pt x="18666" y="63315"/>
                  </a:cubicBezTo>
                  <a:cubicBezTo>
                    <a:pt x="26091" y="63264"/>
                    <a:pt x="32233" y="57476"/>
                    <a:pt x="32706" y="50051"/>
                  </a:cubicBezTo>
                  <a:lnTo>
                    <a:pt x="34950" y="15086"/>
                  </a:lnTo>
                  <a:cubicBezTo>
                    <a:pt x="35203" y="11188"/>
                    <a:pt x="33853" y="7358"/>
                    <a:pt x="31136" y="4506"/>
                  </a:cubicBezTo>
                  <a:cubicBezTo>
                    <a:pt x="28504" y="1637"/>
                    <a:pt x="24741" y="17"/>
                    <a:pt x="20859" y="0"/>
                  </a:cubicBezTo>
                  <a:cubicBezTo>
                    <a:pt x="18497" y="0"/>
                    <a:pt x="16168" y="17"/>
                    <a:pt x="13823" y="68"/>
                  </a:cubicBezTo>
                  <a:cubicBezTo>
                    <a:pt x="9924" y="169"/>
                    <a:pt x="6212" y="1873"/>
                    <a:pt x="3613" y="4793"/>
                  </a:cubicBezTo>
                  <a:cubicBezTo>
                    <a:pt x="1014" y="7712"/>
                    <a:pt x="-285" y="11593"/>
                    <a:pt x="53" y="15474"/>
                  </a:cubicBezTo>
                  <a:lnTo>
                    <a:pt x="3073" y="50389"/>
                  </a:lnTo>
                  <a:cubicBezTo>
                    <a:pt x="3714" y="57780"/>
                    <a:pt x="9958" y="63433"/>
                    <a:pt x="17383" y="63332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FFE2288-E629-4244-94DB-1F7A100F9D79}"/>
                </a:ext>
              </a:extLst>
            </p:cNvPr>
            <p:cNvSpPr/>
            <p:nvPr/>
          </p:nvSpPr>
          <p:spPr>
            <a:xfrm>
              <a:off x="9038676" y="2732680"/>
              <a:ext cx="50625" cy="33750"/>
            </a:xfrm>
            <a:custGeom>
              <a:avLst/>
              <a:gdLst>
                <a:gd name="connsiteX0" fmla="*/ 62585 w 50625"/>
                <a:gd name="connsiteY0" fmla="*/ 10890 h 33750"/>
                <a:gd name="connsiteX1" fmla="*/ 46537 w 50625"/>
                <a:gd name="connsiteY1" fmla="*/ 175 h 33750"/>
                <a:gd name="connsiteX2" fmla="*/ 11927 w 50625"/>
                <a:gd name="connsiteY2" fmla="*/ 5862 h 33750"/>
                <a:gd name="connsiteX3" fmla="*/ 2443 w 50625"/>
                <a:gd name="connsiteY3" fmla="*/ 11903 h 33750"/>
                <a:gd name="connsiteX4" fmla="*/ 334 w 50625"/>
                <a:gd name="connsiteY4" fmla="*/ 22939 h 33750"/>
                <a:gd name="connsiteX5" fmla="*/ 1987 w 50625"/>
                <a:gd name="connsiteY5" fmla="*/ 29740 h 33750"/>
                <a:gd name="connsiteX6" fmla="*/ 8855 w 50625"/>
                <a:gd name="connsiteY6" fmla="*/ 38599 h 33750"/>
                <a:gd name="connsiteX7" fmla="*/ 20060 w 50625"/>
                <a:gd name="connsiteY7" fmla="*/ 39645 h 33750"/>
                <a:gd name="connsiteX8" fmla="*/ 53439 w 50625"/>
                <a:gd name="connsiteY8" fmla="*/ 28930 h 33750"/>
                <a:gd name="connsiteX9" fmla="*/ 62889 w 50625"/>
                <a:gd name="connsiteY9" fmla="*/ 12089 h 33750"/>
                <a:gd name="connsiteX10" fmla="*/ 62585 w 50625"/>
                <a:gd name="connsiteY10" fmla="*/ 1089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33750">
                  <a:moveTo>
                    <a:pt x="62585" y="10890"/>
                  </a:moveTo>
                  <a:cubicBezTo>
                    <a:pt x="60881" y="3634"/>
                    <a:pt x="53878" y="-973"/>
                    <a:pt x="46537" y="175"/>
                  </a:cubicBezTo>
                  <a:lnTo>
                    <a:pt x="11927" y="5862"/>
                  </a:lnTo>
                  <a:cubicBezTo>
                    <a:pt x="8062" y="6486"/>
                    <a:pt x="4637" y="8663"/>
                    <a:pt x="2443" y="11903"/>
                  </a:cubicBezTo>
                  <a:cubicBezTo>
                    <a:pt x="266" y="15109"/>
                    <a:pt x="-510" y="19142"/>
                    <a:pt x="334" y="22939"/>
                  </a:cubicBezTo>
                  <a:cubicBezTo>
                    <a:pt x="840" y="25217"/>
                    <a:pt x="1397" y="27512"/>
                    <a:pt x="1987" y="29740"/>
                  </a:cubicBezTo>
                  <a:cubicBezTo>
                    <a:pt x="2949" y="33554"/>
                    <a:pt x="5430" y="36760"/>
                    <a:pt x="8855" y="38599"/>
                  </a:cubicBezTo>
                  <a:cubicBezTo>
                    <a:pt x="12281" y="40472"/>
                    <a:pt x="16331" y="40945"/>
                    <a:pt x="20060" y="39645"/>
                  </a:cubicBezTo>
                  <a:lnTo>
                    <a:pt x="53439" y="28930"/>
                  </a:lnTo>
                  <a:cubicBezTo>
                    <a:pt x="60493" y="26635"/>
                    <a:pt x="64644" y="19311"/>
                    <a:pt x="62889" y="12089"/>
                  </a:cubicBezTo>
                  <a:cubicBezTo>
                    <a:pt x="62788" y="11768"/>
                    <a:pt x="62687" y="11312"/>
                    <a:pt x="62585" y="1089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330B7C8-C30E-45DE-A684-99792F1CDF5B}"/>
                </a:ext>
              </a:extLst>
            </p:cNvPr>
            <p:cNvSpPr/>
            <p:nvPr/>
          </p:nvSpPr>
          <p:spPr>
            <a:xfrm>
              <a:off x="9080336" y="2540605"/>
              <a:ext cx="50625" cy="50625"/>
            </a:xfrm>
            <a:custGeom>
              <a:avLst/>
              <a:gdLst>
                <a:gd name="connsiteX0" fmla="*/ 54540 w 50625"/>
                <a:gd name="connsiteY0" fmla="*/ 47529 h 50625"/>
                <a:gd name="connsiteX1" fmla="*/ 55367 w 50625"/>
                <a:gd name="connsiteY1" fmla="*/ 46483 h 50625"/>
                <a:gd name="connsiteX2" fmla="*/ 53730 w 50625"/>
                <a:gd name="connsiteY2" fmla="*/ 27229 h 50625"/>
                <a:gd name="connsiteX3" fmla="*/ 27793 w 50625"/>
                <a:gd name="connsiteY3" fmla="*/ 3688 h 50625"/>
                <a:gd name="connsiteX4" fmla="*/ 17145 w 50625"/>
                <a:gd name="connsiteY4" fmla="*/ 43 h 50625"/>
                <a:gd name="connsiteX5" fmla="*/ 7206 w 50625"/>
                <a:gd name="connsiteY5" fmla="*/ 5291 h 50625"/>
                <a:gd name="connsiteX6" fmla="*/ 2869 w 50625"/>
                <a:gd name="connsiteY6" fmla="*/ 10843 h 50625"/>
                <a:gd name="connsiteX7" fmla="*/ 202 w 50625"/>
                <a:gd name="connsiteY7" fmla="*/ 21778 h 50625"/>
                <a:gd name="connsiteX8" fmla="*/ 6311 w 50625"/>
                <a:gd name="connsiteY8" fmla="*/ 31211 h 50625"/>
                <a:gd name="connsiteX9" fmla="*/ 35488 w 50625"/>
                <a:gd name="connsiteY9" fmla="*/ 50634 h 50625"/>
                <a:gd name="connsiteX10" fmla="*/ 54540 w 50625"/>
                <a:gd name="connsiteY10" fmla="*/ 4752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50625">
                  <a:moveTo>
                    <a:pt x="54540" y="47529"/>
                  </a:moveTo>
                  <a:cubicBezTo>
                    <a:pt x="54827" y="47175"/>
                    <a:pt x="55080" y="46820"/>
                    <a:pt x="55367" y="46483"/>
                  </a:cubicBezTo>
                  <a:cubicBezTo>
                    <a:pt x="59957" y="40610"/>
                    <a:pt x="59231" y="32224"/>
                    <a:pt x="53730" y="27229"/>
                  </a:cubicBezTo>
                  <a:lnTo>
                    <a:pt x="27793" y="3688"/>
                  </a:lnTo>
                  <a:cubicBezTo>
                    <a:pt x="24891" y="1055"/>
                    <a:pt x="21043" y="-261"/>
                    <a:pt x="17145" y="43"/>
                  </a:cubicBezTo>
                  <a:cubicBezTo>
                    <a:pt x="13264" y="364"/>
                    <a:pt x="9652" y="2254"/>
                    <a:pt x="7206" y="5291"/>
                  </a:cubicBezTo>
                  <a:cubicBezTo>
                    <a:pt x="5721" y="7130"/>
                    <a:pt x="4286" y="8970"/>
                    <a:pt x="2869" y="10843"/>
                  </a:cubicBezTo>
                  <a:cubicBezTo>
                    <a:pt x="506" y="13982"/>
                    <a:pt x="-456" y="17914"/>
                    <a:pt x="202" y="21778"/>
                  </a:cubicBezTo>
                  <a:cubicBezTo>
                    <a:pt x="861" y="25625"/>
                    <a:pt x="3071" y="29017"/>
                    <a:pt x="6311" y="31211"/>
                  </a:cubicBezTo>
                  <a:lnTo>
                    <a:pt x="35488" y="50634"/>
                  </a:lnTo>
                  <a:cubicBezTo>
                    <a:pt x="41664" y="54752"/>
                    <a:pt x="50001" y="53385"/>
                    <a:pt x="54540" y="47529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3DA6C15-49F7-4254-9942-52C0F0B19ED9}"/>
                </a:ext>
              </a:extLst>
            </p:cNvPr>
            <p:cNvSpPr/>
            <p:nvPr/>
          </p:nvSpPr>
          <p:spPr>
            <a:xfrm>
              <a:off x="9461087" y="2728751"/>
              <a:ext cx="50625" cy="33750"/>
            </a:xfrm>
            <a:custGeom>
              <a:avLst/>
              <a:gdLst>
                <a:gd name="connsiteX0" fmla="*/ 60817 w 50625"/>
                <a:gd name="connsiteY0" fmla="*/ 10904 h 33750"/>
                <a:gd name="connsiteX1" fmla="*/ 51216 w 50625"/>
                <a:gd name="connsiteY1" fmla="*/ 5049 h 33750"/>
                <a:gd name="connsiteX2" fmla="*/ 16554 w 50625"/>
                <a:gd name="connsiteY2" fmla="*/ 138 h 33750"/>
                <a:gd name="connsiteX3" fmla="*/ 726 w 50625"/>
                <a:gd name="connsiteY3" fmla="*/ 11191 h 33750"/>
                <a:gd name="connsiteX4" fmla="*/ 371 w 50625"/>
                <a:gd name="connsiteY4" fmla="*/ 12508 h 33750"/>
                <a:gd name="connsiteX5" fmla="*/ 10142 w 50625"/>
                <a:gd name="connsiteY5" fmla="*/ 29079 h 33750"/>
                <a:gd name="connsiteX6" fmla="*/ 43689 w 50625"/>
                <a:gd name="connsiteY6" fmla="*/ 39052 h 33750"/>
                <a:gd name="connsiteX7" fmla="*/ 54861 w 50625"/>
                <a:gd name="connsiteY7" fmla="*/ 37786 h 33750"/>
                <a:gd name="connsiteX8" fmla="*/ 61543 w 50625"/>
                <a:gd name="connsiteY8" fmla="*/ 28724 h 33750"/>
                <a:gd name="connsiteX9" fmla="*/ 63028 w 50625"/>
                <a:gd name="connsiteY9" fmla="*/ 21907 h 33750"/>
                <a:gd name="connsiteX10" fmla="*/ 60817 w 50625"/>
                <a:gd name="connsiteY10" fmla="*/ 1090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33750">
                  <a:moveTo>
                    <a:pt x="60817" y="10904"/>
                  </a:moveTo>
                  <a:cubicBezTo>
                    <a:pt x="58539" y="7732"/>
                    <a:pt x="55080" y="5606"/>
                    <a:pt x="51216" y="5049"/>
                  </a:cubicBezTo>
                  <a:lnTo>
                    <a:pt x="16554" y="138"/>
                  </a:lnTo>
                  <a:cubicBezTo>
                    <a:pt x="9197" y="-891"/>
                    <a:pt x="2278" y="3935"/>
                    <a:pt x="726" y="11191"/>
                  </a:cubicBezTo>
                  <a:cubicBezTo>
                    <a:pt x="557" y="11563"/>
                    <a:pt x="472" y="12103"/>
                    <a:pt x="371" y="12508"/>
                  </a:cubicBezTo>
                  <a:cubicBezTo>
                    <a:pt x="-1333" y="19764"/>
                    <a:pt x="2987" y="26936"/>
                    <a:pt x="10142" y="29079"/>
                  </a:cubicBezTo>
                  <a:lnTo>
                    <a:pt x="43689" y="39052"/>
                  </a:lnTo>
                  <a:cubicBezTo>
                    <a:pt x="47503" y="40149"/>
                    <a:pt x="51502" y="39676"/>
                    <a:pt x="54861" y="37786"/>
                  </a:cubicBezTo>
                  <a:cubicBezTo>
                    <a:pt x="58219" y="35812"/>
                    <a:pt x="60666" y="32521"/>
                    <a:pt x="61543" y="28724"/>
                  </a:cubicBezTo>
                  <a:cubicBezTo>
                    <a:pt x="62066" y="26379"/>
                    <a:pt x="62572" y="24151"/>
                    <a:pt x="63028" y="21907"/>
                  </a:cubicBezTo>
                  <a:cubicBezTo>
                    <a:pt x="63906" y="18059"/>
                    <a:pt x="63062" y="14094"/>
                    <a:pt x="60817" y="1090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1B09B-BD79-4164-8055-03FE3228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调整顺序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F38295A-4EA1-4CD4-A577-19981169E229}"/>
              </a:ext>
            </a:extLst>
          </p:cNvPr>
          <p:cNvSpPr/>
          <p:nvPr/>
        </p:nvSpPr>
        <p:spPr bwMode="auto">
          <a:xfrm>
            <a:off x="1681562" y="1590236"/>
            <a:ext cx="1143008" cy="4572032"/>
          </a:xfrm>
          <a:prstGeom prst="rect">
            <a:avLst/>
          </a:prstGeom>
          <a:solidFill>
            <a:srgbClr val="003399">
              <a:alpha val="50000"/>
            </a:srgbClr>
          </a:soli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36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43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Times New Roman" charset="0"/>
              <a:ea typeface="+mn-ea"/>
            </a:endParaRPr>
          </a:p>
        </p:txBody>
      </p:sp>
      <p:sp>
        <p:nvSpPr>
          <p:cNvPr id="100" name="TextBox 4">
            <a:extLst>
              <a:ext uri="{FF2B5EF4-FFF2-40B4-BE49-F238E27FC236}">
                <a16:creationId xmlns:a16="http://schemas.microsoft.com/office/drawing/2014/main" id="{E7A11044-7204-42B2-B455-87140530878C}"/>
              </a:ext>
            </a:extLst>
          </p:cNvPr>
          <p:cNvSpPr txBox="1"/>
          <p:nvPr/>
        </p:nvSpPr>
        <p:spPr>
          <a:xfrm>
            <a:off x="1523601" y="947294"/>
            <a:ext cx="14589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Master key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01" name="TextBox 5">
            <a:extLst>
              <a:ext uri="{FF2B5EF4-FFF2-40B4-BE49-F238E27FC236}">
                <a16:creationId xmlns:a16="http://schemas.microsoft.com/office/drawing/2014/main" id="{80295467-6DC3-4656-851E-314111984B79}"/>
              </a:ext>
            </a:extLst>
          </p:cNvPr>
          <p:cNvSpPr txBox="1"/>
          <p:nvPr/>
        </p:nvSpPr>
        <p:spPr>
          <a:xfrm>
            <a:off x="1285687" y="3956443"/>
            <a:ext cx="1538883" cy="276999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Key Expansion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01C5472-CA7C-432A-98B3-1A5BAE704F94}"/>
              </a:ext>
            </a:extLst>
          </p:cNvPr>
          <p:cNvSpPr/>
          <p:nvPr/>
        </p:nvSpPr>
        <p:spPr bwMode="auto">
          <a:xfrm>
            <a:off x="3253198" y="1590236"/>
            <a:ext cx="1428760" cy="28575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AddRoundKey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103" name="组合 19">
            <a:extLst>
              <a:ext uri="{FF2B5EF4-FFF2-40B4-BE49-F238E27FC236}">
                <a16:creationId xmlns:a16="http://schemas.microsoft.com/office/drawing/2014/main" id="{E0E3AA73-33E8-4B5E-A842-A27B719D61C6}"/>
              </a:ext>
            </a:extLst>
          </p:cNvPr>
          <p:cNvGrpSpPr/>
          <p:nvPr/>
        </p:nvGrpSpPr>
        <p:grpSpPr>
          <a:xfrm>
            <a:off x="3038884" y="1947426"/>
            <a:ext cx="1857388" cy="1214446"/>
            <a:chOff x="2214546" y="2928935"/>
            <a:chExt cx="1857388" cy="1500198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2DDDBC1-EA72-4023-A977-81172ED262FC}"/>
                </a:ext>
              </a:extLst>
            </p:cNvPr>
            <p:cNvSpPr/>
            <p:nvPr/>
          </p:nvSpPr>
          <p:spPr bwMode="auto">
            <a:xfrm>
              <a:off x="2214546" y="2928935"/>
              <a:ext cx="1857388" cy="1500198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31E6B702-BF3E-471C-956F-56CCB76C8009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74A9D58-5942-4974-BBD1-C5DE5B642952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74C35E2-FB6B-4D71-A1DB-70049FEC12CB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89BFDB25-3C4E-439B-9025-47D708DD936D}"/>
                </a:ext>
              </a:extLst>
            </p:cNvPr>
            <p:cNvSpPr/>
            <p:nvPr/>
          </p:nvSpPr>
          <p:spPr bwMode="auto">
            <a:xfrm>
              <a:off x="2357422" y="407194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09" name="组合 20">
            <a:extLst>
              <a:ext uri="{FF2B5EF4-FFF2-40B4-BE49-F238E27FC236}">
                <a16:creationId xmlns:a16="http://schemas.microsoft.com/office/drawing/2014/main" id="{C28D15EA-8E78-4643-854E-9E907BEAEF02}"/>
              </a:ext>
            </a:extLst>
          </p:cNvPr>
          <p:cNvGrpSpPr/>
          <p:nvPr/>
        </p:nvGrpSpPr>
        <p:grpSpPr>
          <a:xfrm>
            <a:off x="3038884" y="3733376"/>
            <a:ext cx="1857388" cy="1214446"/>
            <a:chOff x="2214546" y="2928934"/>
            <a:chExt cx="1857388" cy="150019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BAA26CA0-2839-4CC9-A7E9-4AD4D8A59717}"/>
                </a:ext>
              </a:extLst>
            </p:cNvPr>
            <p:cNvSpPr/>
            <p:nvPr/>
          </p:nvSpPr>
          <p:spPr bwMode="auto">
            <a:xfrm>
              <a:off x="2214546" y="2928934"/>
              <a:ext cx="1857388" cy="1500198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Round9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8BADC95A-C8F0-4D75-AC74-F2046DEEDA1A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79B932B-42B1-4B9D-8FC5-A0D1DCF9CA25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325C4F7E-91B4-4114-83F8-92ED9033812D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7CD27BE0-7AB9-4739-8585-465B5A6F51C4}"/>
                </a:ext>
              </a:extLst>
            </p:cNvPr>
            <p:cNvSpPr/>
            <p:nvPr/>
          </p:nvSpPr>
          <p:spPr bwMode="auto">
            <a:xfrm>
              <a:off x="2357422" y="407194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115" name="组合 26">
            <a:extLst>
              <a:ext uri="{FF2B5EF4-FFF2-40B4-BE49-F238E27FC236}">
                <a16:creationId xmlns:a16="http://schemas.microsoft.com/office/drawing/2014/main" id="{93F18587-A4D4-4B0A-9DD8-DDEE158A539D}"/>
              </a:ext>
            </a:extLst>
          </p:cNvPr>
          <p:cNvGrpSpPr/>
          <p:nvPr/>
        </p:nvGrpSpPr>
        <p:grpSpPr>
          <a:xfrm>
            <a:off x="3038884" y="5090698"/>
            <a:ext cx="1857388" cy="1143008"/>
            <a:chOff x="2214546" y="2928934"/>
            <a:chExt cx="1857388" cy="1214446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53CB3A82-F168-4B76-B8A1-3563F923473E}"/>
                </a:ext>
              </a:extLst>
            </p:cNvPr>
            <p:cNvSpPr/>
            <p:nvPr/>
          </p:nvSpPr>
          <p:spPr bwMode="auto">
            <a:xfrm>
              <a:off x="2214546" y="2928934"/>
              <a:ext cx="1857388" cy="121444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b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44BA60EC-2091-407B-B1A5-D005B2E61F56}"/>
                </a:ext>
              </a:extLst>
            </p:cNvPr>
            <p:cNvSpPr/>
            <p:nvPr/>
          </p:nvSpPr>
          <p:spPr bwMode="auto">
            <a:xfrm>
              <a:off x="2357422" y="300037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F7F594-FB1E-4C36-8F51-2ECFE045F66B}"/>
                </a:ext>
              </a:extLst>
            </p:cNvPr>
            <p:cNvSpPr/>
            <p:nvPr/>
          </p:nvSpPr>
          <p:spPr bwMode="auto">
            <a:xfrm>
              <a:off x="2357422" y="3357562"/>
              <a:ext cx="1428760" cy="285752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975842FF-BCE7-4D38-AEB4-19293F2EE3E0}"/>
                </a:ext>
              </a:extLst>
            </p:cNvPr>
            <p:cNvSpPr/>
            <p:nvPr/>
          </p:nvSpPr>
          <p:spPr bwMode="auto">
            <a:xfrm>
              <a:off x="2357422" y="3714752"/>
              <a:ext cx="1428760" cy="285752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7EFB11DC-3415-46FD-9058-352E385302F9}"/>
              </a:ext>
            </a:extLst>
          </p:cNvPr>
          <p:cNvCxnSpPr>
            <a:cxnSpLocks/>
            <a:stCxn id="100" idx="2"/>
            <a:endCxn id="99" idx="0"/>
          </p:cNvCxnSpPr>
          <p:nvPr/>
        </p:nvCxnSpPr>
        <p:spPr bwMode="auto">
          <a:xfrm>
            <a:off x="2253066" y="1224293"/>
            <a:ext cx="0" cy="365943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21" name="TextBox 36">
            <a:extLst>
              <a:ext uri="{FF2B5EF4-FFF2-40B4-BE49-F238E27FC236}">
                <a16:creationId xmlns:a16="http://schemas.microsoft.com/office/drawing/2014/main" id="{880CB274-DEA5-4361-B7E1-A51A1BD0C0B1}"/>
              </a:ext>
            </a:extLst>
          </p:cNvPr>
          <p:cNvSpPr txBox="1"/>
          <p:nvPr/>
        </p:nvSpPr>
        <p:spPr>
          <a:xfrm>
            <a:off x="3396074" y="947294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Plaintext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94224AEE-D85D-43B3-9382-33FC8DF20B9E}"/>
              </a:ext>
            </a:extLst>
          </p:cNvPr>
          <p:cNvCxnSpPr>
            <a:stCxn id="121" idx="2"/>
            <a:endCxn id="102" idx="0"/>
          </p:cNvCxnSpPr>
          <p:nvPr/>
        </p:nvCxnSpPr>
        <p:spPr bwMode="auto">
          <a:xfrm rot="5400000">
            <a:off x="3784607" y="1407264"/>
            <a:ext cx="365943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F31BE7D7-B62B-4291-B117-1294E4C9DA5B}"/>
              </a:ext>
            </a:extLst>
          </p:cNvPr>
          <p:cNvCxnSpPr>
            <a:endCxn id="102" idx="1"/>
          </p:cNvCxnSpPr>
          <p:nvPr/>
        </p:nvCxnSpPr>
        <p:spPr bwMode="auto">
          <a:xfrm flipV="1">
            <a:off x="2610256" y="1733112"/>
            <a:ext cx="642942" cy="7143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4E3EA3E0-90CF-4BF0-AFDA-EC32A7F29A65}"/>
              </a:ext>
            </a:extLst>
          </p:cNvPr>
          <p:cNvCxnSpPr>
            <a:endCxn id="108" idx="1"/>
          </p:cNvCxnSpPr>
          <p:nvPr/>
        </p:nvCxnSpPr>
        <p:spPr bwMode="auto">
          <a:xfrm flipV="1">
            <a:off x="2610256" y="2988379"/>
            <a:ext cx="571504" cy="30617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DB9F502C-E662-4AF2-8A72-E7C363436B35}"/>
              </a:ext>
            </a:extLst>
          </p:cNvPr>
          <p:cNvCxnSpPr>
            <a:endCxn id="114" idx="1"/>
          </p:cNvCxnSpPr>
          <p:nvPr/>
        </p:nvCxnSpPr>
        <p:spPr bwMode="auto">
          <a:xfrm flipV="1">
            <a:off x="2681694" y="4774330"/>
            <a:ext cx="500066" cy="30616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A6EFC3CC-6B52-441F-8274-7D0BAD134EBA}"/>
              </a:ext>
            </a:extLst>
          </p:cNvPr>
          <p:cNvCxnSpPr>
            <a:endCxn id="119" idx="1"/>
          </p:cNvCxnSpPr>
          <p:nvPr/>
        </p:nvCxnSpPr>
        <p:spPr bwMode="auto">
          <a:xfrm>
            <a:off x="2681694" y="5947954"/>
            <a:ext cx="500066" cy="1680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20BC4A49-11E7-453C-86FE-C448231396F3}"/>
              </a:ext>
            </a:extLst>
          </p:cNvPr>
          <p:cNvSpPr/>
          <p:nvPr/>
        </p:nvSpPr>
        <p:spPr bwMode="auto">
          <a:xfrm>
            <a:off x="3681826" y="3304748"/>
            <a:ext cx="357190" cy="357190"/>
          </a:xfrm>
          <a:prstGeom prst="rect">
            <a:avLst/>
          </a:prstGeom>
          <a:noFill/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2400" dirty="0">
                <a:solidFill>
                  <a:srgbClr val="220011"/>
                </a:solidFill>
                <a:latin typeface="Times New Roman" charset="0"/>
                <a:ea typeface="+mn-ea"/>
              </a:rPr>
              <a:t>…</a:t>
            </a:r>
            <a:endParaRPr lang="zh-CN" altLang="en-US" sz="2400" dirty="0">
              <a:solidFill>
                <a:srgbClr val="220011"/>
              </a:solidFill>
              <a:latin typeface="Times New Roman" charset="0"/>
              <a:ea typeface="+mn-ea"/>
            </a:endParaRPr>
          </a:p>
        </p:txBody>
      </p:sp>
      <p:cxnSp>
        <p:nvCxnSpPr>
          <p:cNvPr id="128" name="肘形连接符 76">
            <a:extLst>
              <a:ext uri="{FF2B5EF4-FFF2-40B4-BE49-F238E27FC236}">
                <a16:creationId xmlns:a16="http://schemas.microsoft.com/office/drawing/2014/main" id="{9ABAA5C1-310A-4459-9506-4F4D781D52E3}"/>
              </a:ext>
            </a:extLst>
          </p:cNvPr>
          <p:cNvCxnSpPr>
            <a:cxnSpLocks/>
            <a:stCxn id="116" idx="2"/>
          </p:cNvCxnSpPr>
          <p:nvPr/>
        </p:nvCxnSpPr>
        <p:spPr bwMode="auto">
          <a:xfrm rot="5400000" flipH="1" flipV="1">
            <a:off x="5860685" y="4269161"/>
            <a:ext cx="71438" cy="3857652"/>
          </a:xfrm>
          <a:prstGeom prst="bentConnector3">
            <a:avLst>
              <a:gd name="adj1" fmla="val -319998"/>
            </a:avLst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29" name="TextBox 92">
            <a:extLst>
              <a:ext uri="{FF2B5EF4-FFF2-40B4-BE49-F238E27FC236}">
                <a16:creationId xmlns:a16="http://schemas.microsoft.com/office/drawing/2014/main" id="{8FF3D02E-F809-431C-8038-9890D2BB178B}"/>
              </a:ext>
            </a:extLst>
          </p:cNvPr>
          <p:cNvSpPr txBox="1"/>
          <p:nvPr/>
        </p:nvSpPr>
        <p:spPr>
          <a:xfrm>
            <a:off x="5307300" y="6125233"/>
            <a:ext cx="11782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Ciphertext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5E15D5D6-2F6D-4944-855D-283A629CABF0}"/>
              </a:ext>
            </a:extLst>
          </p:cNvPr>
          <p:cNvCxnSpPr>
            <a:cxnSpLocks/>
          </p:cNvCxnSpPr>
          <p:nvPr/>
        </p:nvCxnSpPr>
        <p:spPr bwMode="auto">
          <a:xfrm>
            <a:off x="5029361" y="1734700"/>
            <a:ext cx="1509985" cy="0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1D68F0D1-0D67-4167-8F86-5B4A2B8128F2}"/>
              </a:ext>
            </a:extLst>
          </p:cNvPr>
          <p:cNvCxnSpPr>
            <a:cxnSpLocks/>
          </p:cNvCxnSpPr>
          <p:nvPr/>
        </p:nvCxnSpPr>
        <p:spPr bwMode="auto">
          <a:xfrm>
            <a:off x="5036262" y="2167110"/>
            <a:ext cx="1449246" cy="19107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D81BB9DD-A989-43D7-8DBB-FE7CFEF71676}"/>
              </a:ext>
            </a:extLst>
          </p:cNvPr>
          <p:cNvCxnSpPr>
            <a:cxnSpLocks/>
          </p:cNvCxnSpPr>
          <p:nvPr/>
        </p:nvCxnSpPr>
        <p:spPr bwMode="auto">
          <a:xfrm>
            <a:off x="5018103" y="4501148"/>
            <a:ext cx="1535917" cy="300077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39A706F6-6005-4A48-86A9-3B433EEC9D49}"/>
              </a:ext>
            </a:extLst>
          </p:cNvPr>
          <p:cNvCxnSpPr>
            <a:cxnSpLocks/>
          </p:cNvCxnSpPr>
          <p:nvPr/>
        </p:nvCxnSpPr>
        <p:spPr bwMode="auto">
          <a:xfrm>
            <a:off x="5044850" y="5274672"/>
            <a:ext cx="1494496" cy="26194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337A3B26-3E85-40E2-8577-3FF6C062EB6F}"/>
              </a:ext>
            </a:extLst>
          </p:cNvPr>
          <p:cNvCxnSpPr/>
          <p:nvPr/>
        </p:nvCxnSpPr>
        <p:spPr bwMode="auto">
          <a:xfrm>
            <a:off x="5110586" y="5947954"/>
            <a:ext cx="1428760" cy="158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sp>
        <p:nvSpPr>
          <p:cNvPr id="136" name="TextBox 104">
            <a:extLst>
              <a:ext uri="{FF2B5EF4-FFF2-40B4-BE49-F238E27FC236}">
                <a16:creationId xmlns:a16="http://schemas.microsoft.com/office/drawing/2014/main" id="{6C8EF0B2-DF7A-4A07-A5CE-5880F742491E}"/>
              </a:ext>
            </a:extLst>
          </p:cNvPr>
          <p:cNvSpPr txBox="1"/>
          <p:nvPr/>
        </p:nvSpPr>
        <p:spPr>
          <a:xfrm>
            <a:off x="5182024" y="1233046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20011"/>
                </a:solidFill>
                <a:latin typeface="Comic Sans MS" pitchFamily="66" charset="0"/>
                <a:ea typeface="+mn-ea"/>
              </a:rPr>
              <a:t>Inverses</a:t>
            </a:r>
            <a:endParaRPr lang="zh-CN" altLang="en-US" dirty="0">
              <a:solidFill>
                <a:srgbClr val="220011"/>
              </a:solidFill>
              <a:latin typeface="Comic Sans MS" pitchFamily="66" charset="0"/>
              <a:ea typeface="+mn-ea"/>
            </a:endParaRPr>
          </a:p>
        </p:txBody>
      </p:sp>
      <p:sp>
        <p:nvSpPr>
          <p:cNvPr id="164" name="TextBox 116">
            <a:extLst>
              <a:ext uri="{FF2B5EF4-FFF2-40B4-BE49-F238E27FC236}">
                <a16:creationId xmlns:a16="http://schemas.microsoft.com/office/drawing/2014/main" id="{76263DB5-B4E8-4C4B-97F5-E9B78ACB77E5}"/>
              </a:ext>
            </a:extLst>
          </p:cNvPr>
          <p:cNvSpPr txBox="1"/>
          <p:nvPr/>
        </p:nvSpPr>
        <p:spPr>
          <a:xfrm>
            <a:off x="10039808" y="4170757"/>
            <a:ext cx="1538883" cy="276999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Key Expansion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74" name="组合 59">
            <a:extLst>
              <a:ext uri="{FF2B5EF4-FFF2-40B4-BE49-F238E27FC236}">
                <a16:creationId xmlns:a16="http://schemas.microsoft.com/office/drawing/2014/main" id="{8D6B5B9A-9EE8-47AB-AAD0-90857FC04513}"/>
              </a:ext>
            </a:extLst>
          </p:cNvPr>
          <p:cNvGrpSpPr/>
          <p:nvPr/>
        </p:nvGrpSpPr>
        <p:grpSpPr>
          <a:xfrm>
            <a:off x="6749334" y="4232977"/>
            <a:ext cx="1857388" cy="1500198"/>
            <a:chOff x="5000628" y="2296709"/>
            <a:chExt cx="1857388" cy="1275169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3ED3F50-6144-454F-993F-1A7AB26EDDEE}"/>
                </a:ext>
              </a:extLst>
            </p:cNvPr>
            <p:cNvSpPr/>
            <p:nvPr/>
          </p:nvSpPr>
          <p:spPr bwMode="auto">
            <a:xfrm>
              <a:off x="5000628" y="2296709"/>
              <a:ext cx="1857388" cy="1275169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1473AF84-8190-425B-B5E9-50558FDD5690}"/>
                </a:ext>
              </a:extLst>
            </p:cNvPr>
            <p:cNvSpPr/>
            <p:nvPr/>
          </p:nvSpPr>
          <p:spPr bwMode="auto">
            <a:xfrm>
              <a:off x="5357818" y="2976221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FB70BFC-78B8-41DA-9ABA-F521CBC833DD}"/>
                </a:ext>
              </a:extLst>
            </p:cNvPr>
            <p:cNvSpPr/>
            <p:nvPr/>
          </p:nvSpPr>
          <p:spPr bwMode="auto">
            <a:xfrm>
              <a:off x="5357818" y="3268267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E9AF011-46C1-4217-A8C0-4D2E1C2C9FF7}"/>
                </a:ext>
              </a:extLst>
            </p:cNvPr>
            <p:cNvSpPr/>
            <p:nvPr/>
          </p:nvSpPr>
          <p:spPr bwMode="auto">
            <a:xfrm>
              <a:off x="5357818" y="2357431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InvAddRoundKey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94E029B-5120-42F3-A447-273C4C1E807D}"/>
                </a:ext>
              </a:extLst>
            </p:cNvPr>
            <p:cNvSpPr/>
            <p:nvPr/>
          </p:nvSpPr>
          <p:spPr bwMode="auto">
            <a:xfrm>
              <a:off x="5357818" y="2661043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4788DDFC-8C22-4A8F-91A7-1B5F099DFEEB}"/>
              </a:ext>
            </a:extLst>
          </p:cNvPr>
          <p:cNvSpPr/>
          <p:nvPr/>
        </p:nvSpPr>
        <p:spPr bwMode="auto">
          <a:xfrm>
            <a:off x="7106524" y="5876050"/>
            <a:ext cx="1428760" cy="285752"/>
          </a:xfrm>
          <a:prstGeom prst="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AddRoundKey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grpSp>
        <p:nvGrpSpPr>
          <p:cNvPr id="81" name="组合 61">
            <a:extLst>
              <a:ext uri="{FF2B5EF4-FFF2-40B4-BE49-F238E27FC236}">
                <a16:creationId xmlns:a16="http://schemas.microsoft.com/office/drawing/2014/main" id="{074F3860-3B43-4FFE-94D9-53D7062107E4}"/>
              </a:ext>
            </a:extLst>
          </p:cNvPr>
          <p:cNvGrpSpPr/>
          <p:nvPr/>
        </p:nvGrpSpPr>
        <p:grpSpPr>
          <a:xfrm>
            <a:off x="6749334" y="2589902"/>
            <a:ext cx="1857388" cy="1214446"/>
            <a:chOff x="5000628" y="2357430"/>
            <a:chExt cx="1857388" cy="1214446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25651FB-F67D-4995-8C61-1578003B1D73}"/>
                </a:ext>
              </a:extLst>
            </p:cNvPr>
            <p:cNvSpPr/>
            <p:nvPr/>
          </p:nvSpPr>
          <p:spPr bwMode="auto">
            <a:xfrm>
              <a:off x="5000628" y="2357430"/>
              <a:ext cx="1857388" cy="1214446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Round9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1639287A-1D9D-4541-A5CC-C4599D25C953}"/>
                </a:ext>
              </a:extLst>
            </p:cNvPr>
            <p:cNvSpPr/>
            <p:nvPr/>
          </p:nvSpPr>
          <p:spPr bwMode="auto">
            <a:xfrm>
              <a:off x="5357818" y="3000372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9705F1C6-8770-4A5A-B032-4FF83C391439}"/>
                </a:ext>
              </a:extLst>
            </p:cNvPr>
            <p:cNvSpPr/>
            <p:nvPr/>
          </p:nvSpPr>
          <p:spPr bwMode="auto">
            <a:xfrm>
              <a:off x="5357818" y="3286124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37A62E1-03B2-4790-BB70-6CC72F377ED4}"/>
                </a:ext>
              </a:extLst>
            </p:cNvPr>
            <p:cNvSpPr/>
            <p:nvPr/>
          </p:nvSpPr>
          <p:spPr bwMode="auto">
            <a:xfrm>
              <a:off x="5357818" y="2411859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InvAddRoundKey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1F45144-8F36-4E7E-84E4-C7DE887420B5}"/>
                </a:ext>
              </a:extLst>
            </p:cNvPr>
            <p:cNvSpPr/>
            <p:nvPr/>
          </p:nvSpPr>
          <p:spPr bwMode="auto">
            <a:xfrm>
              <a:off x="5357818" y="2697611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InvMixColumns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grpSp>
        <p:nvGrpSpPr>
          <p:cNvPr id="87" name="组合 67">
            <a:extLst>
              <a:ext uri="{FF2B5EF4-FFF2-40B4-BE49-F238E27FC236}">
                <a16:creationId xmlns:a16="http://schemas.microsoft.com/office/drawing/2014/main" id="{38ED6C64-7451-4304-B172-4DFAE945BC14}"/>
              </a:ext>
            </a:extLst>
          </p:cNvPr>
          <p:cNvGrpSpPr/>
          <p:nvPr/>
        </p:nvGrpSpPr>
        <p:grpSpPr>
          <a:xfrm>
            <a:off x="6749334" y="1589770"/>
            <a:ext cx="1857388" cy="928694"/>
            <a:chOff x="5000628" y="2643182"/>
            <a:chExt cx="1857388" cy="928694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C55C344-2975-47AB-A6A8-97C17783E70F}"/>
                </a:ext>
              </a:extLst>
            </p:cNvPr>
            <p:cNvSpPr/>
            <p:nvPr/>
          </p:nvSpPr>
          <p:spPr bwMode="auto">
            <a:xfrm>
              <a:off x="5000628" y="2643182"/>
              <a:ext cx="1857388" cy="928694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rgbClr val="3366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0" bIns="45720" numCol="1" rtlCol="0" anchor="t" anchorCtr="1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Round10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97364BB-9031-4CC8-8BD8-2FD8403568AD}"/>
                </a:ext>
              </a:extLst>
            </p:cNvPr>
            <p:cNvSpPr/>
            <p:nvPr/>
          </p:nvSpPr>
          <p:spPr bwMode="auto">
            <a:xfrm>
              <a:off x="5357818" y="3000372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InvShiftRows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5BDCC13F-26F3-4163-B27B-E981FED5B82A}"/>
                </a:ext>
              </a:extLst>
            </p:cNvPr>
            <p:cNvSpPr/>
            <p:nvPr/>
          </p:nvSpPr>
          <p:spPr bwMode="auto">
            <a:xfrm>
              <a:off x="5357818" y="3286124"/>
              <a:ext cx="1428760" cy="231323"/>
            </a:xfrm>
            <a:prstGeom prst="rect">
              <a:avLst/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InvSubBytes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A731727-4631-4EF0-B6E7-C6E9E7B3AE35}"/>
                </a:ext>
              </a:extLst>
            </p:cNvPr>
            <p:cNvSpPr/>
            <p:nvPr/>
          </p:nvSpPr>
          <p:spPr bwMode="auto">
            <a:xfrm>
              <a:off x="5357818" y="2714620"/>
              <a:ext cx="1428760" cy="231323"/>
            </a:xfrm>
            <a:prstGeom prst="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</a:gradFill>
            <a:ln w="12700" cap="sq" cmpd="sng" algn="ctr">
              <a:solidFill>
                <a:srgbClr val="2200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20011"/>
                  </a:solidFill>
                  <a:effectLst/>
                  <a:uLnTx/>
                  <a:uFillTx/>
                  <a:latin typeface="Comic Sans MS" pitchFamily="66" charset="0"/>
                  <a:ea typeface="+mn-ea"/>
                </a:rPr>
                <a:t>AddRoundKey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endParaRPr>
            </a:p>
          </p:txBody>
        </p: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886D7473-2576-4AB7-A5AD-B7747D005DCD}"/>
              </a:ext>
            </a:extLst>
          </p:cNvPr>
          <p:cNvSpPr/>
          <p:nvPr/>
        </p:nvSpPr>
        <p:spPr bwMode="auto">
          <a:xfrm>
            <a:off x="8892474" y="1589770"/>
            <a:ext cx="1143008" cy="4572032"/>
          </a:xfrm>
          <a:prstGeom prst="rect">
            <a:avLst/>
          </a:prstGeom>
          <a:solidFill>
            <a:srgbClr val="003399">
              <a:alpha val="50000"/>
            </a:srgbClr>
          </a:solidFill>
          <a:ln w="12700" cap="sq" cmpd="sng" algn="ctr">
            <a:solidFill>
              <a:srgbClr val="22001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36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39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40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-W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43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Times New Roman" charset="0"/>
              <a:ea typeface="+mn-ea"/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C51D6CC-C2E4-443D-913B-75FC48F7B9C9}"/>
              </a:ext>
            </a:extLst>
          </p:cNvPr>
          <p:cNvCxnSpPr>
            <a:endCxn id="91" idx="3"/>
          </p:cNvCxnSpPr>
          <p:nvPr/>
        </p:nvCxnSpPr>
        <p:spPr bwMode="auto">
          <a:xfrm rot="10800000">
            <a:off x="8535284" y="1776870"/>
            <a:ext cx="500066" cy="2721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F97F32E5-DACE-4E41-A831-2DB5DED878F4}"/>
              </a:ext>
            </a:extLst>
          </p:cNvPr>
          <p:cNvCxnSpPr>
            <a:stCxn id="88" idx="0"/>
            <a:endCxn id="98" idx="2"/>
          </p:cNvCxnSpPr>
          <p:nvPr/>
        </p:nvCxnSpPr>
        <p:spPr bwMode="auto">
          <a:xfrm flipV="1">
            <a:off x="7678028" y="1214201"/>
            <a:ext cx="19252" cy="37556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63306849-D762-4B13-87BC-6886F0451848}"/>
              </a:ext>
            </a:extLst>
          </p:cNvPr>
          <p:cNvCxnSpPr>
            <a:endCxn id="85" idx="3"/>
          </p:cNvCxnSpPr>
          <p:nvPr/>
        </p:nvCxnSpPr>
        <p:spPr bwMode="auto">
          <a:xfrm rot="10800000">
            <a:off x="8535284" y="2759994"/>
            <a:ext cx="428628" cy="18709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BC55979-9B51-4344-8F58-3C67E103B8AD}"/>
              </a:ext>
            </a:extLst>
          </p:cNvPr>
          <p:cNvCxnSpPr>
            <a:endCxn id="78" idx="3"/>
          </p:cNvCxnSpPr>
          <p:nvPr/>
        </p:nvCxnSpPr>
        <p:spPr bwMode="auto">
          <a:xfrm rot="10800000">
            <a:off x="8535284" y="4440488"/>
            <a:ext cx="428628" cy="292555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420C30CE-A34C-4410-B0F8-C1EC0E13BDEE}"/>
              </a:ext>
            </a:extLst>
          </p:cNvPr>
          <p:cNvCxnSpPr>
            <a:endCxn id="80" idx="3"/>
          </p:cNvCxnSpPr>
          <p:nvPr/>
        </p:nvCxnSpPr>
        <p:spPr bwMode="auto">
          <a:xfrm rot="10800000">
            <a:off x="8535284" y="6018926"/>
            <a:ext cx="500066" cy="2721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98" name="TextBox 90">
            <a:extLst>
              <a:ext uri="{FF2B5EF4-FFF2-40B4-BE49-F238E27FC236}">
                <a16:creationId xmlns:a16="http://schemas.microsoft.com/office/drawing/2014/main" id="{7183CD8C-9CA9-4EE3-9853-3D90730F9D75}"/>
              </a:ext>
            </a:extLst>
          </p:cNvPr>
          <p:cNvSpPr txBox="1"/>
          <p:nvPr/>
        </p:nvSpPr>
        <p:spPr>
          <a:xfrm>
            <a:off x="7125776" y="937202"/>
            <a:ext cx="11430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Plaintext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sp>
        <p:nvSpPr>
          <p:cNvPr id="165" name="TextBox 112">
            <a:extLst>
              <a:ext uri="{FF2B5EF4-FFF2-40B4-BE49-F238E27FC236}">
                <a16:creationId xmlns:a16="http://schemas.microsoft.com/office/drawing/2014/main" id="{50BB0581-3B68-481B-B669-5047441D610F}"/>
              </a:ext>
            </a:extLst>
          </p:cNvPr>
          <p:cNvSpPr txBox="1"/>
          <p:nvPr/>
        </p:nvSpPr>
        <p:spPr>
          <a:xfrm>
            <a:off x="8679591" y="937202"/>
            <a:ext cx="1607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20011"/>
                </a:solidFill>
                <a:effectLst/>
                <a:uLnTx/>
                <a:uFillTx/>
                <a:latin typeface="Comic Sans MS" pitchFamily="66" charset="0"/>
                <a:ea typeface="+mn-ea"/>
              </a:rPr>
              <a:t>Master key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20011"/>
              </a:solidFill>
              <a:effectLst/>
              <a:uLnTx/>
              <a:uFillTx/>
              <a:latin typeface="Comic Sans MS" pitchFamily="66" charset="0"/>
              <a:ea typeface="+mn-ea"/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C6231AC5-2693-4CEB-AD23-08B6513D2D16}"/>
              </a:ext>
            </a:extLst>
          </p:cNvPr>
          <p:cNvCxnSpPr>
            <a:cxnSpLocks/>
            <a:stCxn id="165" idx="2"/>
            <a:endCxn id="92" idx="0"/>
          </p:cNvCxnSpPr>
          <p:nvPr/>
        </p:nvCxnSpPr>
        <p:spPr bwMode="auto">
          <a:xfrm flipH="1">
            <a:off x="9463978" y="1214201"/>
            <a:ext cx="19252" cy="37556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007C4BE4-E17D-4BA1-8CB6-DCD5D677B52A}"/>
              </a:ext>
            </a:extLst>
          </p:cNvPr>
          <p:cNvCxnSpPr>
            <a:cxnSpLocks/>
          </p:cNvCxnSpPr>
          <p:nvPr/>
        </p:nvCxnSpPr>
        <p:spPr bwMode="auto">
          <a:xfrm flipV="1">
            <a:off x="5036262" y="2120917"/>
            <a:ext cx="1446572" cy="321205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6E7BDBFA-9503-4239-9C72-BE253BC2EF8E}"/>
              </a:ext>
            </a:extLst>
          </p:cNvPr>
          <p:cNvCxnSpPr>
            <a:cxnSpLocks/>
          </p:cNvCxnSpPr>
          <p:nvPr/>
        </p:nvCxnSpPr>
        <p:spPr bwMode="auto">
          <a:xfrm>
            <a:off x="5044850" y="2768923"/>
            <a:ext cx="1509104" cy="282954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83288F79-E18B-4ABA-8FC5-1E5BF1A8DACC}"/>
              </a:ext>
            </a:extLst>
          </p:cNvPr>
          <p:cNvCxnSpPr>
            <a:cxnSpLocks/>
          </p:cNvCxnSpPr>
          <p:nvPr/>
        </p:nvCxnSpPr>
        <p:spPr bwMode="auto">
          <a:xfrm flipV="1">
            <a:off x="5044850" y="2768017"/>
            <a:ext cx="1509104" cy="275919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sp>
        <p:nvSpPr>
          <p:cNvPr id="170" name="动作按钮: 空白 16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78B93AC-F429-4D4A-B4FA-3C82527D8DC2}"/>
              </a:ext>
            </a:extLst>
          </p:cNvPr>
          <p:cNvSpPr/>
          <p:nvPr/>
        </p:nvSpPr>
        <p:spPr bwMode="auto">
          <a:xfrm>
            <a:off x="10539874" y="5157934"/>
            <a:ext cx="1214446" cy="1075772"/>
          </a:xfrm>
          <a:prstGeom prst="actionButtonBlank">
            <a:avLst/>
          </a:prstGeom>
          <a:noFill/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190500" dir="2940000" algn="tl" rotWithShape="0">
              <a:prstClr val="black"/>
            </a:outerShdw>
          </a:effectLst>
          <a:scene3d>
            <a:camera prst="orthographicFront"/>
            <a:lightRig rig="soft" dir="t"/>
          </a:scene3d>
          <a:sp3d>
            <a:bevelT w="127000" h="127000"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kern="0" cap="all" spc="0" normalizeH="0" baseline="0" noProof="0">
              <a:ln w="9000" cmpd="sng">
                <a:solidFill>
                  <a:srgbClr val="2A5682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2A5682">
                      <a:shade val="20000"/>
                      <a:satMod val="245000"/>
                    </a:srgbClr>
                  </a:gs>
                  <a:gs pos="43000">
                    <a:srgbClr val="2A5682">
                      <a:satMod val="255000"/>
                    </a:srgbClr>
                  </a:gs>
                  <a:gs pos="48000">
                    <a:srgbClr val="2A5682">
                      <a:shade val="85000"/>
                      <a:satMod val="255000"/>
                    </a:srgbClr>
                  </a:gs>
                  <a:gs pos="100000">
                    <a:srgbClr val="2A5682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Times New Roman" charset="0"/>
              <a:ea typeface="+mn-ea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E827A188-FA78-4A8A-8F88-3E6ADB64E5B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3429" y="4506457"/>
            <a:ext cx="1535917" cy="300077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AC3AF78E-4B63-433F-844F-133890900501}"/>
              </a:ext>
            </a:extLst>
          </p:cNvPr>
          <p:cNvCxnSpPr>
            <a:cxnSpLocks/>
          </p:cNvCxnSpPr>
          <p:nvPr/>
        </p:nvCxnSpPr>
        <p:spPr bwMode="auto">
          <a:xfrm flipV="1">
            <a:off x="5036262" y="5166508"/>
            <a:ext cx="1503084" cy="437198"/>
          </a:xfrm>
          <a:prstGeom prst="straightConnector1">
            <a:avLst/>
          </a:prstGeom>
          <a:solidFill>
            <a:srgbClr val="003399"/>
          </a:solidFill>
          <a:ln w="38100" cap="sq" cmpd="sng" algn="ctr">
            <a:solidFill>
              <a:srgbClr val="220011"/>
            </a:solidFill>
            <a:prstDash val="sysDot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9119324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FAD99A2B-16F7-4085-80E9-57198DDCEFF2}"/>
              </a:ext>
            </a:extLst>
          </p:cNvPr>
          <p:cNvSpPr txBox="1"/>
          <p:nvPr/>
        </p:nvSpPr>
        <p:spPr>
          <a:xfrm>
            <a:off x="5064823" y="4237215"/>
            <a:ext cx="2704114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spc="300" dirty="0">
                <a:solidFill>
                  <a:schemeClr val="accent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都不是</a:t>
            </a:r>
            <a:r>
              <a:rPr lang="en-US" altLang="zh-CN" sz="4000" b="1" spc="300" dirty="0">
                <a:solidFill>
                  <a:schemeClr val="accent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~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32DB37-8E59-42AB-8831-3EE521E5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密码工程要做什么？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F80D27A-9024-40BE-8FF8-5928FA83B95B}"/>
              </a:ext>
            </a:extLst>
          </p:cNvPr>
          <p:cNvGrpSpPr/>
          <p:nvPr/>
        </p:nvGrpSpPr>
        <p:grpSpPr>
          <a:xfrm>
            <a:off x="2859837" y="980373"/>
            <a:ext cx="6636262" cy="498861"/>
            <a:chOff x="2679879" y="952623"/>
            <a:chExt cx="6636262" cy="498861"/>
          </a:xfrm>
        </p:grpSpPr>
        <p:sp>
          <p:nvSpPr>
            <p:cNvPr id="3" name="ïṡḷiḑé">
              <a:extLst>
                <a:ext uri="{FF2B5EF4-FFF2-40B4-BE49-F238E27FC236}">
                  <a16:creationId xmlns:a16="http://schemas.microsoft.com/office/drawing/2014/main" id="{A842476C-0B7F-4890-8171-8FA1ABEB9126}"/>
                </a:ext>
              </a:extLst>
            </p:cNvPr>
            <p:cNvSpPr/>
            <p:nvPr/>
          </p:nvSpPr>
          <p:spPr>
            <a:xfrm>
              <a:off x="3238860" y="952623"/>
              <a:ext cx="6077281" cy="498861"/>
            </a:xfrm>
            <a:prstGeom prst="rect">
              <a:avLst/>
            </a:prstGeom>
          </p:spPr>
          <p:txBody>
            <a:bodyPr wrap="square" anchor="ctr" anchorCtr="0">
              <a:normAutofit fontScale="85000" lnSpcReduction="10000"/>
            </a:bodyPr>
            <a:lstStyle/>
            <a:p>
              <a:pPr lvl="0"/>
              <a:r>
                <a:rPr lang="zh-CN" altLang="en-US" sz="2400" b="1" spc="100" dirty="0">
                  <a:solidFill>
                    <a:schemeClr val="accent4"/>
                  </a:solidFill>
                </a:rPr>
                <a:t>当我们说“算法实现”时，我们实际要讨论什么？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0870DDA-A606-473D-AB26-C03D88655695}"/>
                </a:ext>
              </a:extLst>
            </p:cNvPr>
            <p:cNvGrpSpPr/>
            <p:nvPr/>
          </p:nvGrpSpPr>
          <p:grpSpPr>
            <a:xfrm>
              <a:off x="2679879" y="1011593"/>
              <a:ext cx="364488" cy="352730"/>
              <a:chOff x="2523160" y="2467128"/>
              <a:chExt cx="523125" cy="506250"/>
            </a:xfrm>
            <a:solidFill>
              <a:schemeClr val="accent4"/>
            </a:solidFill>
          </p:grpSpPr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125AA606-36D5-4960-8343-5AEB57801E96}"/>
                  </a:ext>
                </a:extLst>
              </p:cNvPr>
              <p:cNvSpPr/>
              <p:nvPr/>
            </p:nvSpPr>
            <p:spPr>
              <a:xfrm>
                <a:off x="2753308" y="2698109"/>
                <a:ext cx="16875" cy="16875"/>
              </a:xfrm>
              <a:custGeom>
                <a:avLst/>
                <a:gdLst>
                  <a:gd name="connsiteX0" fmla="*/ 0 w 0"/>
                  <a:gd name="connsiteY0" fmla="*/ 0 h 0"/>
                  <a:gd name="connsiteX1" fmla="*/ 68 w 0"/>
                  <a:gd name="connsiteY1" fmla="*/ 253 h 0"/>
                  <a:gd name="connsiteX2" fmla="*/ 135 w 0"/>
                  <a:gd name="connsiteY2" fmla="*/ 253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7" y="84"/>
                      <a:pt x="34" y="186"/>
                      <a:pt x="68" y="253"/>
                    </a:cubicBezTo>
                    <a:lnTo>
                      <a:pt x="135" y="253"/>
                    </a:lnTo>
                    <a:cubicBezTo>
                      <a:pt x="84" y="253"/>
                      <a:pt x="34" y="152"/>
                      <a:pt x="0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66DAD6C4-D4A8-46DA-87A5-C8D36743F229}"/>
                  </a:ext>
                </a:extLst>
              </p:cNvPr>
              <p:cNvSpPr/>
              <p:nvPr/>
            </p:nvSpPr>
            <p:spPr>
              <a:xfrm>
                <a:off x="2753055" y="2697046"/>
                <a:ext cx="16875" cy="16875"/>
              </a:xfrm>
              <a:custGeom>
                <a:avLst/>
                <a:gdLst>
                  <a:gd name="connsiteX0" fmla="*/ 253 w 0"/>
                  <a:gd name="connsiteY0" fmla="*/ 1063 h 0"/>
                  <a:gd name="connsiteX1" fmla="*/ 0 w 0"/>
                  <a:gd name="connsiteY1" fmla="*/ 0 h 0"/>
                  <a:gd name="connsiteX2" fmla="*/ 253 w 0"/>
                  <a:gd name="connsiteY2" fmla="*/ 10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253" y="1063"/>
                    </a:moveTo>
                    <a:cubicBezTo>
                      <a:pt x="186" y="709"/>
                      <a:pt x="118" y="304"/>
                      <a:pt x="0" y="0"/>
                    </a:cubicBezTo>
                    <a:cubicBezTo>
                      <a:pt x="118" y="338"/>
                      <a:pt x="186" y="776"/>
                      <a:pt x="253" y="106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529A6927-E463-430E-B32B-5D4D66E1BE97}"/>
                  </a:ext>
                </a:extLst>
              </p:cNvPr>
              <p:cNvSpPr/>
              <p:nvPr/>
            </p:nvSpPr>
            <p:spPr>
              <a:xfrm>
                <a:off x="2960550" y="2698345"/>
                <a:ext cx="16875" cy="16875"/>
              </a:xfrm>
              <a:custGeom>
                <a:avLst/>
                <a:gdLst>
                  <a:gd name="connsiteX0" fmla="*/ 0 w 0"/>
                  <a:gd name="connsiteY0" fmla="*/ 17 h 0"/>
                  <a:gd name="connsiteX1" fmla="*/ 34 w 0"/>
                  <a:gd name="connsiteY1" fmla="*/ 17 h 0"/>
                  <a:gd name="connsiteX2" fmla="*/ 34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17"/>
                    </a:moveTo>
                    <a:lnTo>
                      <a:pt x="34" y="17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C34C052A-FB3A-4C39-8205-CF21A0F37164}"/>
                  </a:ext>
                </a:extLst>
              </p:cNvPr>
              <p:cNvSpPr/>
              <p:nvPr/>
            </p:nvSpPr>
            <p:spPr>
              <a:xfrm>
                <a:off x="2960584" y="2698235"/>
                <a:ext cx="16875" cy="16875"/>
              </a:xfrm>
              <a:custGeom>
                <a:avLst/>
                <a:gdLst>
                  <a:gd name="connsiteX0" fmla="*/ 0 w 0"/>
                  <a:gd name="connsiteY0" fmla="*/ 110 h 0"/>
                  <a:gd name="connsiteX1" fmla="*/ 0 w 0"/>
                  <a:gd name="connsiteY1" fmla="*/ 110 h 0"/>
                  <a:gd name="connsiteX2" fmla="*/ 0 w 0"/>
                  <a:gd name="connsiteY2" fmla="*/ 11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110"/>
                    </a:moveTo>
                    <a:cubicBezTo>
                      <a:pt x="67" y="59"/>
                      <a:pt x="67" y="-110"/>
                      <a:pt x="0" y="110"/>
                    </a:cubicBezTo>
                    <a:lnTo>
                      <a:pt x="0" y="11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0B5ADA26-243C-4A24-A640-A35AF6252B9A}"/>
                  </a:ext>
                </a:extLst>
              </p:cNvPr>
              <p:cNvSpPr/>
              <p:nvPr/>
            </p:nvSpPr>
            <p:spPr>
              <a:xfrm>
                <a:off x="2523160" y="2467128"/>
                <a:ext cx="523125" cy="506250"/>
              </a:xfrm>
              <a:custGeom>
                <a:avLst/>
                <a:gdLst>
                  <a:gd name="connsiteX0" fmla="*/ 495694 w 523125"/>
                  <a:gd name="connsiteY0" fmla="*/ 72778 h 506250"/>
                  <a:gd name="connsiteX1" fmla="*/ 215383 w 523125"/>
                  <a:gd name="connsiteY1" fmla="*/ 10914 h 506250"/>
                  <a:gd name="connsiteX2" fmla="*/ 37655 w 523125"/>
                  <a:gd name="connsiteY2" fmla="*/ 239840 h 506250"/>
                  <a:gd name="connsiteX3" fmla="*/ 30568 w 523125"/>
                  <a:gd name="connsiteY3" fmla="*/ 266823 h 506250"/>
                  <a:gd name="connsiteX4" fmla="*/ 1813 w 523125"/>
                  <a:gd name="connsiteY4" fmla="*/ 325531 h 506250"/>
                  <a:gd name="connsiteX5" fmla="*/ 1391 w 523125"/>
                  <a:gd name="connsiteY5" fmla="*/ 340297 h 506250"/>
                  <a:gd name="connsiteX6" fmla="*/ 12242 w 523125"/>
                  <a:gd name="connsiteY6" fmla="*/ 350321 h 506250"/>
                  <a:gd name="connsiteX7" fmla="*/ 21624 w 523125"/>
                  <a:gd name="connsiteY7" fmla="*/ 353476 h 506250"/>
                  <a:gd name="connsiteX8" fmla="*/ 34939 w 523125"/>
                  <a:gd name="connsiteY8" fmla="*/ 372410 h 506250"/>
                  <a:gd name="connsiteX9" fmla="*/ 157063 w 523125"/>
                  <a:gd name="connsiteY9" fmla="*/ 513384 h 506250"/>
                  <a:gd name="connsiteX10" fmla="*/ 420566 w 523125"/>
                  <a:gd name="connsiteY10" fmla="*/ 402043 h 506250"/>
                  <a:gd name="connsiteX11" fmla="*/ 495694 w 523125"/>
                  <a:gd name="connsiteY11" fmla="*/ 72778 h 506250"/>
                  <a:gd name="connsiteX12" fmla="*/ 464795 w 523125"/>
                  <a:gd name="connsiteY12" fmla="*/ 218662 h 506250"/>
                  <a:gd name="connsiteX13" fmla="*/ 451903 w 523125"/>
                  <a:gd name="connsiteY13" fmla="*/ 231234 h 506250"/>
                  <a:gd name="connsiteX14" fmla="*/ 437424 w 523125"/>
                  <a:gd name="connsiteY14" fmla="*/ 231234 h 506250"/>
                  <a:gd name="connsiteX15" fmla="*/ 437390 w 523125"/>
                  <a:gd name="connsiteY15" fmla="*/ 231369 h 506250"/>
                  <a:gd name="connsiteX16" fmla="*/ 425510 w 523125"/>
                  <a:gd name="connsiteY16" fmla="*/ 260174 h 506250"/>
                  <a:gd name="connsiteX17" fmla="*/ 435635 w 523125"/>
                  <a:gd name="connsiteY17" fmla="*/ 270384 h 506250"/>
                  <a:gd name="connsiteX18" fmla="*/ 435635 w 523125"/>
                  <a:gd name="connsiteY18" fmla="*/ 288727 h 506250"/>
                  <a:gd name="connsiteX19" fmla="*/ 417005 w 523125"/>
                  <a:gd name="connsiteY19" fmla="*/ 307391 h 506250"/>
                  <a:gd name="connsiteX20" fmla="*/ 398679 w 523125"/>
                  <a:gd name="connsiteY20" fmla="*/ 307391 h 506250"/>
                  <a:gd name="connsiteX21" fmla="*/ 388520 w 523125"/>
                  <a:gd name="connsiteY21" fmla="*/ 297215 h 506250"/>
                  <a:gd name="connsiteX22" fmla="*/ 360407 w 523125"/>
                  <a:gd name="connsiteY22" fmla="*/ 308926 h 506250"/>
                  <a:gd name="connsiteX23" fmla="*/ 360238 w 523125"/>
                  <a:gd name="connsiteY23" fmla="*/ 323338 h 506250"/>
                  <a:gd name="connsiteX24" fmla="*/ 347295 w 523125"/>
                  <a:gd name="connsiteY24" fmla="*/ 336163 h 506250"/>
                  <a:gd name="connsiteX25" fmla="*/ 320919 w 523125"/>
                  <a:gd name="connsiteY25" fmla="*/ 336163 h 506250"/>
                  <a:gd name="connsiteX26" fmla="*/ 311722 w 523125"/>
                  <a:gd name="connsiteY26" fmla="*/ 332349 h 506250"/>
                  <a:gd name="connsiteX27" fmla="*/ 307959 w 523125"/>
                  <a:gd name="connsiteY27" fmla="*/ 323135 h 506250"/>
                  <a:gd name="connsiteX28" fmla="*/ 308111 w 523125"/>
                  <a:gd name="connsiteY28" fmla="*/ 309163 h 506250"/>
                  <a:gd name="connsiteX29" fmla="*/ 279086 w 523125"/>
                  <a:gd name="connsiteY29" fmla="*/ 297215 h 506250"/>
                  <a:gd name="connsiteX30" fmla="*/ 268978 w 523125"/>
                  <a:gd name="connsiteY30" fmla="*/ 307391 h 506250"/>
                  <a:gd name="connsiteX31" fmla="*/ 259798 w 523125"/>
                  <a:gd name="connsiteY31" fmla="*/ 311204 h 506250"/>
                  <a:gd name="connsiteX32" fmla="*/ 250635 w 523125"/>
                  <a:gd name="connsiteY32" fmla="*/ 307391 h 506250"/>
                  <a:gd name="connsiteX33" fmla="*/ 231920 w 523125"/>
                  <a:gd name="connsiteY33" fmla="*/ 288744 h 506250"/>
                  <a:gd name="connsiteX34" fmla="*/ 228157 w 523125"/>
                  <a:gd name="connsiteY34" fmla="*/ 279581 h 506250"/>
                  <a:gd name="connsiteX35" fmla="*/ 231920 w 523125"/>
                  <a:gd name="connsiteY35" fmla="*/ 270418 h 506250"/>
                  <a:gd name="connsiteX36" fmla="*/ 242079 w 523125"/>
                  <a:gd name="connsiteY36" fmla="*/ 260276 h 506250"/>
                  <a:gd name="connsiteX37" fmla="*/ 230233 w 523125"/>
                  <a:gd name="connsiteY37" fmla="*/ 231571 h 506250"/>
                  <a:gd name="connsiteX38" fmla="*/ 230165 w 523125"/>
                  <a:gd name="connsiteY38" fmla="*/ 231251 h 506250"/>
                  <a:gd name="connsiteX39" fmla="*/ 216159 w 523125"/>
                  <a:gd name="connsiteY39" fmla="*/ 231251 h 506250"/>
                  <a:gd name="connsiteX40" fmla="*/ 203334 w 523125"/>
                  <a:gd name="connsiteY40" fmla="*/ 218679 h 506250"/>
                  <a:gd name="connsiteX41" fmla="*/ 203334 w 523125"/>
                  <a:gd name="connsiteY41" fmla="*/ 192253 h 506250"/>
                  <a:gd name="connsiteX42" fmla="*/ 216227 w 523125"/>
                  <a:gd name="connsiteY42" fmla="*/ 179293 h 506250"/>
                  <a:gd name="connsiteX43" fmla="*/ 230368 w 523125"/>
                  <a:gd name="connsiteY43" fmla="*/ 179293 h 506250"/>
                  <a:gd name="connsiteX44" fmla="*/ 230385 w 523125"/>
                  <a:gd name="connsiteY44" fmla="*/ 179259 h 506250"/>
                  <a:gd name="connsiteX45" fmla="*/ 242113 w 523125"/>
                  <a:gd name="connsiteY45" fmla="*/ 150926 h 506250"/>
                  <a:gd name="connsiteX46" fmla="*/ 231920 w 523125"/>
                  <a:gd name="connsiteY46" fmla="*/ 140750 h 506250"/>
                  <a:gd name="connsiteX47" fmla="*/ 231920 w 523125"/>
                  <a:gd name="connsiteY47" fmla="*/ 122424 h 506250"/>
                  <a:gd name="connsiteX48" fmla="*/ 250618 w 523125"/>
                  <a:gd name="connsiteY48" fmla="*/ 103743 h 506250"/>
                  <a:gd name="connsiteX49" fmla="*/ 259798 w 523125"/>
                  <a:gd name="connsiteY49" fmla="*/ 99963 h 506250"/>
                  <a:gd name="connsiteX50" fmla="*/ 268978 w 523125"/>
                  <a:gd name="connsiteY50" fmla="*/ 103743 h 506250"/>
                  <a:gd name="connsiteX51" fmla="*/ 279103 w 523125"/>
                  <a:gd name="connsiteY51" fmla="*/ 113885 h 506250"/>
                  <a:gd name="connsiteX52" fmla="*/ 308162 w 523125"/>
                  <a:gd name="connsiteY52" fmla="*/ 101887 h 506250"/>
                  <a:gd name="connsiteX53" fmla="*/ 307976 w 523125"/>
                  <a:gd name="connsiteY53" fmla="*/ 87729 h 506250"/>
                  <a:gd name="connsiteX54" fmla="*/ 311790 w 523125"/>
                  <a:gd name="connsiteY54" fmla="*/ 78515 h 506250"/>
                  <a:gd name="connsiteX55" fmla="*/ 320987 w 523125"/>
                  <a:gd name="connsiteY55" fmla="*/ 74718 h 506250"/>
                  <a:gd name="connsiteX56" fmla="*/ 347345 w 523125"/>
                  <a:gd name="connsiteY56" fmla="*/ 74718 h 506250"/>
                  <a:gd name="connsiteX57" fmla="*/ 360305 w 523125"/>
                  <a:gd name="connsiteY57" fmla="*/ 87560 h 506250"/>
                  <a:gd name="connsiteX58" fmla="*/ 360474 w 523125"/>
                  <a:gd name="connsiteY58" fmla="*/ 102208 h 506250"/>
                  <a:gd name="connsiteX59" fmla="*/ 388554 w 523125"/>
                  <a:gd name="connsiteY59" fmla="*/ 113936 h 506250"/>
                  <a:gd name="connsiteX60" fmla="*/ 398730 w 523125"/>
                  <a:gd name="connsiteY60" fmla="*/ 103760 h 506250"/>
                  <a:gd name="connsiteX61" fmla="*/ 407910 w 523125"/>
                  <a:gd name="connsiteY61" fmla="*/ 99963 h 506250"/>
                  <a:gd name="connsiteX62" fmla="*/ 417073 w 523125"/>
                  <a:gd name="connsiteY62" fmla="*/ 103743 h 506250"/>
                  <a:gd name="connsiteX63" fmla="*/ 435770 w 523125"/>
                  <a:gd name="connsiteY63" fmla="*/ 122424 h 506250"/>
                  <a:gd name="connsiteX64" fmla="*/ 435770 w 523125"/>
                  <a:gd name="connsiteY64" fmla="*/ 140733 h 506250"/>
                  <a:gd name="connsiteX65" fmla="*/ 425578 w 523125"/>
                  <a:gd name="connsiteY65" fmla="*/ 150909 h 506250"/>
                  <a:gd name="connsiteX66" fmla="*/ 437340 w 523125"/>
                  <a:gd name="connsiteY66" fmla="*/ 179411 h 506250"/>
                  <a:gd name="connsiteX67" fmla="*/ 437374 w 523125"/>
                  <a:gd name="connsiteY67" fmla="*/ 179647 h 506250"/>
                  <a:gd name="connsiteX68" fmla="*/ 451970 w 523125"/>
                  <a:gd name="connsiteY68" fmla="*/ 179647 h 506250"/>
                  <a:gd name="connsiteX69" fmla="*/ 464846 w 523125"/>
                  <a:gd name="connsiteY69" fmla="*/ 192253 h 506250"/>
                  <a:gd name="connsiteX70" fmla="*/ 464846 w 523125"/>
                  <a:gd name="connsiteY70" fmla="*/ 218662 h 506250"/>
                  <a:gd name="connsiteX71" fmla="*/ 464795 w 523125"/>
                  <a:gd name="connsiteY71" fmla="*/ 218662 h 50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23125" h="506250">
                    <a:moveTo>
                      <a:pt x="495694" y="72778"/>
                    </a:moveTo>
                    <a:cubicBezTo>
                      <a:pt x="450485" y="18541"/>
                      <a:pt x="323012" y="-19782"/>
                      <a:pt x="215383" y="10914"/>
                    </a:cubicBezTo>
                    <a:cubicBezTo>
                      <a:pt x="102084" y="43213"/>
                      <a:pt x="45131" y="114256"/>
                      <a:pt x="37655" y="239840"/>
                    </a:cubicBezTo>
                    <a:cubicBezTo>
                      <a:pt x="37099" y="249189"/>
                      <a:pt x="34685" y="258419"/>
                      <a:pt x="30568" y="266823"/>
                    </a:cubicBezTo>
                    <a:lnTo>
                      <a:pt x="1813" y="325531"/>
                    </a:lnTo>
                    <a:cubicBezTo>
                      <a:pt x="-448" y="330138"/>
                      <a:pt x="-600" y="335555"/>
                      <a:pt x="1391" y="340297"/>
                    </a:cubicBezTo>
                    <a:cubicBezTo>
                      <a:pt x="3399" y="345039"/>
                      <a:pt x="7348" y="348701"/>
                      <a:pt x="12242" y="350321"/>
                    </a:cubicBezTo>
                    <a:lnTo>
                      <a:pt x="21624" y="353476"/>
                    </a:lnTo>
                    <a:cubicBezTo>
                      <a:pt x="29758" y="356176"/>
                      <a:pt x="35141" y="363838"/>
                      <a:pt x="34939" y="372410"/>
                    </a:cubicBezTo>
                    <a:cubicBezTo>
                      <a:pt x="32407" y="484747"/>
                      <a:pt x="38212" y="513384"/>
                      <a:pt x="157063" y="513384"/>
                    </a:cubicBezTo>
                    <a:cubicBezTo>
                      <a:pt x="283744" y="513384"/>
                      <a:pt x="267493" y="420217"/>
                      <a:pt x="420566" y="402043"/>
                    </a:cubicBezTo>
                    <a:cubicBezTo>
                      <a:pt x="533730" y="388559"/>
                      <a:pt x="573268" y="165877"/>
                      <a:pt x="495694" y="72778"/>
                    </a:cubicBezTo>
                    <a:close/>
                    <a:moveTo>
                      <a:pt x="464795" y="218662"/>
                    </a:moveTo>
                    <a:cubicBezTo>
                      <a:pt x="464795" y="225817"/>
                      <a:pt x="459075" y="231234"/>
                      <a:pt x="451903" y="231234"/>
                    </a:cubicBezTo>
                    <a:lnTo>
                      <a:pt x="437424" y="231234"/>
                    </a:lnTo>
                    <a:cubicBezTo>
                      <a:pt x="437407" y="231284"/>
                      <a:pt x="437390" y="231318"/>
                      <a:pt x="437390" y="231369"/>
                    </a:cubicBezTo>
                    <a:cubicBezTo>
                      <a:pt x="434809" y="241595"/>
                      <a:pt x="430775" y="251332"/>
                      <a:pt x="425510" y="260174"/>
                    </a:cubicBezTo>
                    <a:lnTo>
                      <a:pt x="435635" y="270384"/>
                    </a:lnTo>
                    <a:cubicBezTo>
                      <a:pt x="440732" y="275429"/>
                      <a:pt x="440732" y="283664"/>
                      <a:pt x="435635" y="288727"/>
                    </a:cubicBezTo>
                    <a:lnTo>
                      <a:pt x="417005" y="307391"/>
                    </a:lnTo>
                    <a:cubicBezTo>
                      <a:pt x="411943" y="312453"/>
                      <a:pt x="403759" y="312453"/>
                      <a:pt x="398679" y="307391"/>
                    </a:cubicBezTo>
                    <a:lnTo>
                      <a:pt x="388520" y="297215"/>
                    </a:lnTo>
                    <a:cubicBezTo>
                      <a:pt x="379880" y="302413"/>
                      <a:pt x="370447" y="306361"/>
                      <a:pt x="360407" y="308926"/>
                    </a:cubicBezTo>
                    <a:cubicBezTo>
                      <a:pt x="360373" y="308926"/>
                      <a:pt x="360339" y="316284"/>
                      <a:pt x="360238" y="323338"/>
                    </a:cubicBezTo>
                    <a:cubicBezTo>
                      <a:pt x="360204" y="330459"/>
                      <a:pt x="354416" y="336163"/>
                      <a:pt x="347295" y="336163"/>
                    </a:cubicBezTo>
                    <a:lnTo>
                      <a:pt x="320919" y="336163"/>
                    </a:lnTo>
                    <a:cubicBezTo>
                      <a:pt x="317460" y="336163"/>
                      <a:pt x="314203" y="334813"/>
                      <a:pt x="311722" y="332349"/>
                    </a:cubicBezTo>
                    <a:cubicBezTo>
                      <a:pt x="309275" y="329885"/>
                      <a:pt x="307909" y="326578"/>
                      <a:pt x="307959" y="323135"/>
                    </a:cubicBezTo>
                    <a:lnTo>
                      <a:pt x="308111" y="309163"/>
                    </a:lnTo>
                    <a:cubicBezTo>
                      <a:pt x="297750" y="306598"/>
                      <a:pt x="288030" y="302531"/>
                      <a:pt x="279086" y="297215"/>
                    </a:cubicBezTo>
                    <a:lnTo>
                      <a:pt x="268978" y="307391"/>
                    </a:lnTo>
                    <a:cubicBezTo>
                      <a:pt x="266531" y="309838"/>
                      <a:pt x="263240" y="311204"/>
                      <a:pt x="259798" y="311204"/>
                    </a:cubicBezTo>
                    <a:cubicBezTo>
                      <a:pt x="256355" y="311204"/>
                      <a:pt x="253065" y="309838"/>
                      <a:pt x="250635" y="307391"/>
                    </a:cubicBezTo>
                    <a:lnTo>
                      <a:pt x="231920" y="288744"/>
                    </a:lnTo>
                    <a:cubicBezTo>
                      <a:pt x="229507" y="286297"/>
                      <a:pt x="228157" y="283023"/>
                      <a:pt x="228157" y="279581"/>
                    </a:cubicBezTo>
                    <a:cubicBezTo>
                      <a:pt x="228157" y="276138"/>
                      <a:pt x="229507" y="272864"/>
                      <a:pt x="231920" y="270418"/>
                    </a:cubicBezTo>
                    <a:lnTo>
                      <a:pt x="242079" y="260276"/>
                    </a:lnTo>
                    <a:cubicBezTo>
                      <a:pt x="236814" y="251450"/>
                      <a:pt x="232781" y="241814"/>
                      <a:pt x="230233" y="231571"/>
                    </a:cubicBezTo>
                    <a:cubicBezTo>
                      <a:pt x="230199" y="231470"/>
                      <a:pt x="230182" y="231369"/>
                      <a:pt x="230165" y="231251"/>
                    </a:cubicBezTo>
                    <a:lnTo>
                      <a:pt x="216159" y="231251"/>
                    </a:lnTo>
                    <a:cubicBezTo>
                      <a:pt x="209021" y="231251"/>
                      <a:pt x="203334" y="225817"/>
                      <a:pt x="203334" y="218679"/>
                    </a:cubicBezTo>
                    <a:lnTo>
                      <a:pt x="203334" y="192253"/>
                    </a:lnTo>
                    <a:cubicBezTo>
                      <a:pt x="203334" y="185098"/>
                      <a:pt x="209089" y="179293"/>
                      <a:pt x="216227" y="179293"/>
                    </a:cubicBezTo>
                    <a:lnTo>
                      <a:pt x="230368" y="179293"/>
                    </a:lnTo>
                    <a:cubicBezTo>
                      <a:pt x="230368" y="179293"/>
                      <a:pt x="230351" y="179293"/>
                      <a:pt x="230385" y="179259"/>
                    </a:cubicBezTo>
                    <a:cubicBezTo>
                      <a:pt x="232916" y="169168"/>
                      <a:pt x="236915" y="159633"/>
                      <a:pt x="242113" y="150926"/>
                    </a:cubicBezTo>
                    <a:lnTo>
                      <a:pt x="231920" y="140750"/>
                    </a:lnTo>
                    <a:cubicBezTo>
                      <a:pt x="226892" y="135688"/>
                      <a:pt x="226892" y="127503"/>
                      <a:pt x="231920" y="122424"/>
                    </a:cubicBezTo>
                    <a:lnTo>
                      <a:pt x="250618" y="103743"/>
                    </a:lnTo>
                    <a:cubicBezTo>
                      <a:pt x="253065" y="101313"/>
                      <a:pt x="256355" y="99963"/>
                      <a:pt x="259798" y="99963"/>
                    </a:cubicBezTo>
                    <a:cubicBezTo>
                      <a:pt x="263240" y="99963"/>
                      <a:pt x="266531" y="101330"/>
                      <a:pt x="268978" y="103743"/>
                    </a:cubicBezTo>
                    <a:lnTo>
                      <a:pt x="279103" y="113885"/>
                    </a:lnTo>
                    <a:cubicBezTo>
                      <a:pt x="288047" y="108536"/>
                      <a:pt x="297767" y="104081"/>
                      <a:pt x="308162" y="101887"/>
                    </a:cubicBezTo>
                    <a:lnTo>
                      <a:pt x="307976" y="87729"/>
                    </a:lnTo>
                    <a:cubicBezTo>
                      <a:pt x="307959" y="84253"/>
                      <a:pt x="309309" y="80979"/>
                      <a:pt x="311790" y="78515"/>
                    </a:cubicBezTo>
                    <a:cubicBezTo>
                      <a:pt x="314237" y="76068"/>
                      <a:pt x="317494" y="74718"/>
                      <a:pt x="320987" y="74718"/>
                    </a:cubicBezTo>
                    <a:lnTo>
                      <a:pt x="347345" y="74718"/>
                    </a:lnTo>
                    <a:cubicBezTo>
                      <a:pt x="354467" y="74718"/>
                      <a:pt x="360272" y="80439"/>
                      <a:pt x="360305" y="87560"/>
                    </a:cubicBezTo>
                    <a:cubicBezTo>
                      <a:pt x="360373" y="94732"/>
                      <a:pt x="360407" y="102191"/>
                      <a:pt x="360474" y="102208"/>
                    </a:cubicBezTo>
                    <a:cubicBezTo>
                      <a:pt x="370498" y="104756"/>
                      <a:pt x="379914" y="108755"/>
                      <a:pt x="388554" y="113936"/>
                    </a:cubicBezTo>
                    <a:lnTo>
                      <a:pt x="398730" y="103760"/>
                    </a:lnTo>
                    <a:cubicBezTo>
                      <a:pt x="401194" y="101330"/>
                      <a:pt x="404467" y="99963"/>
                      <a:pt x="407910" y="99963"/>
                    </a:cubicBezTo>
                    <a:cubicBezTo>
                      <a:pt x="411352" y="99963"/>
                      <a:pt x="414626" y="101330"/>
                      <a:pt x="417073" y="103743"/>
                    </a:cubicBezTo>
                    <a:lnTo>
                      <a:pt x="435770" y="122424"/>
                    </a:lnTo>
                    <a:cubicBezTo>
                      <a:pt x="440782" y="127486"/>
                      <a:pt x="440799" y="135671"/>
                      <a:pt x="435770" y="140733"/>
                    </a:cubicBezTo>
                    <a:lnTo>
                      <a:pt x="425578" y="150909"/>
                    </a:lnTo>
                    <a:cubicBezTo>
                      <a:pt x="430792" y="159616"/>
                      <a:pt x="434809" y="169319"/>
                      <a:pt x="437340" y="179411"/>
                    </a:cubicBezTo>
                    <a:cubicBezTo>
                      <a:pt x="437357" y="179444"/>
                      <a:pt x="437357" y="179647"/>
                      <a:pt x="437374" y="179647"/>
                    </a:cubicBezTo>
                    <a:lnTo>
                      <a:pt x="451970" y="179647"/>
                    </a:lnTo>
                    <a:cubicBezTo>
                      <a:pt x="459125" y="179647"/>
                      <a:pt x="464846" y="185098"/>
                      <a:pt x="464846" y="192253"/>
                    </a:cubicBezTo>
                    <a:lnTo>
                      <a:pt x="464846" y="218662"/>
                    </a:lnTo>
                    <a:lnTo>
                      <a:pt x="464795" y="218662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5FF3FEBA-009F-4140-B76B-636B5857DEA7}"/>
                  </a:ext>
                </a:extLst>
              </p:cNvPr>
              <p:cNvSpPr/>
              <p:nvPr/>
            </p:nvSpPr>
            <p:spPr>
              <a:xfrm>
                <a:off x="2820538" y="2636262"/>
                <a:ext cx="67500" cy="67500"/>
              </a:xfrm>
              <a:custGeom>
                <a:avLst/>
                <a:gdLst>
                  <a:gd name="connsiteX0" fmla="*/ 72866 w 67500"/>
                  <a:gd name="connsiteY0" fmla="*/ 36433 h 67500"/>
                  <a:gd name="connsiteX1" fmla="*/ 36433 w 67500"/>
                  <a:gd name="connsiteY1" fmla="*/ 72866 h 67500"/>
                  <a:gd name="connsiteX2" fmla="*/ 0 w 67500"/>
                  <a:gd name="connsiteY2" fmla="*/ 36433 h 67500"/>
                  <a:gd name="connsiteX3" fmla="*/ 36433 w 67500"/>
                  <a:gd name="connsiteY3" fmla="*/ 0 h 67500"/>
                  <a:gd name="connsiteX4" fmla="*/ 72866 w 67500"/>
                  <a:gd name="connsiteY4" fmla="*/ 36433 h 6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0" h="67500">
                    <a:moveTo>
                      <a:pt x="72866" y="36433"/>
                    </a:moveTo>
                    <a:cubicBezTo>
                      <a:pt x="72866" y="56555"/>
                      <a:pt x="56555" y="72866"/>
                      <a:pt x="36433" y="72866"/>
                    </a:cubicBezTo>
                    <a:cubicBezTo>
                      <a:pt x="16312" y="72866"/>
                      <a:pt x="0" y="56555"/>
                      <a:pt x="0" y="36433"/>
                    </a:cubicBezTo>
                    <a:cubicBezTo>
                      <a:pt x="0" y="16312"/>
                      <a:pt x="16312" y="0"/>
                      <a:pt x="36433" y="0"/>
                    </a:cubicBezTo>
                    <a:cubicBezTo>
                      <a:pt x="56555" y="0"/>
                      <a:pt x="72866" y="16312"/>
                      <a:pt x="72866" y="36433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93265043-95DE-4FFA-AEC7-523F7D113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5" b="89905" l="53571" r="94857">
                        <a14:foregroundMark x1="53571" y1="50667" x2="53571" y2="50667"/>
                        <a14:foregroundMark x1="60000" y1="60000" x2="60000" y2="60000"/>
                        <a14:foregroundMark x1="84286" y1="45524" x2="84286" y2="45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09" t="18987" b="21082"/>
          <a:stretch/>
        </p:blipFill>
        <p:spPr bwMode="auto">
          <a:xfrm>
            <a:off x="2244717" y="1707026"/>
            <a:ext cx="1374240" cy="121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BBEA4A0-8A37-427D-8BF7-07E6FD166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3" b="93524" l="3714" r="45429">
                        <a14:foregroundMark x1="12857" y1="19810" x2="12857" y2="19810"/>
                        <a14:foregroundMark x1="14714" y1="35810" x2="14714" y2="35810"/>
                        <a14:foregroundMark x1="28037" y1="36793" x2="35857" y2="37905"/>
                        <a14:foregroundMark x1="27551" y1="36724" x2="27636" y2="36736"/>
                        <a14:foregroundMark x1="7714" y1="33905" x2="22564" y2="36016"/>
                        <a14:foregroundMark x1="35857" y1="37905" x2="37286" y2="37333"/>
                        <a14:foregroundMark x1="31286" y1="39810" x2="42000" y2="40381"/>
                        <a14:foregroundMark x1="42000" y1="40381" x2="42714" y2="40381"/>
                        <a14:foregroundMark x1="13286" y1="11810" x2="23429" y2="12762"/>
                        <a14:foregroundMark x1="23429" y1="12762" x2="36714" y2="11238"/>
                        <a14:foregroundMark x1="12857" y1="5143" x2="18571" y2="5905"/>
                        <a14:foregroundMark x1="10571" y1="48762" x2="36714" y2="49333"/>
                        <a14:foregroundMark x1="29143" y1="52000" x2="30714" y2="52000"/>
                        <a14:foregroundMark x1="33286" y1="52381" x2="33286" y2="52381"/>
                        <a14:foregroundMark x1="35286" y1="56000" x2="43851" y2="55669"/>
                        <a14:foregroundMark x1="44000" y1="55558" x2="41571" y2="55429"/>
                        <a14:foregroundMark x1="4714" y1="68381" x2="4714" y2="68381"/>
                        <a14:foregroundMark x1="12143" y1="85524" x2="34143" y2="85905"/>
                        <a14:foregroundMark x1="17429" y1="88381" x2="19857" y2="87810"/>
                        <a14:foregroundMark x1="15714" y1="92762" x2="15714" y2="92762"/>
                        <a14:foregroundMark x1="7571" y1="92762" x2="12000" y2="92000"/>
                        <a14:foregroundMark x1="4286" y1="93143" x2="6714" y2="93143"/>
                        <a14:foregroundMark x1="3857" y1="71238" x2="4143" y2="71238"/>
                        <a14:foregroundMark x1="33714" y1="92952" x2="41857" y2="91810"/>
                        <a14:foregroundMark x1="42714" y1="93524" x2="44857" y2="92952"/>
                        <a14:backgroundMark x1="44429" y1="55238" x2="45143" y2="55429"/>
                        <a14:backgroundMark x1="44429" y1="55238" x2="45143" y2="56762"/>
                        <a14:backgroundMark x1="22571" y1="36000" x2="24714" y2="36000"/>
                        <a14:backgroundMark x1="24143" y1="36190" x2="26714" y2="36190"/>
                        <a14:backgroundMark x1="26286" y1="36381" x2="27714" y2="36381"/>
                        <a14:backgroundMark x1="27714" y1="36571" x2="28143" y2="36571"/>
                        <a14:backgroundMark x1="22286" y1="36381" x2="22286" y2="36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09"/>
          <a:stretch/>
        </p:blipFill>
        <p:spPr bwMode="auto">
          <a:xfrm rot="16200000">
            <a:off x="8339365" y="1426212"/>
            <a:ext cx="1218565" cy="180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ïṩḷîdê">
            <a:extLst>
              <a:ext uri="{FF2B5EF4-FFF2-40B4-BE49-F238E27FC236}">
                <a16:creationId xmlns:a16="http://schemas.microsoft.com/office/drawing/2014/main" id="{E918FBD0-9678-4DFA-AF18-C2965A0471F4}"/>
              </a:ext>
            </a:extLst>
          </p:cNvPr>
          <p:cNvSpPr txBox="1"/>
          <p:nvPr/>
        </p:nvSpPr>
        <p:spPr bwMode="auto">
          <a:xfrm>
            <a:off x="5064823" y="2137222"/>
            <a:ext cx="1755776" cy="380911"/>
          </a:xfrm>
          <a:prstGeom prst="rect">
            <a:avLst/>
          </a:prstGeom>
          <a:solidFill>
            <a:srgbClr val="8E0309"/>
          </a:solidFill>
          <a:ln>
            <a:noFill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zh-CN" altLang="en-US" sz="2000" b="1" spc="1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规则</a:t>
            </a:r>
            <a:endParaRPr lang="en-US" altLang="zh-CN" sz="2000" b="1" spc="1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201F51-39BC-4629-9F57-AF1A01E28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90" y="3601514"/>
            <a:ext cx="3035835" cy="202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7CFE4246-D82A-44F3-B0EF-F06BEF79F78F}"/>
              </a:ext>
            </a:extLst>
          </p:cNvPr>
          <p:cNvGrpSpPr/>
          <p:nvPr/>
        </p:nvGrpSpPr>
        <p:grpSpPr>
          <a:xfrm>
            <a:off x="7383862" y="2936959"/>
            <a:ext cx="1641894" cy="1795111"/>
            <a:chOff x="7651803" y="2974675"/>
            <a:chExt cx="1641894" cy="1795111"/>
          </a:xfrm>
          <a:solidFill>
            <a:srgbClr val="007E42"/>
          </a:solidFill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FAE298E-A774-486E-8592-755B71B0F4AE}"/>
                </a:ext>
              </a:extLst>
            </p:cNvPr>
            <p:cNvSpPr/>
            <p:nvPr/>
          </p:nvSpPr>
          <p:spPr>
            <a:xfrm>
              <a:off x="7651803" y="4625786"/>
              <a:ext cx="144000" cy="144000"/>
            </a:xfrm>
            <a:prstGeom prst="ellipse">
              <a:avLst/>
            </a:prstGeom>
            <a:grpFill/>
            <a:ln>
              <a:solidFill>
                <a:srgbClr val="007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973BBD9-EB26-40A6-BA6A-27DB38DAB8A6}"/>
                </a:ext>
              </a:extLst>
            </p:cNvPr>
            <p:cNvSpPr/>
            <p:nvPr/>
          </p:nvSpPr>
          <p:spPr>
            <a:xfrm>
              <a:off x="9149697" y="2974675"/>
              <a:ext cx="144000" cy="144000"/>
            </a:xfrm>
            <a:prstGeom prst="ellipse">
              <a:avLst/>
            </a:prstGeom>
            <a:grpFill/>
            <a:ln>
              <a:solidFill>
                <a:srgbClr val="007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3ADF25C-B0BA-495A-9153-B485E562E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529" y="3733954"/>
              <a:ext cx="1470168" cy="963835"/>
            </a:xfrm>
            <a:prstGeom prst="line">
              <a:avLst/>
            </a:prstGeom>
            <a:grpFill/>
            <a:ln w="38100" cap="rnd">
              <a:solidFill>
                <a:srgbClr val="007E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F926E47-6206-4B31-8BD9-B1006D72607F}"/>
                </a:ext>
              </a:extLst>
            </p:cNvPr>
            <p:cNvCxnSpPr>
              <a:cxnSpLocks/>
              <a:endCxn id="24" idx="4"/>
            </p:cNvCxnSpPr>
            <p:nvPr/>
          </p:nvCxnSpPr>
          <p:spPr>
            <a:xfrm flipV="1">
              <a:off x="9221697" y="3118675"/>
              <a:ext cx="0" cy="620651"/>
            </a:xfrm>
            <a:prstGeom prst="line">
              <a:avLst/>
            </a:prstGeom>
            <a:grpFill/>
            <a:ln w="38100" cap="rnd">
              <a:solidFill>
                <a:srgbClr val="007E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18F27A0-26A5-4D9C-AAF3-05B887B5EC72}"/>
              </a:ext>
            </a:extLst>
          </p:cNvPr>
          <p:cNvGrpSpPr/>
          <p:nvPr/>
        </p:nvGrpSpPr>
        <p:grpSpPr>
          <a:xfrm flipH="1">
            <a:off x="2859837" y="2936959"/>
            <a:ext cx="1641894" cy="1795111"/>
            <a:chOff x="7651803" y="2974675"/>
            <a:chExt cx="1641894" cy="1795111"/>
          </a:xfrm>
          <a:solidFill>
            <a:srgbClr val="007E42"/>
          </a:solidFill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DAC8DA8-B28D-4F24-B957-099E479BDC31}"/>
                </a:ext>
              </a:extLst>
            </p:cNvPr>
            <p:cNvSpPr/>
            <p:nvPr/>
          </p:nvSpPr>
          <p:spPr>
            <a:xfrm>
              <a:off x="7651803" y="4625786"/>
              <a:ext cx="144000" cy="144000"/>
            </a:xfrm>
            <a:prstGeom prst="ellipse">
              <a:avLst/>
            </a:prstGeom>
            <a:grpFill/>
            <a:ln>
              <a:solidFill>
                <a:srgbClr val="007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7BEE4F8-018B-4A62-8D6C-AAFD18B8D971}"/>
                </a:ext>
              </a:extLst>
            </p:cNvPr>
            <p:cNvSpPr/>
            <p:nvPr/>
          </p:nvSpPr>
          <p:spPr>
            <a:xfrm>
              <a:off x="9149697" y="2974675"/>
              <a:ext cx="144000" cy="144000"/>
            </a:xfrm>
            <a:prstGeom prst="ellipse">
              <a:avLst/>
            </a:prstGeom>
            <a:grpFill/>
            <a:ln>
              <a:solidFill>
                <a:srgbClr val="007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A098052-2AEA-450D-846A-8517EF5C97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529" y="3733954"/>
              <a:ext cx="1470168" cy="963835"/>
            </a:xfrm>
            <a:prstGeom prst="line">
              <a:avLst/>
            </a:prstGeom>
            <a:grpFill/>
            <a:ln w="38100" cap="rnd">
              <a:solidFill>
                <a:srgbClr val="007E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949159D-7EEA-4359-B655-1B271FB84BAD}"/>
                </a:ext>
              </a:extLst>
            </p:cNvPr>
            <p:cNvCxnSpPr>
              <a:cxnSpLocks/>
              <a:endCxn id="49" idx="4"/>
            </p:cNvCxnSpPr>
            <p:nvPr/>
          </p:nvCxnSpPr>
          <p:spPr>
            <a:xfrm flipV="1">
              <a:off x="9221697" y="3118675"/>
              <a:ext cx="0" cy="620651"/>
            </a:xfrm>
            <a:prstGeom prst="line">
              <a:avLst/>
            </a:prstGeom>
            <a:grpFill/>
            <a:ln w="38100" cap="rnd">
              <a:solidFill>
                <a:srgbClr val="007E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等腰三角形 51">
            <a:extLst>
              <a:ext uri="{FF2B5EF4-FFF2-40B4-BE49-F238E27FC236}">
                <a16:creationId xmlns:a16="http://schemas.microsoft.com/office/drawing/2014/main" id="{6023CE52-E04F-4062-AAF2-F415380AFF2B}"/>
              </a:ext>
            </a:extLst>
          </p:cNvPr>
          <p:cNvSpPr/>
          <p:nvPr/>
        </p:nvSpPr>
        <p:spPr>
          <a:xfrm flipV="1">
            <a:off x="5813969" y="3080959"/>
            <a:ext cx="252545" cy="217711"/>
          </a:xfrm>
          <a:prstGeom prst="triangle">
            <a:avLst/>
          </a:prstGeom>
          <a:solidFill>
            <a:srgbClr val="8E0309"/>
          </a:solidFill>
          <a:ln w="12700" cap="flat" cmpd="sng" algn="ctr">
            <a:solidFill>
              <a:srgbClr val="8E03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3F773DD-C1E2-49B8-9D92-DBAB31EF34E9}"/>
              </a:ext>
            </a:extLst>
          </p:cNvPr>
          <p:cNvSpPr txBox="1"/>
          <p:nvPr/>
        </p:nvSpPr>
        <p:spPr>
          <a:xfrm>
            <a:off x="5130598" y="5641641"/>
            <a:ext cx="2038552" cy="5278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spc="300" dirty="0">
                <a:solidFill>
                  <a:schemeClr val="accent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工匠精神！</a:t>
            </a:r>
            <a:endParaRPr lang="en-US" altLang="zh-CN" sz="2800" spc="300" dirty="0">
              <a:solidFill>
                <a:schemeClr val="accent4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2963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5" grpId="0" animBg="1"/>
      <p:bldP spid="52" grpId="0" animBg="1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9"/>
          <p:cNvSpPr txBox="1"/>
          <p:nvPr/>
        </p:nvSpPr>
        <p:spPr bwMode="auto">
          <a:xfrm>
            <a:off x="1279525" y="2528666"/>
            <a:ext cx="1806575" cy="67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23" name="内容占位符 10"/>
          <p:cNvSpPr txBox="1"/>
          <p:nvPr/>
        </p:nvSpPr>
        <p:spPr bwMode="auto">
          <a:xfrm>
            <a:off x="1122361" y="3936012"/>
            <a:ext cx="2120900" cy="39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5508609" y="994374"/>
            <a:ext cx="4329924" cy="1098506"/>
            <a:chOff x="5337036" y="1031947"/>
            <a:chExt cx="4329924" cy="1098506"/>
          </a:xfrm>
        </p:grpSpPr>
        <p:sp>
          <p:nvSpPr>
            <p:cNvPr id="46" name="文本框 4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10" y="1248904"/>
              <a:ext cx="3282950" cy="797491"/>
              <a:chOff x="6384011" y="1247332"/>
              <a:chExt cx="3282950" cy="790542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384011" y="1247332"/>
                <a:ext cx="3282950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密码算法实现思路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84142" y="1773078"/>
                <a:ext cx="2457404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Implementation Scheme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508609" y="4024872"/>
            <a:ext cx="5150662" cy="1098506"/>
            <a:chOff x="5337036" y="1031947"/>
            <a:chExt cx="5150662" cy="1098506"/>
          </a:xfrm>
        </p:grpSpPr>
        <p:sp>
          <p:nvSpPr>
            <p:cNvPr id="51" name="文本框 50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384010" y="1248904"/>
              <a:ext cx="4103688" cy="797491"/>
              <a:chOff x="6384011" y="1247332"/>
              <a:chExt cx="4103688" cy="79054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6384011" y="1247332"/>
                <a:ext cx="4103688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分组密码算法工作模式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6384142" y="1773078"/>
                <a:ext cx="2896627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Implementation Optimization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508609" y="2004540"/>
            <a:ext cx="4299467" cy="1098506"/>
            <a:chOff x="5337036" y="1031947"/>
            <a:chExt cx="4299467" cy="1098506"/>
          </a:xfrm>
        </p:grpSpPr>
        <p:sp>
          <p:nvSpPr>
            <p:cNvPr id="56" name="文本框 5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384010" y="1248904"/>
              <a:ext cx="3252493" cy="797491"/>
              <a:chOff x="6384011" y="1247332"/>
              <a:chExt cx="3252493" cy="790542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6384011" y="1247332"/>
                <a:ext cx="3252493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AES</a:t>
                </a: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算法软件实现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6384142" y="1773078"/>
                <a:ext cx="2935099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AES Software Implementation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5508609" y="3014706"/>
            <a:ext cx="5120205" cy="1098506"/>
            <a:chOff x="5337036" y="1031947"/>
            <a:chExt cx="5120205" cy="1098506"/>
          </a:xfrm>
        </p:grpSpPr>
        <p:sp>
          <p:nvSpPr>
            <p:cNvPr id="61" name="文本框 60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6384010" y="1248904"/>
              <a:ext cx="4073231" cy="798646"/>
              <a:chOff x="6384011" y="1247332"/>
              <a:chExt cx="4073231" cy="791687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384011" y="1247332"/>
                <a:ext cx="4073231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AES</a:t>
                </a: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算法软件实现优化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B469BCE-F5E5-44F9-9E61-1616BB27822E}"/>
              </a:ext>
            </a:extLst>
          </p:cNvPr>
          <p:cNvGrpSpPr/>
          <p:nvPr/>
        </p:nvGrpSpPr>
        <p:grpSpPr>
          <a:xfrm>
            <a:off x="5508609" y="5035037"/>
            <a:ext cx="3622875" cy="1098506"/>
            <a:chOff x="5337036" y="1031947"/>
            <a:chExt cx="3622875" cy="109850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4FB78D5-DB16-280E-CC68-4590B27785DF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5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49A290C-C53A-6200-8729-10BDF2683716}"/>
                </a:ext>
              </a:extLst>
            </p:cNvPr>
            <p:cNvGrpSpPr/>
            <p:nvPr/>
          </p:nvGrpSpPr>
          <p:grpSpPr>
            <a:xfrm>
              <a:off x="6384010" y="1248904"/>
              <a:ext cx="2575901" cy="798646"/>
              <a:chOff x="6384011" y="1247332"/>
              <a:chExt cx="2575901" cy="791687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79CC889-2F0A-EE72-0C9D-7B4FB18898D3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2051844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总结与作业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D562F7-6481-C435-E4C0-6261FDEB2FF8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Summary and Homework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174671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5574760" y="1286273"/>
            <a:ext cx="6135653" cy="4851002"/>
            <a:chOff x="5574760" y="1286273"/>
            <a:chExt cx="6135653" cy="4851002"/>
          </a:xfrm>
        </p:grpSpPr>
        <p:grpSp>
          <p:nvGrpSpPr>
            <p:cNvPr id="23" name="组合 22"/>
            <p:cNvGrpSpPr/>
            <p:nvPr/>
          </p:nvGrpSpPr>
          <p:grpSpPr>
            <a:xfrm>
              <a:off x="8036197" y="5982373"/>
              <a:ext cx="1001207" cy="154902"/>
              <a:chOff x="7957225" y="6063574"/>
              <a:chExt cx="1508992" cy="233464"/>
            </a:xfrm>
          </p:grpSpPr>
          <p:sp>
            <p:nvSpPr>
              <p:cNvPr id="24" name="椭圆 23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7932955" y="1286273"/>
              <a:ext cx="1419262" cy="1209980"/>
            </a:xfrm>
            <a:custGeom>
              <a:avLst/>
              <a:gdLst>
                <a:gd name="connsiteX0" fmla="*/ 450223 w 602653"/>
                <a:gd name="connsiteY0" fmla="*/ 470824 h 513787"/>
                <a:gd name="connsiteX1" fmla="*/ 450223 w 602653"/>
                <a:gd name="connsiteY1" fmla="*/ 484218 h 513787"/>
                <a:gd name="connsiteX2" fmla="*/ 491727 w 602653"/>
                <a:gd name="connsiteY2" fmla="*/ 484218 h 513787"/>
                <a:gd name="connsiteX3" fmla="*/ 491727 w 602653"/>
                <a:gd name="connsiteY3" fmla="*/ 470824 h 513787"/>
                <a:gd name="connsiteX4" fmla="*/ 145266 w 602653"/>
                <a:gd name="connsiteY4" fmla="*/ 444288 h 513787"/>
                <a:gd name="connsiteX5" fmla="*/ 140964 w 602653"/>
                <a:gd name="connsiteY5" fmla="*/ 480175 h 513787"/>
                <a:gd name="connsiteX6" fmla="*/ 162475 w 602653"/>
                <a:gd name="connsiteY6" fmla="*/ 482702 h 513787"/>
                <a:gd name="connsiteX7" fmla="*/ 166777 w 602653"/>
                <a:gd name="connsiteY7" fmla="*/ 446815 h 513787"/>
                <a:gd name="connsiteX8" fmla="*/ 450223 w 602653"/>
                <a:gd name="connsiteY8" fmla="*/ 422807 h 513787"/>
                <a:gd name="connsiteX9" fmla="*/ 450223 w 602653"/>
                <a:gd name="connsiteY9" fmla="*/ 447321 h 513787"/>
                <a:gd name="connsiteX10" fmla="*/ 491727 w 602653"/>
                <a:gd name="connsiteY10" fmla="*/ 447321 h 513787"/>
                <a:gd name="connsiteX11" fmla="*/ 491727 w 602653"/>
                <a:gd name="connsiteY11" fmla="*/ 422807 h 513787"/>
                <a:gd name="connsiteX12" fmla="*/ 23536 w 602653"/>
                <a:gd name="connsiteY12" fmla="*/ 422807 h 513787"/>
                <a:gd name="connsiteX13" fmla="*/ 23536 w 602653"/>
                <a:gd name="connsiteY13" fmla="*/ 484218 h 513787"/>
                <a:gd name="connsiteX14" fmla="*/ 110341 w 602653"/>
                <a:gd name="connsiteY14" fmla="*/ 484218 h 513787"/>
                <a:gd name="connsiteX15" fmla="*/ 110341 w 602653"/>
                <a:gd name="connsiteY15" fmla="*/ 422807 h 513787"/>
                <a:gd name="connsiteX16" fmla="*/ 150327 w 602653"/>
                <a:gd name="connsiteY16" fmla="*/ 403852 h 513787"/>
                <a:gd name="connsiteX17" fmla="*/ 148809 w 602653"/>
                <a:gd name="connsiteY17" fmla="*/ 415478 h 513787"/>
                <a:gd name="connsiteX18" fmla="*/ 148303 w 602653"/>
                <a:gd name="connsiteY18" fmla="*/ 420785 h 513787"/>
                <a:gd name="connsiteX19" fmla="*/ 169814 w 602653"/>
                <a:gd name="connsiteY19" fmla="*/ 423312 h 513787"/>
                <a:gd name="connsiteX20" fmla="*/ 170320 w 602653"/>
                <a:gd name="connsiteY20" fmla="*/ 418005 h 513787"/>
                <a:gd name="connsiteX21" fmla="*/ 171839 w 602653"/>
                <a:gd name="connsiteY21" fmla="*/ 406380 h 513787"/>
                <a:gd name="connsiteX22" fmla="*/ 450223 w 602653"/>
                <a:gd name="connsiteY22" fmla="*/ 377822 h 513787"/>
                <a:gd name="connsiteX23" fmla="*/ 450223 w 602653"/>
                <a:gd name="connsiteY23" fmla="*/ 399303 h 513787"/>
                <a:gd name="connsiteX24" fmla="*/ 491727 w 602653"/>
                <a:gd name="connsiteY24" fmla="*/ 399303 h 513787"/>
                <a:gd name="connsiteX25" fmla="*/ 491727 w 602653"/>
                <a:gd name="connsiteY25" fmla="*/ 377822 h 513787"/>
                <a:gd name="connsiteX26" fmla="*/ 23536 w 602653"/>
                <a:gd name="connsiteY26" fmla="*/ 365438 h 513787"/>
                <a:gd name="connsiteX27" fmla="*/ 23536 w 602653"/>
                <a:gd name="connsiteY27" fmla="*/ 399303 h 513787"/>
                <a:gd name="connsiteX28" fmla="*/ 110341 w 602653"/>
                <a:gd name="connsiteY28" fmla="*/ 399303 h 513787"/>
                <a:gd name="connsiteX29" fmla="*/ 110341 w 602653"/>
                <a:gd name="connsiteY29" fmla="*/ 365438 h 513787"/>
                <a:gd name="connsiteX30" fmla="*/ 156401 w 602653"/>
                <a:gd name="connsiteY30" fmla="*/ 354319 h 513787"/>
                <a:gd name="connsiteX31" fmla="*/ 153111 w 602653"/>
                <a:gd name="connsiteY31" fmla="*/ 380349 h 513787"/>
                <a:gd name="connsiteX32" fmla="*/ 174623 w 602653"/>
                <a:gd name="connsiteY32" fmla="*/ 383129 h 513787"/>
                <a:gd name="connsiteX33" fmla="*/ 177913 w 602653"/>
                <a:gd name="connsiteY33" fmla="*/ 356846 h 513787"/>
                <a:gd name="connsiteX34" fmla="*/ 161210 w 602653"/>
                <a:gd name="connsiteY34" fmla="*/ 313883 h 513787"/>
                <a:gd name="connsiteX35" fmla="*/ 159185 w 602653"/>
                <a:gd name="connsiteY35" fmla="*/ 330815 h 513787"/>
                <a:gd name="connsiteX36" fmla="*/ 180697 w 602653"/>
                <a:gd name="connsiteY36" fmla="*/ 333343 h 513787"/>
                <a:gd name="connsiteX37" fmla="*/ 182721 w 602653"/>
                <a:gd name="connsiteY37" fmla="*/ 316410 h 513787"/>
                <a:gd name="connsiteX38" fmla="*/ 545893 w 602653"/>
                <a:gd name="connsiteY38" fmla="*/ 311881 h 513787"/>
                <a:gd name="connsiteX39" fmla="*/ 559070 w 602653"/>
                <a:gd name="connsiteY39" fmla="*/ 322239 h 513787"/>
                <a:gd name="connsiteX40" fmla="*/ 573007 w 602653"/>
                <a:gd name="connsiteY40" fmla="*/ 442998 h 513787"/>
                <a:gd name="connsiteX41" fmla="*/ 562618 w 602653"/>
                <a:gd name="connsiteY41" fmla="*/ 455882 h 513787"/>
                <a:gd name="connsiteX42" fmla="*/ 561097 w 602653"/>
                <a:gd name="connsiteY42" fmla="*/ 456135 h 513787"/>
                <a:gd name="connsiteX43" fmla="*/ 549441 w 602653"/>
                <a:gd name="connsiteY43" fmla="*/ 445524 h 513787"/>
                <a:gd name="connsiteX44" fmla="*/ 535504 w 602653"/>
                <a:gd name="connsiteY44" fmla="*/ 325018 h 513787"/>
                <a:gd name="connsiteX45" fmla="*/ 545893 w 602653"/>
                <a:gd name="connsiteY45" fmla="*/ 311881 h 513787"/>
                <a:gd name="connsiteX46" fmla="*/ 23536 w 602653"/>
                <a:gd name="connsiteY46" fmla="*/ 294423 h 513787"/>
                <a:gd name="connsiteX47" fmla="*/ 23536 w 602653"/>
                <a:gd name="connsiteY47" fmla="*/ 341682 h 513787"/>
                <a:gd name="connsiteX48" fmla="*/ 110341 w 602653"/>
                <a:gd name="connsiteY48" fmla="*/ 341682 h 513787"/>
                <a:gd name="connsiteX49" fmla="*/ 110341 w 602653"/>
                <a:gd name="connsiteY49" fmla="*/ 294423 h 513787"/>
                <a:gd name="connsiteX50" fmla="*/ 407453 w 602653"/>
                <a:gd name="connsiteY50" fmla="*/ 265107 h 513787"/>
                <a:gd name="connsiteX51" fmla="*/ 404416 w 602653"/>
                <a:gd name="connsiteY51" fmla="*/ 265612 h 513787"/>
                <a:gd name="connsiteX52" fmla="*/ 342412 w 602653"/>
                <a:gd name="connsiteY52" fmla="*/ 265612 h 513787"/>
                <a:gd name="connsiteX53" fmla="*/ 340894 w 602653"/>
                <a:gd name="connsiteY53" fmla="*/ 265360 h 513787"/>
                <a:gd name="connsiteX54" fmla="*/ 340894 w 602653"/>
                <a:gd name="connsiteY54" fmla="*/ 484218 h 513787"/>
                <a:gd name="connsiteX55" fmla="*/ 407453 w 602653"/>
                <a:gd name="connsiteY55" fmla="*/ 484218 h 513787"/>
                <a:gd name="connsiteX56" fmla="*/ 167283 w 602653"/>
                <a:gd name="connsiteY56" fmla="*/ 264349 h 513787"/>
                <a:gd name="connsiteX57" fmla="*/ 163993 w 602653"/>
                <a:gd name="connsiteY57" fmla="*/ 290379 h 513787"/>
                <a:gd name="connsiteX58" fmla="*/ 185505 w 602653"/>
                <a:gd name="connsiteY58" fmla="*/ 293159 h 513787"/>
                <a:gd name="connsiteX59" fmla="*/ 188795 w 602653"/>
                <a:gd name="connsiteY59" fmla="*/ 266876 h 513787"/>
                <a:gd name="connsiteX60" fmla="*/ 23536 w 602653"/>
                <a:gd name="connsiteY60" fmla="*/ 236802 h 513787"/>
                <a:gd name="connsiteX61" fmla="*/ 23536 w 602653"/>
                <a:gd name="connsiteY61" fmla="*/ 270920 h 513787"/>
                <a:gd name="connsiteX62" fmla="*/ 110341 w 602653"/>
                <a:gd name="connsiteY62" fmla="*/ 270920 h 513787"/>
                <a:gd name="connsiteX63" fmla="*/ 110341 w 602653"/>
                <a:gd name="connsiteY63" fmla="*/ 236802 h 513787"/>
                <a:gd name="connsiteX64" fmla="*/ 172092 w 602653"/>
                <a:gd name="connsiteY64" fmla="*/ 223913 h 513787"/>
                <a:gd name="connsiteX65" fmla="*/ 171586 w 602653"/>
                <a:gd name="connsiteY65" fmla="*/ 229220 h 513787"/>
                <a:gd name="connsiteX66" fmla="*/ 170067 w 602653"/>
                <a:gd name="connsiteY66" fmla="*/ 240845 h 513787"/>
                <a:gd name="connsiteX67" fmla="*/ 191579 w 602653"/>
                <a:gd name="connsiteY67" fmla="*/ 243373 h 513787"/>
                <a:gd name="connsiteX68" fmla="*/ 193097 w 602653"/>
                <a:gd name="connsiteY68" fmla="*/ 231747 h 513787"/>
                <a:gd name="connsiteX69" fmla="*/ 193603 w 602653"/>
                <a:gd name="connsiteY69" fmla="*/ 226440 h 513787"/>
                <a:gd name="connsiteX70" fmla="*/ 354307 w 602653"/>
                <a:gd name="connsiteY70" fmla="*/ 222649 h 513787"/>
                <a:gd name="connsiteX71" fmla="*/ 354307 w 602653"/>
                <a:gd name="connsiteY71" fmla="*/ 242109 h 513787"/>
                <a:gd name="connsiteX72" fmla="*/ 392774 w 602653"/>
                <a:gd name="connsiteY72" fmla="*/ 242109 h 513787"/>
                <a:gd name="connsiteX73" fmla="*/ 392774 w 602653"/>
                <a:gd name="connsiteY73" fmla="*/ 222649 h 513787"/>
                <a:gd name="connsiteX74" fmla="*/ 547404 w 602653"/>
                <a:gd name="connsiteY74" fmla="*/ 203948 h 513787"/>
                <a:gd name="connsiteX75" fmla="*/ 516529 w 602653"/>
                <a:gd name="connsiteY75" fmla="*/ 207233 h 513787"/>
                <a:gd name="connsiteX76" fmla="*/ 546898 w 602653"/>
                <a:gd name="connsiteY76" fmla="*/ 489020 h 513787"/>
                <a:gd name="connsiteX77" fmla="*/ 577773 w 602653"/>
                <a:gd name="connsiteY77" fmla="*/ 485735 h 513787"/>
                <a:gd name="connsiteX78" fmla="*/ 340894 w 602653"/>
                <a:gd name="connsiteY78" fmla="*/ 182972 h 513787"/>
                <a:gd name="connsiteX79" fmla="*/ 340894 w 602653"/>
                <a:gd name="connsiteY79" fmla="*/ 199146 h 513787"/>
                <a:gd name="connsiteX80" fmla="*/ 342412 w 602653"/>
                <a:gd name="connsiteY80" fmla="*/ 198893 h 513787"/>
                <a:gd name="connsiteX81" fmla="*/ 404416 w 602653"/>
                <a:gd name="connsiteY81" fmla="*/ 198893 h 513787"/>
                <a:gd name="connsiteX82" fmla="*/ 407453 w 602653"/>
                <a:gd name="connsiteY82" fmla="*/ 199651 h 513787"/>
                <a:gd name="connsiteX83" fmla="*/ 407453 w 602653"/>
                <a:gd name="connsiteY83" fmla="*/ 182972 h 513787"/>
                <a:gd name="connsiteX84" fmla="*/ 23536 w 602653"/>
                <a:gd name="connsiteY84" fmla="*/ 166039 h 513787"/>
                <a:gd name="connsiteX85" fmla="*/ 23536 w 602653"/>
                <a:gd name="connsiteY85" fmla="*/ 213299 h 513787"/>
                <a:gd name="connsiteX86" fmla="*/ 110341 w 602653"/>
                <a:gd name="connsiteY86" fmla="*/ 213299 h 513787"/>
                <a:gd name="connsiteX87" fmla="*/ 110341 w 602653"/>
                <a:gd name="connsiteY87" fmla="*/ 166039 h 513787"/>
                <a:gd name="connsiteX88" fmla="*/ 179431 w 602653"/>
                <a:gd name="connsiteY88" fmla="*/ 164523 h 513787"/>
                <a:gd name="connsiteX89" fmla="*/ 174876 w 602653"/>
                <a:gd name="connsiteY89" fmla="*/ 200410 h 513787"/>
                <a:gd name="connsiteX90" fmla="*/ 196387 w 602653"/>
                <a:gd name="connsiteY90" fmla="*/ 202937 h 513787"/>
                <a:gd name="connsiteX91" fmla="*/ 200943 w 602653"/>
                <a:gd name="connsiteY91" fmla="*/ 167050 h 513787"/>
                <a:gd name="connsiteX92" fmla="*/ 450223 w 602653"/>
                <a:gd name="connsiteY92" fmla="*/ 108418 h 513787"/>
                <a:gd name="connsiteX93" fmla="*/ 450223 w 602653"/>
                <a:gd name="connsiteY93" fmla="*/ 354319 h 513787"/>
                <a:gd name="connsiteX94" fmla="*/ 491727 w 602653"/>
                <a:gd name="connsiteY94" fmla="*/ 354319 h 513787"/>
                <a:gd name="connsiteX95" fmla="*/ 491727 w 602653"/>
                <a:gd name="connsiteY95" fmla="*/ 108418 h 513787"/>
                <a:gd name="connsiteX96" fmla="*/ 23536 w 602653"/>
                <a:gd name="connsiteY96" fmla="*/ 108418 h 513787"/>
                <a:gd name="connsiteX97" fmla="*/ 23536 w 602653"/>
                <a:gd name="connsiteY97" fmla="*/ 142536 h 513787"/>
                <a:gd name="connsiteX98" fmla="*/ 110341 w 602653"/>
                <a:gd name="connsiteY98" fmla="*/ 142536 h 513787"/>
                <a:gd name="connsiteX99" fmla="*/ 110341 w 602653"/>
                <a:gd name="connsiteY99" fmla="*/ 108418 h 513787"/>
                <a:gd name="connsiteX100" fmla="*/ 225744 w 602653"/>
                <a:gd name="connsiteY100" fmla="*/ 73795 h 513787"/>
                <a:gd name="connsiteX101" fmla="*/ 225744 w 602653"/>
                <a:gd name="connsiteY101" fmla="*/ 484218 h 513787"/>
                <a:gd name="connsiteX102" fmla="*/ 317358 w 602653"/>
                <a:gd name="connsiteY102" fmla="*/ 484218 h 513787"/>
                <a:gd name="connsiteX103" fmla="*/ 317358 w 602653"/>
                <a:gd name="connsiteY103" fmla="*/ 171346 h 513787"/>
                <a:gd name="connsiteX104" fmla="*/ 317358 w 602653"/>
                <a:gd name="connsiteY104" fmla="*/ 73795 h 513787"/>
                <a:gd name="connsiteX105" fmla="*/ 23536 w 602653"/>
                <a:gd name="connsiteY105" fmla="*/ 23503 h 513787"/>
                <a:gd name="connsiteX106" fmla="*/ 23536 w 602653"/>
                <a:gd name="connsiteY106" fmla="*/ 84915 h 513787"/>
                <a:gd name="connsiteX107" fmla="*/ 110341 w 602653"/>
                <a:gd name="connsiteY107" fmla="*/ 84915 h 513787"/>
                <a:gd name="connsiteX108" fmla="*/ 110341 w 602653"/>
                <a:gd name="connsiteY108" fmla="*/ 23503 h 513787"/>
                <a:gd name="connsiteX109" fmla="*/ 11895 w 602653"/>
                <a:gd name="connsiteY109" fmla="*/ 0 h 513787"/>
                <a:gd name="connsiteX110" fmla="*/ 122236 w 602653"/>
                <a:gd name="connsiteY110" fmla="*/ 0 h 513787"/>
                <a:gd name="connsiteX111" fmla="*/ 134130 w 602653"/>
                <a:gd name="connsiteY111" fmla="*/ 11878 h 513787"/>
                <a:gd name="connsiteX112" fmla="*/ 134130 w 602653"/>
                <a:gd name="connsiteY112" fmla="*/ 96793 h 513787"/>
                <a:gd name="connsiteX113" fmla="*/ 134130 w 602653"/>
                <a:gd name="connsiteY113" fmla="*/ 154161 h 513787"/>
                <a:gd name="connsiteX114" fmla="*/ 134130 w 602653"/>
                <a:gd name="connsiteY114" fmla="*/ 225177 h 513787"/>
                <a:gd name="connsiteX115" fmla="*/ 134130 w 602653"/>
                <a:gd name="connsiteY115" fmla="*/ 282798 h 513787"/>
                <a:gd name="connsiteX116" fmla="*/ 134130 w 602653"/>
                <a:gd name="connsiteY116" fmla="*/ 339661 h 513787"/>
                <a:gd name="connsiteX117" fmla="*/ 139192 w 602653"/>
                <a:gd name="connsiteY117" fmla="*/ 299225 h 513787"/>
                <a:gd name="connsiteX118" fmla="*/ 148809 w 602653"/>
                <a:gd name="connsiteY118" fmla="*/ 219617 h 513787"/>
                <a:gd name="connsiteX119" fmla="*/ 150074 w 602653"/>
                <a:gd name="connsiteY119" fmla="*/ 209255 h 513787"/>
                <a:gd name="connsiteX120" fmla="*/ 157413 w 602653"/>
                <a:gd name="connsiteY120" fmla="*/ 149865 h 513787"/>
                <a:gd name="connsiteX121" fmla="*/ 161716 w 602653"/>
                <a:gd name="connsiteY121" fmla="*/ 142031 h 513787"/>
                <a:gd name="connsiteX122" fmla="*/ 170573 w 602653"/>
                <a:gd name="connsiteY122" fmla="*/ 139503 h 513787"/>
                <a:gd name="connsiteX123" fmla="*/ 202208 w 602653"/>
                <a:gd name="connsiteY123" fmla="*/ 143547 h 513787"/>
                <a:gd name="connsiteX124" fmla="*/ 202208 w 602653"/>
                <a:gd name="connsiteY124" fmla="*/ 61917 h 513787"/>
                <a:gd name="connsiteX125" fmla="*/ 214103 w 602653"/>
                <a:gd name="connsiteY125" fmla="*/ 50292 h 513787"/>
                <a:gd name="connsiteX126" fmla="*/ 328999 w 602653"/>
                <a:gd name="connsiteY126" fmla="*/ 50292 h 513787"/>
                <a:gd name="connsiteX127" fmla="*/ 340894 w 602653"/>
                <a:gd name="connsiteY127" fmla="*/ 61917 h 513787"/>
                <a:gd name="connsiteX128" fmla="*/ 340894 w 602653"/>
                <a:gd name="connsiteY128" fmla="*/ 159468 h 513787"/>
                <a:gd name="connsiteX129" fmla="*/ 419348 w 602653"/>
                <a:gd name="connsiteY129" fmla="*/ 159468 h 513787"/>
                <a:gd name="connsiteX130" fmla="*/ 426687 w 602653"/>
                <a:gd name="connsiteY130" fmla="*/ 162248 h 513787"/>
                <a:gd name="connsiteX131" fmla="*/ 426687 w 602653"/>
                <a:gd name="connsiteY131" fmla="*/ 96793 h 513787"/>
                <a:gd name="connsiteX132" fmla="*/ 438581 w 602653"/>
                <a:gd name="connsiteY132" fmla="*/ 84915 h 513787"/>
                <a:gd name="connsiteX133" fmla="*/ 503622 w 602653"/>
                <a:gd name="connsiteY133" fmla="*/ 84915 h 513787"/>
                <a:gd name="connsiteX134" fmla="*/ 515263 w 602653"/>
                <a:gd name="connsiteY134" fmla="*/ 96793 h 513787"/>
                <a:gd name="connsiteX135" fmla="*/ 515263 w 602653"/>
                <a:gd name="connsiteY135" fmla="*/ 183730 h 513787"/>
                <a:gd name="connsiteX136" fmla="*/ 556515 w 602653"/>
                <a:gd name="connsiteY136" fmla="*/ 179181 h 513787"/>
                <a:gd name="connsiteX137" fmla="*/ 569675 w 602653"/>
                <a:gd name="connsiteY137" fmla="*/ 189795 h 513787"/>
                <a:gd name="connsiteX138" fmla="*/ 602575 w 602653"/>
                <a:gd name="connsiteY138" fmla="*/ 494833 h 513787"/>
                <a:gd name="connsiteX139" fmla="*/ 592199 w 602653"/>
                <a:gd name="connsiteY139" fmla="*/ 507974 h 513787"/>
                <a:gd name="connsiteX140" fmla="*/ 537787 w 602653"/>
                <a:gd name="connsiteY140" fmla="*/ 513787 h 513787"/>
                <a:gd name="connsiteX141" fmla="*/ 536522 w 602653"/>
                <a:gd name="connsiteY141" fmla="*/ 513787 h 513787"/>
                <a:gd name="connsiteX142" fmla="*/ 524880 w 602653"/>
                <a:gd name="connsiteY142" fmla="*/ 503425 h 513787"/>
                <a:gd name="connsiteX143" fmla="*/ 515263 w 602653"/>
                <a:gd name="connsiteY143" fmla="*/ 416236 h 513787"/>
                <a:gd name="connsiteX144" fmla="*/ 515263 w 602653"/>
                <a:gd name="connsiteY144" fmla="*/ 495844 h 513787"/>
                <a:gd name="connsiteX145" fmla="*/ 503622 w 602653"/>
                <a:gd name="connsiteY145" fmla="*/ 507722 h 513787"/>
                <a:gd name="connsiteX146" fmla="*/ 438581 w 602653"/>
                <a:gd name="connsiteY146" fmla="*/ 507722 h 513787"/>
                <a:gd name="connsiteX147" fmla="*/ 428964 w 602653"/>
                <a:gd name="connsiteY147" fmla="*/ 502415 h 513787"/>
                <a:gd name="connsiteX148" fmla="*/ 419348 w 602653"/>
                <a:gd name="connsiteY148" fmla="*/ 507722 h 513787"/>
                <a:gd name="connsiteX149" fmla="*/ 328999 w 602653"/>
                <a:gd name="connsiteY149" fmla="*/ 507722 h 513787"/>
                <a:gd name="connsiteX150" fmla="*/ 214103 w 602653"/>
                <a:gd name="connsiteY150" fmla="*/ 507722 h 513787"/>
                <a:gd name="connsiteX151" fmla="*/ 202208 w 602653"/>
                <a:gd name="connsiteY151" fmla="*/ 495844 h 513787"/>
                <a:gd name="connsiteX152" fmla="*/ 202208 w 602653"/>
                <a:gd name="connsiteY152" fmla="*/ 352044 h 513787"/>
                <a:gd name="connsiteX153" fmla="*/ 193097 w 602653"/>
                <a:gd name="connsiteY153" fmla="*/ 427608 h 513787"/>
                <a:gd name="connsiteX154" fmla="*/ 191832 w 602653"/>
                <a:gd name="connsiteY154" fmla="*/ 437970 h 513787"/>
                <a:gd name="connsiteX155" fmla="*/ 184493 w 602653"/>
                <a:gd name="connsiteY155" fmla="*/ 497360 h 513787"/>
                <a:gd name="connsiteX156" fmla="*/ 180190 w 602653"/>
                <a:gd name="connsiteY156" fmla="*/ 505195 h 513787"/>
                <a:gd name="connsiteX157" fmla="*/ 172851 w 602653"/>
                <a:gd name="connsiteY157" fmla="*/ 507722 h 513787"/>
                <a:gd name="connsiteX158" fmla="*/ 171333 w 602653"/>
                <a:gd name="connsiteY158" fmla="*/ 507722 h 513787"/>
                <a:gd name="connsiteX159" fmla="*/ 131600 w 602653"/>
                <a:gd name="connsiteY159" fmla="*/ 502920 h 513787"/>
                <a:gd name="connsiteX160" fmla="*/ 122236 w 602653"/>
                <a:gd name="connsiteY160" fmla="*/ 507722 h 513787"/>
                <a:gd name="connsiteX161" fmla="*/ 11895 w 602653"/>
                <a:gd name="connsiteY161" fmla="*/ 507722 h 513787"/>
                <a:gd name="connsiteX162" fmla="*/ 0 w 602653"/>
                <a:gd name="connsiteY162" fmla="*/ 496096 h 513787"/>
                <a:gd name="connsiteX163" fmla="*/ 0 w 602653"/>
                <a:gd name="connsiteY163" fmla="*/ 411181 h 513787"/>
                <a:gd name="connsiteX164" fmla="*/ 0 w 602653"/>
                <a:gd name="connsiteY164" fmla="*/ 353560 h 513787"/>
                <a:gd name="connsiteX165" fmla="*/ 0 w 602653"/>
                <a:gd name="connsiteY165" fmla="*/ 282798 h 513787"/>
                <a:gd name="connsiteX166" fmla="*/ 0 w 602653"/>
                <a:gd name="connsiteY166" fmla="*/ 225177 h 513787"/>
                <a:gd name="connsiteX167" fmla="*/ 0 w 602653"/>
                <a:gd name="connsiteY167" fmla="*/ 154161 h 513787"/>
                <a:gd name="connsiteX168" fmla="*/ 0 w 602653"/>
                <a:gd name="connsiteY168" fmla="*/ 96793 h 513787"/>
                <a:gd name="connsiteX169" fmla="*/ 0 w 602653"/>
                <a:gd name="connsiteY169" fmla="*/ 11878 h 513787"/>
                <a:gd name="connsiteX170" fmla="*/ 11895 w 602653"/>
                <a:gd name="connsiteY170" fmla="*/ 0 h 51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602653" h="513787">
                  <a:moveTo>
                    <a:pt x="450223" y="470824"/>
                  </a:moveTo>
                  <a:lnTo>
                    <a:pt x="450223" y="484218"/>
                  </a:lnTo>
                  <a:lnTo>
                    <a:pt x="491727" y="484218"/>
                  </a:lnTo>
                  <a:lnTo>
                    <a:pt x="491727" y="470824"/>
                  </a:lnTo>
                  <a:close/>
                  <a:moveTo>
                    <a:pt x="145266" y="444288"/>
                  </a:moveTo>
                  <a:lnTo>
                    <a:pt x="140964" y="480175"/>
                  </a:lnTo>
                  <a:lnTo>
                    <a:pt x="162475" y="482702"/>
                  </a:lnTo>
                  <a:lnTo>
                    <a:pt x="166777" y="446815"/>
                  </a:lnTo>
                  <a:close/>
                  <a:moveTo>
                    <a:pt x="450223" y="422807"/>
                  </a:moveTo>
                  <a:lnTo>
                    <a:pt x="450223" y="447321"/>
                  </a:lnTo>
                  <a:lnTo>
                    <a:pt x="491727" y="447321"/>
                  </a:lnTo>
                  <a:lnTo>
                    <a:pt x="491727" y="422807"/>
                  </a:lnTo>
                  <a:close/>
                  <a:moveTo>
                    <a:pt x="23536" y="422807"/>
                  </a:moveTo>
                  <a:lnTo>
                    <a:pt x="23536" y="484218"/>
                  </a:lnTo>
                  <a:lnTo>
                    <a:pt x="110341" y="484218"/>
                  </a:lnTo>
                  <a:lnTo>
                    <a:pt x="110341" y="422807"/>
                  </a:lnTo>
                  <a:close/>
                  <a:moveTo>
                    <a:pt x="150327" y="403852"/>
                  </a:moveTo>
                  <a:lnTo>
                    <a:pt x="148809" y="415478"/>
                  </a:lnTo>
                  <a:lnTo>
                    <a:pt x="148303" y="420785"/>
                  </a:lnTo>
                  <a:lnTo>
                    <a:pt x="169814" y="423312"/>
                  </a:lnTo>
                  <a:lnTo>
                    <a:pt x="170320" y="418005"/>
                  </a:lnTo>
                  <a:lnTo>
                    <a:pt x="171839" y="406380"/>
                  </a:lnTo>
                  <a:close/>
                  <a:moveTo>
                    <a:pt x="450223" y="377822"/>
                  </a:moveTo>
                  <a:lnTo>
                    <a:pt x="450223" y="399303"/>
                  </a:lnTo>
                  <a:lnTo>
                    <a:pt x="491727" y="399303"/>
                  </a:lnTo>
                  <a:lnTo>
                    <a:pt x="491727" y="377822"/>
                  </a:lnTo>
                  <a:close/>
                  <a:moveTo>
                    <a:pt x="23536" y="365438"/>
                  </a:moveTo>
                  <a:lnTo>
                    <a:pt x="23536" y="399303"/>
                  </a:lnTo>
                  <a:lnTo>
                    <a:pt x="110341" y="399303"/>
                  </a:lnTo>
                  <a:lnTo>
                    <a:pt x="110341" y="365438"/>
                  </a:lnTo>
                  <a:close/>
                  <a:moveTo>
                    <a:pt x="156401" y="354319"/>
                  </a:moveTo>
                  <a:lnTo>
                    <a:pt x="153111" y="380349"/>
                  </a:lnTo>
                  <a:lnTo>
                    <a:pt x="174623" y="383129"/>
                  </a:lnTo>
                  <a:lnTo>
                    <a:pt x="177913" y="356846"/>
                  </a:lnTo>
                  <a:close/>
                  <a:moveTo>
                    <a:pt x="161210" y="313883"/>
                  </a:moveTo>
                  <a:lnTo>
                    <a:pt x="159185" y="330815"/>
                  </a:lnTo>
                  <a:lnTo>
                    <a:pt x="180697" y="333343"/>
                  </a:lnTo>
                  <a:lnTo>
                    <a:pt x="182721" y="316410"/>
                  </a:lnTo>
                  <a:close/>
                  <a:moveTo>
                    <a:pt x="545893" y="311881"/>
                  </a:moveTo>
                  <a:cubicBezTo>
                    <a:pt x="552482" y="311123"/>
                    <a:pt x="558310" y="315923"/>
                    <a:pt x="559070" y="322239"/>
                  </a:cubicBezTo>
                  <a:lnTo>
                    <a:pt x="573007" y="442998"/>
                  </a:lnTo>
                  <a:cubicBezTo>
                    <a:pt x="573767" y="449314"/>
                    <a:pt x="568952" y="455125"/>
                    <a:pt x="562618" y="455882"/>
                  </a:cubicBezTo>
                  <a:cubicBezTo>
                    <a:pt x="562111" y="456135"/>
                    <a:pt x="561604" y="456135"/>
                    <a:pt x="561097" y="456135"/>
                  </a:cubicBezTo>
                  <a:cubicBezTo>
                    <a:pt x="555269" y="456135"/>
                    <a:pt x="550201" y="451588"/>
                    <a:pt x="549441" y="445524"/>
                  </a:cubicBezTo>
                  <a:lnTo>
                    <a:pt x="535504" y="325018"/>
                  </a:lnTo>
                  <a:cubicBezTo>
                    <a:pt x="534744" y="318450"/>
                    <a:pt x="539305" y="312639"/>
                    <a:pt x="545893" y="311881"/>
                  </a:cubicBezTo>
                  <a:close/>
                  <a:moveTo>
                    <a:pt x="23536" y="294423"/>
                  </a:moveTo>
                  <a:lnTo>
                    <a:pt x="23536" y="341682"/>
                  </a:lnTo>
                  <a:lnTo>
                    <a:pt x="110341" y="341682"/>
                  </a:lnTo>
                  <a:lnTo>
                    <a:pt x="110341" y="294423"/>
                  </a:lnTo>
                  <a:close/>
                  <a:moveTo>
                    <a:pt x="407453" y="265107"/>
                  </a:moveTo>
                  <a:cubicBezTo>
                    <a:pt x="406441" y="265360"/>
                    <a:pt x="405428" y="265612"/>
                    <a:pt x="404416" y="265612"/>
                  </a:cubicBezTo>
                  <a:lnTo>
                    <a:pt x="342412" y="265612"/>
                  </a:lnTo>
                  <a:cubicBezTo>
                    <a:pt x="341906" y="265612"/>
                    <a:pt x="341400" y="265360"/>
                    <a:pt x="340894" y="265360"/>
                  </a:cubicBezTo>
                  <a:lnTo>
                    <a:pt x="340894" y="484218"/>
                  </a:lnTo>
                  <a:lnTo>
                    <a:pt x="407453" y="484218"/>
                  </a:lnTo>
                  <a:close/>
                  <a:moveTo>
                    <a:pt x="167283" y="264349"/>
                  </a:moveTo>
                  <a:lnTo>
                    <a:pt x="163993" y="290379"/>
                  </a:lnTo>
                  <a:lnTo>
                    <a:pt x="185505" y="293159"/>
                  </a:lnTo>
                  <a:lnTo>
                    <a:pt x="188795" y="266876"/>
                  </a:lnTo>
                  <a:close/>
                  <a:moveTo>
                    <a:pt x="23536" y="236802"/>
                  </a:moveTo>
                  <a:lnTo>
                    <a:pt x="23536" y="270920"/>
                  </a:lnTo>
                  <a:lnTo>
                    <a:pt x="110341" y="270920"/>
                  </a:lnTo>
                  <a:lnTo>
                    <a:pt x="110341" y="236802"/>
                  </a:lnTo>
                  <a:close/>
                  <a:moveTo>
                    <a:pt x="172092" y="223913"/>
                  </a:moveTo>
                  <a:lnTo>
                    <a:pt x="171586" y="229220"/>
                  </a:lnTo>
                  <a:lnTo>
                    <a:pt x="170067" y="240845"/>
                  </a:lnTo>
                  <a:lnTo>
                    <a:pt x="191579" y="243373"/>
                  </a:lnTo>
                  <a:lnTo>
                    <a:pt x="193097" y="231747"/>
                  </a:lnTo>
                  <a:lnTo>
                    <a:pt x="193603" y="226440"/>
                  </a:lnTo>
                  <a:close/>
                  <a:moveTo>
                    <a:pt x="354307" y="222649"/>
                  </a:moveTo>
                  <a:lnTo>
                    <a:pt x="354307" y="242109"/>
                  </a:lnTo>
                  <a:lnTo>
                    <a:pt x="392774" y="242109"/>
                  </a:lnTo>
                  <a:lnTo>
                    <a:pt x="392774" y="222649"/>
                  </a:lnTo>
                  <a:close/>
                  <a:moveTo>
                    <a:pt x="547404" y="203948"/>
                  </a:moveTo>
                  <a:lnTo>
                    <a:pt x="516529" y="207233"/>
                  </a:lnTo>
                  <a:lnTo>
                    <a:pt x="546898" y="489020"/>
                  </a:lnTo>
                  <a:lnTo>
                    <a:pt x="577773" y="485735"/>
                  </a:lnTo>
                  <a:close/>
                  <a:moveTo>
                    <a:pt x="340894" y="182972"/>
                  </a:moveTo>
                  <a:lnTo>
                    <a:pt x="340894" y="199146"/>
                  </a:lnTo>
                  <a:cubicBezTo>
                    <a:pt x="341400" y="199146"/>
                    <a:pt x="341906" y="198893"/>
                    <a:pt x="342412" y="198893"/>
                  </a:cubicBezTo>
                  <a:lnTo>
                    <a:pt x="404416" y="198893"/>
                  </a:lnTo>
                  <a:cubicBezTo>
                    <a:pt x="405428" y="198893"/>
                    <a:pt x="406441" y="199399"/>
                    <a:pt x="407453" y="199651"/>
                  </a:cubicBezTo>
                  <a:lnTo>
                    <a:pt x="407453" y="182972"/>
                  </a:lnTo>
                  <a:close/>
                  <a:moveTo>
                    <a:pt x="23536" y="166039"/>
                  </a:moveTo>
                  <a:lnTo>
                    <a:pt x="23536" y="213299"/>
                  </a:lnTo>
                  <a:lnTo>
                    <a:pt x="110341" y="213299"/>
                  </a:lnTo>
                  <a:lnTo>
                    <a:pt x="110341" y="166039"/>
                  </a:lnTo>
                  <a:close/>
                  <a:moveTo>
                    <a:pt x="179431" y="164523"/>
                  </a:moveTo>
                  <a:lnTo>
                    <a:pt x="174876" y="200410"/>
                  </a:lnTo>
                  <a:lnTo>
                    <a:pt x="196387" y="202937"/>
                  </a:lnTo>
                  <a:lnTo>
                    <a:pt x="200943" y="167050"/>
                  </a:lnTo>
                  <a:close/>
                  <a:moveTo>
                    <a:pt x="450223" y="108418"/>
                  </a:moveTo>
                  <a:lnTo>
                    <a:pt x="450223" y="354319"/>
                  </a:lnTo>
                  <a:lnTo>
                    <a:pt x="491727" y="354319"/>
                  </a:lnTo>
                  <a:lnTo>
                    <a:pt x="491727" y="108418"/>
                  </a:lnTo>
                  <a:close/>
                  <a:moveTo>
                    <a:pt x="23536" y="108418"/>
                  </a:moveTo>
                  <a:lnTo>
                    <a:pt x="23536" y="142536"/>
                  </a:lnTo>
                  <a:lnTo>
                    <a:pt x="110341" y="142536"/>
                  </a:lnTo>
                  <a:lnTo>
                    <a:pt x="110341" y="108418"/>
                  </a:lnTo>
                  <a:close/>
                  <a:moveTo>
                    <a:pt x="225744" y="73795"/>
                  </a:moveTo>
                  <a:lnTo>
                    <a:pt x="225744" y="484218"/>
                  </a:lnTo>
                  <a:lnTo>
                    <a:pt x="317358" y="484218"/>
                  </a:lnTo>
                  <a:lnTo>
                    <a:pt x="317358" y="171346"/>
                  </a:lnTo>
                  <a:lnTo>
                    <a:pt x="317358" y="73795"/>
                  </a:lnTo>
                  <a:close/>
                  <a:moveTo>
                    <a:pt x="23536" y="23503"/>
                  </a:moveTo>
                  <a:lnTo>
                    <a:pt x="23536" y="84915"/>
                  </a:lnTo>
                  <a:lnTo>
                    <a:pt x="110341" y="84915"/>
                  </a:lnTo>
                  <a:lnTo>
                    <a:pt x="110341" y="23503"/>
                  </a:lnTo>
                  <a:close/>
                  <a:moveTo>
                    <a:pt x="11895" y="0"/>
                  </a:moveTo>
                  <a:lnTo>
                    <a:pt x="122236" y="0"/>
                  </a:lnTo>
                  <a:cubicBezTo>
                    <a:pt x="128816" y="0"/>
                    <a:pt x="134130" y="5307"/>
                    <a:pt x="134130" y="11878"/>
                  </a:cubicBezTo>
                  <a:lnTo>
                    <a:pt x="134130" y="96793"/>
                  </a:lnTo>
                  <a:lnTo>
                    <a:pt x="134130" y="154161"/>
                  </a:lnTo>
                  <a:lnTo>
                    <a:pt x="134130" y="225177"/>
                  </a:lnTo>
                  <a:lnTo>
                    <a:pt x="134130" y="282798"/>
                  </a:lnTo>
                  <a:lnTo>
                    <a:pt x="134130" y="339661"/>
                  </a:lnTo>
                  <a:lnTo>
                    <a:pt x="139192" y="299225"/>
                  </a:lnTo>
                  <a:lnTo>
                    <a:pt x="148809" y="219617"/>
                  </a:lnTo>
                  <a:lnTo>
                    <a:pt x="150074" y="209255"/>
                  </a:lnTo>
                  <a:lnTo>
                    <a:pt x="157413" y="149865"/>
                  </a:lnTo>
                  <a:cubicBezTo>
                    <a:pt x="157667" y="146832"/>
                    <a:pt x="159185" y="144052"/>
                    <a:pt x="161716" y="142031"/>
                  </a:cubicBezTo>
                  <a:cubicBezTo>
                    <a:pt x="164247" y="140009"/>
                    <a:pt x="167283" y="139251"/>
                    <a:pt x="170573" y="139503"/>
                  </a:cubicBezTo>
                  <a:lnTo>
                    <a:pt x="202208" y="143547"/>
                  </a:lnTo>
                  <a:lnTo>
                    <a:pt x="202208" y="61917"/>
                  </a:lnTo>
                  <a:cubicBezTo>
                    <a:pt x="202208" y="55599"/>
                    <a:pt x="207523" y="50292"/>
                    <a:pt x="214103" y="50292"/>
                  </a:cubicBezTo>
                  <a:lnTo>
                    <a:pt x="328999" y="50292"/>
                  </a:lnTo>
                  <a:cubicBezTo>
                    <a:pt x="335579" y="50292"/>
                    <a:pt x="340894" y="55599"/>
                    <a:pt x="340894" y="61917"/>
                  </a:cubicBezTo>
                  <a:lnTo>
                    <a:pt x="340894" y="159468"/>
                  </a:lnTo>
                  <a:lnTo>
                    <a:pt x="419348" y="159468"/>
                  </a:lnTo>
                  <a:cubicBezTo>
                    <a:pt x="422131" y="159468"/>
                    <a:pt x="424662" y="160479"/>
                    <a:pt x="426687" y="162248"/>
                  </a:cubicBezTo>
                  <a:lnTo>
                    <a:pt x="426687" y="96793"/>
                  </a:lnTo>
                  <a:cubicBezTo>
                    <a:pt x="426687" y="90222"/>
                    <a:pt x="432001" y="84915"/>
                    <a:pt x="438581" y="84915"/>
                  </a:cubicBezTo>
                  <a:lnTo>
                    <a:pt x="503622" y="84915"/>
                  </a:lnTo>
                  <a:cubicBezTo>
                    <a:pt x="509949" y="84915"/>
                    <a:pt x="515263" y="90222"/>
                    <a:pt x="515263" y="96793"/>
                  </a:cubicBezTo>
                  <a:lnTo>
                    <a:pt x="515263" y="183730"/>
                  </a:lnTo>
                  <a:lnTo>
                    <a:pt x="556515" y="179181"/>
                  </a:lnTo>
                  <a:cubicBezTo>
                    <a:pt x="563095" y="178423"/>
                    <a:pt x="568916" y="183224"/>
                    <a:pt x="569675" y="189795"/>
                  </a:cubicBezTo>
                  <a:lnTo>
                    <a:pt x="602575" y="494833"/>
                  </a:lnTo>
                  <a:cubicBezTo>
                    <a:pt x="603334" y="501404"/>
                    <a:pt x="598526" y="507216"/>
                    <a:pt x="592199" y="507974"/>
                  </a:cubicBezTo>
                  <a:lnTo>
                    <a:pt x="537787" y="513787"/>
                  </a:lnTo>
                  <a:cubicBezTo>
                    <a:pt x="537281" y="513787"/>
                    <a:pt x="537028" y="513787"/>
                    <a:pt x="536522" y="513787"/>
                  </a:cubicBezTo>
                  <a:cubicBezTo>
                    <a:pt x="530448" y="513787"/>
                    <a:pt x="525386" y="509491"/>
                    <a:pt x="524880" y="503425"/>
                  </a:cubicBezTo>
                  <a:lnTo>
                    <a:pt x="515263" y="416236"/>
                  </a:lnTo>
                  <a:lnTo>
                    <a:pt x="515263" y="495844"/>
                  </a:lnTo>
                  <a:cubicBezTo>
                    <a:pt x="515263" y="502415"/>
                    <a:pt x="509949" y="507722"/>
                    <a:pt x="503622" y="507722"/>
                  </a:cubicBezTo>
                  <a:lnTo>
                    <a:pt x="438581" y="507722"/>
                  </a:lnTo>
                  <a:cubicBezTo>
                    <a:pt x="434532" y="507722"/>
                    <a:pt x="430989" y="505700"/>
                    <a:pt x="428964" y="502415"/>
                  </a:cubicBezTo>
                  <a:cubicBezTo>
                    <a:pt x="426687" y="505700"/>
                    <a:pt x="423397" y="507722"/>
                    <a:pt x="419348" y="507722"/>
                  </a:cubicBezTo>
                  <a:lnTo>
                    <a:pt x="328999" y="507722"/>
                  </a:lnTo>
                  <a:lnTo>
                    <a:pt x="214103" y="507722"/>
                  </a:lnTo>
                  <a:cubicBezTo>
                    <a:pt x="207523" y="507722"/>
                    <a:pt x="202208" y="502415"/>
                    <a:pt x="202208" y="495844"/>
                  </a:cubicBezTo>
                  <a:lnTo>
                    <a:pt x="202208" y="352044"/>
                  </a:lnTo>
                  <a:lnTo>
                    <a:pt x="193097" y="427608"/>
                  </a:lnTo>
                  <a:lnTo>
                    <a:pt x="191832" y="437970"/>
                  </a:lnTo>
                  <a:lnTo>
                    <a:pt x="184493" y="497360"/>
                  </a:lnTo>
                  <a:cubicBezTo>
                    <a:pt x="184240" y="500393"/>
                    <a:pt x="182468" y="503425"/>
                    <a:pt x="180190" y="505195"/>
                  </a:cubicBezTo>
                  <a:cubicBezTo>
                    <a:pt x="177913" y="506964"/>
                    <a:pt x="175382" y="507722"/>
                    <a:pt x="172851" y="507722"/>
                  </a:cubicBezTo>
                  <a:cubicBezTo>
                    <a:pt x="172345" y="507722"/>
                    <a:pt x="171839" y="507722"/>
                    <a:pt x="171333" y="507722"/>
                  </a:cubicBezTo>
                  <a:lnTo>
                    <a:pt x="131600" y="502920"/>
                  </a:lnTo>
                  <a:cubicBezTo>
                    <a:pt x="129322" y="505700"/>
                    <a:pt x="126032" y="507722"/>
                    <a:pt x="122236" y="507722"/>
                  </a:cubicBezTo>
                  <a:lnTo>
                    <a:pt x="11895" y="507722"/>
                  </a:lnTo>
                  <a:cubicBezTo>
                    <a:pt x="5315" y="507722"/>
                    <a:pt x="0" y="502415"/>
                    <a:pt x="0" y="496096"/>
                  </a:cubicBezTo>
                  <a:lnTo>
                    <a:pt x="0" y="411181"/>
                  </a:lnTo>
                  <a:lnTo>
                    <a:pt x="0" y="353560"/>
                  </a:lnTo>
                  <a:lnTo>
                    <a:pt x="0" y="282798"/>
                  </a:lnTo>
                  <a:lnTo>
                    <a:pt x="0" y="225177"/>
                  </a:lnTo>
                  <a:lnTo>
                    <a:pt x="0" y="154161"/>
                  </a:lnTo>
                  <a:lnTo>
                    <a:pt x="0" y="96793"/>
                  </a:lnTo>
                  <a:lnTo>
                    <a:pt x="0" y="11878"/>
                  </a:lnTo>
                  <a:cubicBezTo>
                    <a:pt x="0" y="5307"/>
                    <a:pt x="5315" y="0"/>
                    <a:pt x="11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占位符 11"/>
            <p:cNvSpPr txBox="1"/>
            <p:nvPr/>
          </p:nvSpPr>
          <p:spPr>
            <a:xfrm>
              <a:off x="5682593" y="3862665"/>
              <a:ext cx="5919985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3" name="文本占位符 12"/>
            <p:cNvSpPr txBox="1"/>
            <p:nvPr/>
          </p:nvSpPr>
          <p:spPr>
            <a:xfrm>
              <a:off x="5574760" y="285985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密码算法实现思路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EA178-947A-45BA-A678-C4E98DF6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密码算法实现的思路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059CEA4-1DA6-432E-B8F8-DD42C113E2E3}"/>
              </a:ext>
            </a:extLst>
          </p:cNvPr>
          <p:cNvGrpSpPr/>
          <p:nvPr/>
        </p:nvGrpSpPr>
        <p:grpSpPr>
          <a:xfrm>
            <a:off x="577850" y="1049658"/>
            <a:ext cx="3063518" cy="3972178"/>
            <a:chOff x="577850" y="1340511"/>
            <a:chExt cx="3009087" cy="3917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E83DC31-16EF-4D12-9520-250A22928641}"/>
                </a:ext>
              </a:extLst>
            </p:cNvPr>
            <p:cNvSpPr/>
            <p:nvPr/>
          </p:nvSpPr>
          <p:spPr>
            <a:xfrm>
              <a:off x="577850" y="1971997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" name="文本框 4">
              <a:hlinkClick r:id="rId3" action="ppaction://hlinksldjump"/>
              <a:extLst>
                <a:ext uri="{FF2B5EF4-FFF2-40B4-BE49-F238E27FC236}">
                  <a16:creationId xmlns:a16="http://schemas.microsoft.com/office/drawing/2014/main" id="{0E0205E1-EAE1-4484-804F-B4D605BFE1FE}"/>
                </a:ext>
              </a:extLst>
            </p:cNvPr>
            <p:cNvSpPr txBox="1"/>
            <p:nvPr/>
          </p:nvSpPr>
          <p:spPr>
            <a:xfrm>
              <a:off x="577850" y="1340511"/>
              <a:ext cx="13747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了解需求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ABF3E82-A114-4FC9-AD90-AF12A3B04F56}"/>
                </a:ext>
              </a:extLst>
            </p:cNvPr>
            <p:cNvSpPr txBox="1"/>
            <p:nvPr/>
          </p:nvSpPr>
          <p:spPr>
            <a:xfrm>
              <a:off x="577850" y="2275372"/>
              <a:ext cx="3009087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1" spc="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环境需求</a:t>
              </a:r>
              <a:r>
                <a:rPr lang="zh-CN" altLang="en-US" spc="100" dirty="0"/>
                <a:t>：</a:t>
              </a:r>
              <a:r>
                <a:rPr lang="en-US" altLang="zh-CN" spc="100" dirty="0"/>
                <a:t>PC</a:t>
              </a:r>
              <a:r>
                <a:rPr lang="zh-CN" altLang="en-US" spc="100" dirty="0"/>
                <a:t>机、单片机、</a:t>
              </a:r>
              <a:r>
                <a:rPr lang="en-US" altLang="zh-CN" spc="100" dirty="0"/>
                <a:t>FPGA</a:t>
              </a:r>
              <a:r>
                <a:rPr lang="zh-CN" altLang="en-US" spc="100" dirty="0"/>
                <a:t> 、服务器</a:t>
              </a:r>
              <a:r>
                <a:rPr lang="en-US" altLang="zh-CN" spc="100" dirty="0"/>
                <a:t>……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b="1" spc="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用户需求</a:t>
              </a:r>
              <a:r>
                <a:rPr lang="zh-CN" altLang="en-US" spc="100" dirty="0"/>
                <a:t>：科研分析、系统底层服务、密码算法库、硬件加密模块、安全传输协议</a:t>
              </a:r>
              <a:r>
                <a:rPr lang="en-US" altLang="zh-CN" spc="100" dirty="0"/>
                <a:t>……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pc="100" dirty="0"/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pc="100" dirty="0"/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pc="100" dirty="0"/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20C7A9F7-E014-45DA-8728-F352935945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54829" y="1387391"/>
              <a:ext cx="376611" cy="380494"/>
            </a:xfrm>
            <a:custGeom>
              <a:avLst/>
              <a:gdLst>
                <a:gd name="T0" fmla="*/ 142 w 147"/>
                <a:gd name="T1" fmla="*/ 125 h 148"/>
                <a:gd name="T2" fmla="*/ 105 w 147"/>
                <a:gd name="T3" fmla="*/ 88 h 148"/>
                <a:gd name="T4" fmla="*/ 95 w 147"/>
                <a:gd name="T5" fmla="*/ 84 h 148"/>
                <a:gd name="T6" fmla="*/ 87 w 147"/>
                <a:gd name="T7" fmla="*/ 75 h 148"/>
                <a:gd name="T8" fmla="*/ 81 w 147"/>
                <a:gd name="T9" fmla="*/ 18 h 148"/>
                <a:gd name="T10" fmla="*/ 17 w 147"/>
                <a:gd name="T11" fmla="*/ 18 h 148"/>
                <a:gd name="T12" fmla="*/ 17 w 147"/>
                <a:gd name="T13" fmla="*/ 82 h 148"/>
                <a:gd name="T14" fmla="*/ 75 w 147"/>
                <a:gd name="T15" fmla="*/ 87 h 148"/>
                <a:gd name="T16" fmla="*/ 84 w 147"/>
                <a:gd name="T17" fmla="*/ 96 h 148"/>
                <a:gd name="T18" fmla="*/ 87 w 147"/>
                <a:gd name="T19" fmla="*/ 105 h 148"/>
                <a:gd name="T20" fmla="*/ 125 w 147"/>
                <a:gd name="T21" fmla="*/ 143 h 148"/>
                <a:gd name="T22" fmla="*/ 142 w 147"/>
                <a:gd name="T23" fmla="*/ 143 h 148"/>
                <a:gd name="T24" fmla="*/ 142 w 147"/>
                <a:gd name="T25" fmla="*/ 125 h 148"/>
                <a:gd name="T26" fmla="*/ 73 w 147"/>
                <a:gd name="T27" fmla="*/ 73 h 148"/>
                <a:gd name="T28" fmla="*/ 26 w 147"/>
                <a:gd name="T29" fmla="*/ 73 h 148"/>
                <a:gd name="T30" fmla="*/ 26 w 147"/>
                <a:gd name="T31" fmla="*/ 27 h 148"/>
                <a:gd name="T32" fmla="*/ 73 w 147"/>
                <a:gd name="T33" fmla="*/ 27 h 148"/>
                <a:gd name="T34" fmla="*/ 73 w 147"/>
                <a:gd name="T35" fmla="*/ 73 h 148"/>
                <a:gd name="T36" fmla="*/ 53 w 147"/>
                <a:gd name="T37" fmla="*/ 27 h 148"/>
                <a:gd name="T38" fmla="*/ 26 w 147"/>
                <a:gd name="T39" fmla="*/ 53 h 148"/>
                <a:gd name="T40" fmla="*/ 34 w 147"/>
                <a:gd name="T41" fmla="*/ 59 h 148"/>
                <a:gd name="T42" fmla="*/ 34 w 147"/>
                <a:gd name="T43" fmla="*/ 51 h 148"/>
                <a:gd name="T44" fmla="*/ 51 w 147"/>
                <a:gd name="T45" fmla="*/ 34 h 148"/>
                <a:gd name="T46" fmla="*/ 59 w 147"/>
                <a:gd name="T47" fmla="*/ 35 h 148"/>
                <a:gd name="T48" fmla="*/ 53 w 147"/>
                <a:gd name="T49" fmla="*/ 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48">
                  <a:moveTo>
                    <a:pt x="142" y="125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2" y="85"/>
                    <a:pt x="99" y="84"/>
                    <a:pt x="95" y="84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9" y="58"/>
                    <a:pt x="97" y="33"/>
                    <a:pt x="81" y="18"/>
                  </a:cubicBezTo>
                  <a:cubicBezTo>
                    <a:pt x="64" y="0"/>
                    <a:pt x="35" y="0"/>
                    <a:pt x="17" y="18"/>
                  </a:cubicBezTo>
                  <a:cubicBezTo>
                    <a:pt x="0" y="35"/>
                    <a:pt x="0" y="64"/>
                    <a:pt x="17" y="82"/>
                  </a:cubicBezTo>
                  <a:cubicBezTo>
                    <a:pt x="33" y="97"/>
                    <a:pt x="57" y="99"/>
                    <a:pt x="75" y="87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4" y="99"/>
                    <a:pt x="85" y="102"/>
                    <a:pt x="87" y="105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30" y="148"/>
                    <a:pt x="138" y="148"/>
                    <a:pt x="142" y="143"/>
                  </a:cubicBezTo>
                  <a:cubicBezTo>
                    <a:pt x="147" y="138"/>
                    <a:pt x="147" y="130"/>
                    <a:pt x="142" y="125"/>
                  </a:cubicBezTo>
                  <a:close/>
                  <a:moveTo>
                    <a:pt x="73" y="73"/>
                  </a:moveTo>
                  <a:cubicBezTo>
                    <a:pt x="60" y="86"/>
                    <a:pt x="39" y="86"/>
                    <a:pt x="26" y="73"/>
                  </a:cubicBezTo>
                  <a:cubicBezTo>
                    <a:pt x="13" y="60"/>
                    <a:pt x="13" y="39"/>
                    <a:pt x="26" y="27"/>
                  </a:cubicBezTo>
                  <a:cubicBezTo>
                    <a:pt x="39" y="14"/>
                    <a:pt x="60" y="14"/>
                    <a:pt x="73" y="27"/>
                  </a:cubicBezTo>
                  <a:cubicBezTo>
                    <a:pt x="86" y="39"/>
                    <a:pt x="86" y="60"/>
                    <a:pt x="73" y="73"/>
                  </a:cubicBezTo>
                  <a:close/>
                  <a:moveTo>
                    <a:pt x="53" y="27"/>
                  </a:moveTo>
                  <a:cubicBezTo>
                    <a:pt x="39" y="24"/>
                    <a:pt x="23" y="39"/>
                    <a:pt x="26" y="53"/>
                  </a:cubicBezTo>
                  <a:cubicBezTo>
                    <a:pt x="28" y="59"/>
                    <a:pt x="33" y="61"/>
                    <a:pt x="34" y="59"/>
                  </a:cubicBezTo>
                  <a:cubicBezTo>
                    <a:pt x="36" y="57"/>
                    <a:pt x="34" y="54"/>
                    <a:pt x="34" y="51"/>
                  </a:cubicBezTo>
                  <a:cubicBezTo>
                    <a:pt x="32" y="42"/>
                    <a:pt x="42" y="32"/>
                    <a:pt x="51" y="34"/>
                  </a:cubicBezTo>
                  <a:cubicBezTo>
                    <a:pt x="54" y="35"/>
                    <a:pt x="57" y="36"/>
                    <a:pt x="59" y="35"/>
                  </a:cubicBezTo>
                  <a:cubicBezTo>
                    <a:pt x="61" y="33"/>
                    <a:pt x="58" y="28"/>
                    <a:pt x="5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288E11A-A32B-4C50-9992-DF4969C9BBD8}"/>
              </a:ext>
            </a:extLst>
          </p:cNvPr>
          <p:cNvGrpSpPr/>
          <p:nvPr/>
        </p:nvGrpSpPr>
        <p:grpSpPr>
          <a:xfrm>
            <a:off x="3591662" y="1048639"/>
            <a:ext cx="4040575" cy="3917208"/>
            <a:chOff x="3591662" y="1232609"/>
            <a:chExt cx="4040575" cy="3917208"/>
          </a:xfrm>
        </p:grpSpPr>
        <p:sp>
          <p:nvSpPr>
            <p:cNvPr id="15" name="right-arrow_339913">
              <a:extLst>
                <a:ext uri="{FF2B5EF4-FFF2-40B4-BE49-F238E27FC236}">
                  <a16:creationId xmlns:a16="http://schemas.microsoft.com/office/drawing/2014/main" id="{EA81CD3C-1DFD-479A-A8D7-3295FB6D0E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91662" y="2820487"/>
              <a:ext cx="609685" cy="608513"/>
            </a:xfrm>
            <a:custGeom>
              <a:avLst/>
              <a:gdLst>
                <a:gd name="connsiteX0" fmla="*/ 312860 w 607729"/>
                <a:gd name="connsiteY0" fmla="*/ 3534 h 606561"/>
                <a:gd name="connsiteX1" fmla="*/ 603991 w 607729"/>
                <a:gd name="connsiteY1" fmla="*/ 294222 h 606561"/>
                <a:gd name="connsiteX2" fmla="*/ 603991 w 607729"/>
                <a:gd name="connsiteY2" fmla="*/ 312084 h 606561"/>
                <a:gd name="connsiteX3" fmla="*/ 312860 w 607729"/>
                <a:gd name="connsiteY3" fmla="*/ 602772 h 606561"/>
                <a:gd name="connsiteX4" fmla="*/ 312593 w 607729"/>
                <a:gd name="connsiteY4" fmla="*/ 602949 h 606561"/>
                <a:gd name="connsiteX5" fmla="*/ 294792 w 607729"/>
                <a:gd name="connsiteY5" fmla="*/ 602772 h 606561"/>
                <a:gd name="connsiteX6" fmla="*/ 295059 w 607729"/>
                <a:gd name="connsiteY6" fmla="*/ 584909 h 606561"/>
                <a:gd name="connsiteX7" fmla="*/ 577201 w 607729"/>
                <a:gd name="connsiteY7" fmla="*/ 303108 h 606561"/>
                <a:gd name="connsiteX8" fmla="*/ 295059 w 607729"/>
                <a:gd name="connsiteY8" fmla="*/ 21308 h 606561"/>
                <a:gd name="connsiteX9" fmla="*/ 295059 w 607729"/>
                <a:gd name="connsiteY9" fmla="*/ 3800 h 606561"/>
                <a:gd name="connsiteX10" fmla="*/ 312860 w 607729"/>
                <a:gd name="connsiteY10" fmla="*/ 3534 h 606561"/>
                <a:gd name="connsiteX11" fmla="*/ 21707 w 607729"/>
                <a:gd name="connsiteY11" fmla="*/ 3534 h 606561"/>
                <a:gd name="connsiteX12" fmla="*/ 312838 w 607729"/>
                <a:gd name="connsiteY12" fmla="*/ 294222 h 606561"/>
                <a:gd name="connsiteX13" fmla="*/ 312838 w 607729"/>
                <a:gd name="connsiteY13" fmla="*/ 312084 h 606561"/>
                <a:gd name="connsiteX14" fmla="*/ 21707 w 607729"/>
                <a:gd name="connsiteY14" fmla="*/ 602772 h 606561"/>
                <a:gd name="connsiteX15" fmla="*/ 21440 w 607729"/>
                <a:gd name="connsiteY15" fmla="*/ 602949 h 606561"/>
                <a:gd name="connsiteX16" fmla="*/ 3639 w 607729"/>
                <a:gd name="connsiteY16" fmla="*/ 602772 h 606561"/>
                <a:gd name="connsiteX17" fmla="*/ 3906 w 607729"/>
                <a:gd name="connsiteY17" fmla="*/ 584909 h 606561"/>
                <a:gd name="connsiteX18" fmla="*/ 286047 w 607729"/>
                <a:gd name="connsiteY18" fmla="*/ 303197 h 606561"/>
                <a:gd name="connsiteX19" fmla="*/ 3906 w 607729"/>
                <a:gd name="connsiteY19" fmla="*/ 21485 h 606561"/>
                <a:gd name="connsiteX20" fmla="*/ 3906 w 607729"/>
                <a:gd name="connsiteY20" fmla="*/ 3889 h 606561"/>
                <a:gd name="connsiteX21" fmla="*/ 21707 w 607729"/>
                <a:gd name="connsiteY21" fmla="*/ 3534 h 60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729" h="606561">
                  <a:moveTo>
                    <a:pt x="312860" y="3534"/>
                  </a:moveTo>
                  <a:lnTo>
                    <a:pt x="603991" y="294222"/>
                  </a:lnTo>
                  <a:cubicBezTo>
                    <a:pt x="608975" y="299109"/>
                    <a:pt x="608975" y="307107"/>
                    <a:pt x="603991" y="312084"/>
                  </a:cubicBezTo>
                  <a:lnTo>
                    <a:pt x="312860" y="602772"/>
                  </a:lnTo>
                  <a:lnTo>
                    <a:pt x="312593" y="602949"/>
                  </a:lnTo>
                  <a:cubicBezTo>
                    <a:pt x="307698" y="607926"/>
                    <a:pt x="299688" y="607659"/>
                    <a:pt x="294792" y="602772"/>
                  </a:cubicBezTo>
                  <a:cubicBezTo>
                    <a:pt x="289808" y="597795"/>
                    <a:pt x="289986" y="589708"/>
                    <a:pt x="295059" y="584909"/>
                  </a:cubicBezTo>
                  <a:lnTo>
                    <a:pt x="577201" y="303108"/>
                  </a:lnTo>
                  <a:lnTo>
                    <a:pt x="295059" y="21308"/>
                  </a:lnTo>
                  <a:cubicBezTo>
                    <a:pt x="290342" y="16420"/>
                    <a:pt x="290342" y="8688"/>
                    <a:pt x="295059" y="3800"/>
                  </a:cubicBezTo>
                  <a:cubicBezTo>
                    <a:pt x="299866" y="-1176"/>
                    <a:pt x="307787" y="-1265"/>
                    <a:pt x="312860" y="3534"/>
                  </a:cubicBezTo>
                  <a:close/>
                  <a:moveTo>
                    <a:pt x="21707" y="3534"/>
                  </a:moveTo>
                  <a:lnTo>
                    <a:pt x="312838" y="294222"/>
                  </a:lnTo>
                  <a:cubicBezTo>
                    <a:pt x="317822" y="299109"/>
                    <a:pt x="317822" y="307107"/>
                    <a:pt x="312838" y="312084"/>
                  </a:cubicBezTo>
                  <a:lnTo>
                    <a:pt x="21707" y="602772"/>
                  </a:lnTo>
                  <a:lnTo>
                    <a:pt x="21440" y="602949"/>
                  </a:lnTo>
                  <a:cubicBezTo>
                    <a:pt x="16544" y="607926"/>
                    <a:pt x="8534" y="607659"/>
                    <a:pt x="3639" y="602772"/>
                  </a:cubicBezTo>
                  <a:cubicBezTo>
                    <a:pt x="-1345" y="597795"/>
                    <a:pt x="-1167" y="589708"/>
                    <a:pt x="3906" y="584909"/>
                  </a:cubicBezTo>
                  <a:lnTo>
                    <a:pt x="286047" y="303197"/>
                  </a:lnTo>
                  <a:lnTo>
                    <a:pt x="3906" y="21485"/>
                  </a:lnTo>
                  <a:cubicBezTo>
                    <a:pt x="-811" y="16509"/>
                    <a:pt x="-811" y="8866"/>
                    <a:pt x="3906" y="3889"/>
                  </a:cubicBezTo>
                  <a:cubicBezTo>
                    <a:pt x="8712" y="-1176"/>
                    <a:pt x="16811" y="-1265"/>
                    <a:pt x="21707" y="35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18B7E89-33C9-490B-A563-3F754C746467}"/>
                </a:ext>
              </a:extLst>
            </p:cNvPr>
            <p:cNvGrpSpPr/>
            <p:nvPr/>
          </p:nvGrpSpPr>
          <p:grpSpPr>
            <a:xfrm>
              <a:off x="4314395" y="1232609"/>
              <a:ext cx="3317842" cy="3917208"/>
              <a:chOff x="4314395" y="1232609"/>
              <a:chExt cx="3317842" cy="3917208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A11EAD5-738B-4953-839D-DA70C1E888FC}"/>
                  </a:ext>
                </a:extLst>
              </p:cNvPr>
              <p:cNvSpPr/>
              <p:nvPr/>
            </p:nvSpPr>
            <p:spPr>
              <a:xfrm>
                <a:off x="4314395" y="1864095"/>
                <a:ext cx="720000" cy="7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9" name="文本框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E898DB6-7CA3-4C0D-9768-20FC37614564}"/>
                  </a:ext>
                </a:extLst>
              </p:cNvPr>
              <p:cNvSpPr txBox="1"/>
              <p:nvPr/>
            </p:nvSpPr>
            <p:spPr>
              <a:xfrm>
                <a:off x="4314395" y="1232609"/>
                <a:ext cx="2977738" cy="461665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zh-CN" altLang="en-US" sz="2400" b="1" spc="100" dirty="0">
                    <a:solidFill>
                      <a:schemeClr val="accent1"/>
                    </a:solidFill>
                  </a:rPr>
                  <a:t>设计框架和数据结构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4AC4A86-8006-4D98-A7CF-2549B6114F23}"/>
                  </a:ext>
                </a:extLst>
              </p:cNvPr>
              <p:cNvSpPr txBox="1"/>
              <p:nvPr/>
            </p:nvSpPr>
            <p:spPr>
              <a:xfrm>
                <a:off x="4314396" y="2167471"/>
                <a:ext cx="2980800" cy="2982346"/>
              </a:xfrm>
              <a:prstGeom prst="rect">
                <a:avLst/>
              </a:prstGeom>
              <a:noFill/>
            </p:spPr>
            <p:txBody>
              <a:bodyPr wrap="square" lIns="0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spc="1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框架</a:t>
                </a:r>
                <a:r>
                  <a:rPr lang="zh-CN" altLang="en-US" spc="100" dirty="0"/>
                  <a:t>：基于算法结构设计基本模块功能、接口及调用方式</a:t>
                </a:r>
                <a:endParaRPr lang="en-US" altLang="zh-CN" spc="100" dirty="0"/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spc="1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数据结构</a:t>
                </a:r>
                <a:r>
                  <a:rPr lang="zh-CN" altLang="en-US" spc="100" dirty="0"/>
                  <a:t>：基于资源配置及算法数据混淆方式选择数据存储大小、类型、格式</a:t>
                </a:r>
              </a:p>
            </p:txBody>
          </p:sp>
          <p:sp>
            <p:nvSpPr>
              <p:cNvPr id="25" name="图形 27">
                <a:extLst>
                  <a:ext uri="{FF2B5EF4-FFF2-40B4-BE49-F238E27FC236}">
                    <a16:creationId xmlns:a16="http://schemas.microsoft.com/office/drawing/2014/main" id="{EFD4E5B6-F515-4B86-9355-99F6A56D85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36237" y="1261137"/>
                <a:ext cx="396000" cy="396000"/>
              </a:xfrm>
              <a:custGeom>
                <a:avLst/>
                <a:gdLst>
                  <a:gd name="connsiteX0" fmla="*/ 536605 w 523125"/>
                  <a:gd name="connsiteY0" fmla="*/ 151787 h 523125"/>
                  <a:gd name="connsiteX1" fmla="*/ 490334 w 523125"/>
                  <a:gd name="connsiteY1" fmla="*/ 124820 h 523125"/>
                  <a:gd name="connsiteX2" fmla="*/ 443135 w 523125"/>
                  <a:gd name="connsiteY2" fmla="*/ 82802 h 523125"/>
                  <a:gd name="connsiteX3" fmla="*/ 441262 w 523125"/>
                  <a:gd name="connsiteY3" fmla="*/ 70922 h 523125"/>
                  <a:gd name="connsiteX4" fmla="*/ 391227 w 523125"/>
                  <a:gd name="connsiteY4" fmla="*/ 44951 h 523125"/>
                  <a:gd name="connsiteX5" fmla="*/ 365324 w 523125"/>
                  <a:gd name="connsiteY5" fmla="*/ 70854 h 523125"/>
                  <a:gd name="connsiteX6" fmla="*/ 316015 w 523125"/>
                  <a:gd name="connsiteY6" fmla="*/ 86480 h 523125"/>
                  <a:gd name="connsiteX7" fmla="*/ 275988 w 523125"/>
                  <a:gd name="connsiteY7" fmla="*/ 76862 h 523125"/>
                  <a:gd name="connsiteX8" fmla="*/ 266234 w 523125"/>
                  <a:gd name="connsiteY8" fmla="*/ 81519 h 523125"/>
                  <a:gd name="connsiteX9" fmla="*/ 226072 w 523125"/>
                  <a:gd name="connsiteY9" fmla="*/ 45761 h 523125"/>
                  <a:gd name="connsiteX10" fmla="*/ 224688 w 523125"/>
                  <a:gd name="connsiteY10" fmla="*/ 27840 h 523125"/>
                  <a:gd name="connsiteX11" fmla="*/ 174637 w 523125"/>
                  <a:gd name="connsiteY11" fmla="*/ 1886 h 523125"/>
                  <a:gd name="connsiteX12" fmla="*/ 147637 w 523125"/>
                  <a:gd name="connsiteY12" fmla="*/ 31957 h 523125"/>
                  <a:gd name="connsiteX13" fmla="*/ 89823 w 523125"/>
                  <a:gd name="connsiteY13" fmla="*/ 50267 h 523125"/>
                  <a:gd name="connsiteX14" fmla="*/ 55027 w 523125"/>
                  <a:gd name="connsiteY14" fmla="*/ 44951 h 523125"/>
                  <a:gd name="connsiteX15" fmla="*/ 29056 w 523125"/>
                  <a:gd name="connsiteY15" fmla="*/ 95019 h 523125"/>
                  <a:gd name="connsiteX16" fmla="*/ 37392 w 523125"/>
                  <a:gd name="connsiteY16" fmla="*/ 109582 h 523125"/>
                  <a:gd name="connsiteX17" fmla="*/ 24280 w 523125"/>
                  <a:gd name="connsiteY17" fmla="*/ 165692 h 523125"/>
                  <a:gd name="connsiteX18" fmla="*/ 1870 w 523125"/>
                  <a:gd name="connsiteY18" fmla="*/ 214410 h 523125"/>
                  <a:gd name="connsiteX19" fmla="*/ 48698 w 523125"/>
                  <a:gd name="connsiteY19" fmla="*/ 241224 h 523125"/>
                  <a:gd name="connsiteX20" fmla="*/ 95088 w 523125"/>
                  <a:gd name="connsiteY20" fmla="*/ 282500 h 523125"/>
                  <a:gd name="connsiteX21" fmla="*/ 96033 w 523125"/>
                  <a:gd name="connsiteY21" fmla="*/ 302902 h 523125"/>
                  <a:gd name="connsiteX22" fmla="*/ 108082 w 523125"/>
                  <a:gd name="connsiteY22" fmla="*/ 321060 h 523125"/>
                  <a:gd name="connsiteX23" fmla="*/ 95206 w 523125"/>
                  <a:gd name="connsiteY23" fmla="*/ 376106 h 523125"/>
                  <a:gd name="connsiteX24" fmla="*/ 94902 w 523125"/>
                  <a:gd name="connsiteY24" fmla="*/ 376173 h 523125"/>
                  <a:gd name="connsiteX25" fmla="*/ 68932 w 523125"/>
                  <a:gd name="connsiteY25" fmla="*/ 426208 h 523125"/>
                  <a:gd name="connsiteX26" fmla="*/ 118983 w 523125"/>
                  <a:gd name="connsiteY26" fmla="*/ 452212 h 523125"/>
                  <a:gd name="connsiteX27" fmla="*/ 119270 w 523125"/>
                  <a:gd name="connsiteY27" fmla="*/ 452094 h 523125"/>
                  <a:gd name="connsiteX28" fmla="*/ 161474 w 523125"/>
                  <a:gd name="connsiteY28" fmla="*/ 489658 h 523125"/>
                  <a:gd name="connsiteX29" fmla="*/ 162082 w 523125"/>
                  <a:gd name="connsiteY29" fmla="*/ 511477 h 523125"/>
                  <a:gd name="connsiteX30" fmla="*/ 212116 w 523125"/>
                  <a:gd name="connsiteY30" fmla="*/ 537448 h 523125"/>
                  <a:gd name="connsiteX31" fmla="*/ 238930 w 523125"/>
                  <a:gd name="connsiteY31" fmla="*/ 508254 h 523125"/>
                  <a:gd name="connsiteX32" fmla="*/ 296778 w 523125"/>
                  <a:gd name="connsiteY32" fmla="*/ 489928 h 523125"/>
                  <a:gd name="connsiteX33" fmla="*/ 335506 w 523125"/>
                  <a:gd name="connsiteY33" fmla="*/ 498382 h 523125"/>
                  <a:gd name="connsiteX34" fmla="*/ 361493 w 523125"/>
                  <a:gd name="connsiteY34" fmla="*/ 448263 h 523125"/>
                  <a:gd name="connsiteX35" fmla="*/ 352820 w 523125"/>
                  <a:gd name="connsiteY35" fmla="*/ 433397 h 523125"/>
                  <a:gd name="connsiteX36" fmla="*/ 366792 w 523125"/>
                  <a:gd name="connsiteY36" fmla="*/ 373676 h 523125"/>
                  <a:gd name="connsiteX37" fmla="*/ 367096 w 523125"/>
                  <a:gd name="connsiteY37" fmla="*/ 373575 h 523125"/>
                  <a:gd name="connsiteX38" fmla="*/ 394822 w 523125"/>
                  <a:gd name="connsiteY38" fmla="*/ 333176 h 523125"/>
                  <a:gd name="connsiteX39" fmla="*/ 449345 w 523125"/>
                  <a:gd name="connsiteY39" fmla="*/ 315896 h 523125"/>
                  <a:gd name="connsiteX40" fmla="*/ 483584 w 523125"/>
                  <a:gd name="connsiteY40" fmla="*/ 320807 h 523125"/>
                  <a:gd name="connsiteX41" fmla="*/ 509538 w 523125"/>
                  <a:gd name="connsiteY41" fmla="*/ 270755 h 523125"/>
                  <a:gd name="connsiteX42" fmla="*/ 501758 w 523125"/>
                  <a:gd name="connsiteY42" fmla="*/ 256783 h 523125"/>
                  <a:gd name="connsiteX43" fmla="*/ 515005 w 523125"/>
                  <a:gd name="connsiteY43" fmla="*/ 200117 h 523125"/>
                  <a:gd name="connsiteX44" fmla="*/ 536605 w 523125"/>
                  <a:gd name="connsiteY44" fmla="*/ 151787 h 523125"/>
                  <a:gd name="connsiteX45" fmla="*/ 459503 w 523125"/>
                  <a:gd name="connsiteY45" fmla="*/ 244768 h 523125"/>
                  <a:gd name="connsiteX46" fmla="*/ 431778 w 523125"/>
                  <a:gd name="connsiteY46" fmla="*/ 279294 h 523125"/>
                  <a:gd name="connsiteX47" fmla="*/ 370268 w 523125"/>
                  <a:gd name="connsiteY47" fmla="*/ 298768 h 523125"/>
                  <a:gd name="connsiteX48" fmla="*/ 346745 w 523125"/>
                  <a:gd name="connsiteY48" fmla="*/ 296557 h 523125"/>
                  <a:gd name="connsiteX49" fmla="*/ 297183 w 523125"/>
                  <a:gd name="connsiteY49" fmla="*/ 252446 h 523125"/>
                  <a:gd name="connsiteX50" fmla="*/ 295360 w 523125"/>
                  <a:gd name="connsiteY50" fmla="*/ 239705 h 523125"/>
                  <a:gd name="connsiteX51" fmla="*/ 282350 w 523125"/>
                  <a:gd name="connsiteY51" fmla="*/ 220721 h 523125"/>
                  <a:gd name="connsiteX52" fmla="*/ 298128 w 523125"/>
                  <a:gd name="connsiteY52" fmla="*/ 153390 h 523125"/>
                  <a:gd name="connsiteX53" fmla="*/ 300018 w 523125"/>
                  <a:gd name="connsiteY53" fmla="*/ 152900 h 523125"/>
                  <a:gd name="connsiteX54" fmla="*/ 326410 w 523125"/>
                  <a:gd name="connsiteY54" fmla="*/ 125327 h 523125"/>
                  <a:gd name="connsiteX55" fmla="*/ 374116 w 523125"/>
                  <a:gd name="connsiteY55" fmla="*/ 110207 h 523125"/>
                  <a:gd name="connsiteX56" fmla="*/ 415240 w 523125"/>
                  <a:gd name="connsiteY56" fmla="*/ 120973 h 523125"/>
                  <a:gd name="connsiteX57" fmla="*/ 422159 w 523125"/>
                  <a:gd name="connsiteY57" fmla="*/ 118020 h 523125"/>
                  <a:gd name="connsiteX58" fmla="*/ 460448 w 523125"/>
                  <a:gd name="connsiteY58" fmla="*/ 152090 h 523125"/>
                  <a:gd name="connsiteX59" fmla="*/ 460533 w 523125"/>
                  <a:gd name="connsiteY59" fmla="*/ 175850 h 523125"/>
                  <a:gd name="connsiteX60" fmla="*/ 474691 w 523125"/>
                  <a:gd name="connsiteY60" fmla="*/ 195695 h 523125"/>
                  <a:gd name="connsiteX61" fmla="*/ 463469 w 523125"/>
                  <a:gd name="connsiteY61" fmla="*/ 243722 h 523125"/>
                  <a:gd name="connsiteX62" fmla="*/ 459503 w 523125"/>
                  <a:gd name="connsiteY62" fmla="*/ 244768 h 523125"/>
                  <a:gd name="connsiteX63" fmla="*/ 314294 w 523125"/>
                  <a:gd name="connsiteY63" fmla="*/ 421550 h 523125"/>
                  <a:gd name="connsiteX64" fmla="*/ 311442 w 523125"/>
                  <a:gd name="connsiteY64" fmla="*/ 422310 h 523125"/>
                  <a:gd name="connsiteX65" fmla="*/ 284628 w 523125"/>
                  <a:gd name="connsiteY65" fmla="*/ 451503 h 523125"/>
                  <a:gd name="connsiteX66" fmla="*/ 226814 w 523125"/>
                  <a:gd name="connsiteY66" fmla="*/ 469863 h 523125"/>
                  <a:gd name="connsiteX67" fmla="*/ 189706 w 523125"/>
                  <a:gd name="connsiteY67" fmla="*/ 460937 h 523125"/>
                  <a:gd name="connsiteX68" fmla="*/ 146017 w 523125"/>
                  <a:gd name="connsiteY68" fmla="*/ 422023 h 523125"/>
                  <a:gd name="connsiteX69" fmla="*/ 144937 w 523125"/>
                  <a:gd name="connsiteY69" fmla="*/ 402127 h 523125"/>
                  <a:gd name="connsiteX70" fmla="*/ 134356 w 523125"/>
                  <a:gd name="connsiteY70" fmla="*/ 385218 h 523125"/>
                  <a:gd name="connsiteX71" fmla="*/ 147670 w 523125"/>
                  <a:gd name="connsiteY71" fmla="*/ 328265 h 523125"/>
                  <a:gd name="connsiteX72" fmla="*/ 172882 w 523125"/>
                  <a:gd name="connsiteY72" fmla="*/ 299612 h 523125"/>
                  <a:gd name="connsiteX73" fmla="*/ 230678 w 523125"/>
                  <a:gd name="connsiteY73" fmla="*/ 281268 h 523125"/>
                  <a:gd name="connsiteX74" fmla="*/ 269457 w 523125"/>
                  <a:gd name="connsiteY74" fmla="*/ 289773 h 523125"/>
                  <a:gd name="connsiteX75" fmla="*/ 272208 w 523125"/>
                  <a:gd name="connsiteY75" fmla="*/ 288727 h 523125"/>
                  <a:gd name="connsiteX76" fmla="*/ 315982 w 523125"/>
                  <a:gd name="connsiteY76" fmla="*/ 327725 h 523125"/>
                  <a:gd name="connsiteX77" fmla="*/ 317045 w 523125"/>
                  <a:gd name="connsiteY77" fmla="*/ 347638 h 523125"/>
                  <a:gd name="connsiteX78" fmla="*/ 327625 w 523125"/>
                  <a:gd name="connsiteY78" fmla="*/ 364513 h 523125"/>
                  <a:gd name="connsiteX79" fmla="*/ 314294 w 523125"/>
                  <a:gd name="connsiteY79" fmla="*/ 421550 h 523125"/>
                  <a:gd name="connsiteX80" fmla="*/ 77875 w 523125"/>
                  <a:gd name="connsiteY80" fmla="*/ 190312 h 523125"/>
                  <a:gd name="connsiteX81" fmla="*/ 64342 w 523125"/>
                  <a:gd name="connsiteY81" fmla="*/ 170923 h 523125"/>
                  <a:gd name="connsiteX82" fmla="*/ 75817 w 523125"/>
                  <a:gd name="connsiteY82" fmla="*/ 121833 h 523125"/>
                  <a:gd name="connsiteX83" fmla="*/ 79107 w 523125"/>
                  <a:gd name="connsiteY83" fmla="*/ 120973 h 523125"/>
                  <a:gd name="connsiteX84" fmla="*/ 106698 w 523125"/>
                  <a:gd name="connsiteY84" fmla="*/ 87088 h 523125"/>
                  <a:gd name="connsiteX85" fmla="*/ 160664 w 523125"/>
                  <a:gd name="connsiteY85" fmla="*/ 69993 h 523125"/>
                  <a:gd name="connsiteX86" fmla="*/ 198734 w 523125"/>
                  <a:gd name="connsiteY86" fmla="*/ 77857 h 523125"/>
                  <a:gd name="connsiteX87" fmla="*/ 200793 w 523125"/>
                  <a:gd name="connsiteY87" fmla="*/ 77115 h 523125"/>
                  <a:gd name="connsiteX88" fmla="*/ 248465 w 523125"/>
                  <a:gd name="connsiteY88" fmla="*/ 119555 h 523125"/>
                  <a:gd name="connsiteX89" fmla="*/ 250034 w 523125"/>
                  <a:gd name="connsiteY89" fmla="*/ 126930 h 523125"/>
                  <a:gd name="connsiteX90" fmla="*/ 257847 w 523125"/>
                  <a:gd name="connsiteY90" fmla="*/ 140919 h 523125"/>
                  <a:gd name="connsiteX91" fmla="*/ 240314 w 523125"/>
                  <a:gd name="connsiteY91" fmla="*/ 215810 h 523125"/>
                  <a:gd name="connsiteX92" fmla="*/ 219845 w 523125"/>
                  <a:gd name="connsiteY92" fmla="*/ 238592 h 523125"/>
                  <a:gd name="connsiteX93" fmla="*/ 157171 w 523125"/>
                  <a:gd name="connsiteY93" fmla="*/ 258437 h 523125"/>
                  <a:gd name="connsiteX94" fmla="*/ 122206 w 523125"/>
                  <a:gd name="connsiteY94" fmla="*/ 252817 h 523125"/>
                  <a:gd name="connsiteX95" fmla="*/ 78145 w 523125"/>
                  <a:gd name="connsiteY95" fmla="*/ 213583 h 523125"/>
                  <a:gd name="connsiteX96" fmla="*/ 77875 w 523125"/>
                  <a:gd name="connsiteY96" fmla="*/ 190312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23125" h="523125">
                    <a:moveTo>
                      <a:pt x="536605" y="151787"/>
                    </a:moveTo>
                    <a:cubicBezTo>
                      <a:pt x="530345" y="132043"/>
                      <a:pt x="510179" y="120551"/>
                      <a:pt x="490334" y="124820"/>
                    </a:cubicBezTo>
                    <a:lnTo>
                      <a:pt x="443135" y="82802"/>
                    </a:lnTo>
                    <a:cubicBezTo>
                      <a:pt x="443118" y="78870"/>
                      <a:pt x="442510" y="74870"/>
                      <a:pt x="441262" y="70922"/>
                    </a:cubicBezTo>
                    <a:cubicBezTo>
                      <a:pt x="434613" y="49963"/>
                      <a:pt x="412220" y="38268"/>
                      <a:pt x="391227" y="44951"/>
                    </a:cubicBezTo>
                    <a:cubicBezTo>
                      <a:pt x="378402" y="49018"/>
                      <a:pt x="369104" y="58974"/>
                      <a:pt x="365324" y="70854"/>
                    </a:cubicBezTo>
                    <a:lnTo>
                      <a:pt x="316015" y="86480"/>
                    </a:lnTo>
                    <a:cubicBezTo>
                      <a:pt x="305823" y="76473"/>
                      <a:pt x="290568" y="72238"/>
                      <a:pt x="275988" y="76862"/>
                    </a:cubicBezTo>
                    <a:cubicBezTo>
                      <a:pt x="272444" y="77992"/>
                      <a:pt x="269204" y="79595"/>
                      <a:pt x="266234" y="81519"/>
                    </a:cubicBezTo>
                    <a:lnTo>
                      <a:pt x="226072" y="45761"/>
                    </a:lnTo>
                    <a:cubicBezTo>
                      <a:pt x="226949" y="39939"/>
                      <a:pt x="226578" y="33813"/>
                      <a:pt x="224688" y="27840"/>
                    </a:cubicBezTo>
                    <a:cubicBezTo>
                      <a:pt x="218039" y="6847"/>
                      <a:pt x="195629" y="-4797"/>
                      <a:pt x="174637" y="1886"/>
                    </a:cubicBezTo>
                    <a:cubicBezTo>
                      <a:pt x="160343" y="6392"/>
                      <a:pt x="150421" y="18221"/>
                      <a:pt x="147637" y="31957"/>
                    </a:cubicBezTo>
                    <a:lnTo>
                      <a:pt x="89823" y="50267"/>
                    </a:lnTo>
                    <a:cubicBezTo>
                      <a:pt x="80018" y="43466"/>
                      <a:pt x="67312" y="41070"/>
                      <a:pt x="55027" y="44951"/>
                    </a:cubicBezTo>
                    <a:cubicBezTo>
                      <a:pt x="34034" y="51617"/>
                      <a:pt x="22407" y="74027"/>
                      <a:pt x="29056" y="95019"/>
                    </a:cubicBezTo>
                    <a:cubicBezTo>
                      <a:pt x="30811" y="100588"/>
                      <a:pt x="33730" y="105498"/>
                      <a:pt x="37392" y="109582"/>
                    </a:cubicBezTo>
                    <a:lnTo>
                      <a:pt x="24280" y="165692"/>
                    </a:lnTo>
                    <a:cubicBezTo>
                      <a:pt x="5566" y="173623"/>
                      <a:pt x="-4390" y="194649"/>
                      <a:pt x="1870" y="214410"/>
                    </a:cubicBezTo>
                    <a:cubicBezTo>
                      <a:pt x="8198" y="234339"/>
                      <a:pt x="28702" y="245763"/>
                      <a:pt x="48698" y="241224"/>
                    </a:cubicBezTo>
                    <a:lnTo>
                      <a:pt x="95088" y="282500"/>
                    </a:lnTo>
                    <a:cubicBezTo>
                      <a:pt x="93670" y="289048"/>
                      <a:pt x="93856" y="296051"/>
                      <a:pt x="96033" y="302902"/>
                    </a:cubicBezTo>
                    <a:cubicBezTo>
                      <a:pt x="98362" y="310226"/>
                      <a:pt x="102648" y="316402"/>
                      <a:pt x="108082" y="321060"/>
                    </a:cubicBezTo>
                    <a:lnTo>
                      <a:pt x="95206" y="376106"/>
                    </a:lnTo>
                    <a:cubicBezTo>
                      <a:pt x="95105" y="376157"/>
                      <a:pt x="95003" y="376157"/>
                      <a:pt x="94902" y="376173"/>
                    </a:cubicBezTo>
                    <a:cubicBezTo>
                      <a:pt x="73893" y="382839"/>
                      <a:pt x="62283" y="405249"/>
                      <a:pt x="68932" y="426208"/>
                    </a:cubicBezTo>
                    <a:cubicBezTo>
                      <a:pt x="75580" y="447200"/>
                      <a:pt x="97990" y="458844"/>
                      <a:pt x="118983" y="452212"/>
                    </a:cubicBezTo>
                    <a:cubicBezTo>
                      <a:pt x="119067" y="452195"/>
                      <a:pt x="119168" y="452128"/>
                      <a:pt x="119270" y="452094"/>
                    </a:cubicBezTo>
                    <a:lnTo>
                      <a:pt x="161474" y="489658"/>
                    </a:lnTo>
                    <a:cubicBezTo>
                      <a:pt x="159719" y="496644"/>
                      <a:pt x="159753" y="504120"/>
                      <a:pt x="162082" y="511477"/>
                    </a:cubicBezTo>
                    <a:cubicBezTo>
                      <a:pt x="168730" y="532470"/>
                      <a:pt x="191140" y="544113"/>
                      <a:pt x="212116" y="537448"/>
                    </a:cubicBezTo>
                    <a:cubicBezTo>
                      <a:pt x="226105" y="532976"/>
                      <a:pt x="235910" y="521585"/>
                      <a:pt x="238930" y="508254"/>
                    </a:cubicBezTo>
                    <a:lnTo>
                      <a:pt x="296778" y="489928"/>
                    </a:lnTo>
                    <a:cubicBezTo>
                      <a:pt x="306953" y="499074"/>
                      <a:pt x="321517" y="502803"/>
                      <a:pt x="335506" y="498382"/>
                    </a:cubicBezTo>
                    <a:cubicBezTo>
                      <a:pt x="356515" y="491700"/>
                      <a:pt x="368125" y="469290"/>
                      <a:pt x="361493" y="448263"/>
                    </a:cubicBezTo>
                    <a:cubicBezTo>
                      <a:pt x="359688" y="442560"/>
                      <a:pt x="356633" y="437548"/>
                      <a:pt x="352820" y="433397"/>
                    </a:cubicBezTo>
                    <a:lnTo>
                      <a:pt x="366792" y="373676"/>
                    </a:lnTo>
                    <a:cubicBezTo>
                      <a:pt x="366910" y="373642"/>
                      <a:pt x="366995" y="373608"/>
                      <a:pt x="367096" y="373575"/>
                    </a:cubicBezTo>
                    <a:cubicBezTo>
                      <a:pt x="384899" y="367938"/>
                      <a:pt x="395885" y="350996"/>
                      <a:pt x="394822" y="333176"/>
                    </a:cubicBezTo>
                    <a:lnTo>
                      <a:pt x="449345" y="315896"/>
                    </a:lnTo>
                    <a:cubicBezTo>
                      <a:pt x="459082" y="322427"/>
                      <a:pt x="471535" y="324671"/>
                      <a:pt x="483584" y="320807"/>
                    </a:cubicBezTo>
                    <a:cubicBezTo>
                      <a:pt x="504560" y="314158"/>
                      <a:pt x="516203" y="291731"/>
                      <a:pt x="509538" y="270755"/>
                    </a:cubicBezTo>
                    <a:cubicBezTo>
                      <a:pt x="507850" y="265440"/>
                      <a:pt x="505150" y="260748"/>
                      <a:pt x="501758" y="256783"/>
                    </a:cubicBezTo>
                    <a:lnTo>
                      <a:pt x="515005" y="200117"/>
                    </a:lnTo>
                    <a:cubicBezTo>
                      <a:pt x="533213" y="191932"/>
                      <a:pt x="542765" y="171260"/>
                      <a:pt x="536605" y="151787"/>
                    </a:cubicBezTo>
                    <a:close/>
                    <a:moveTo>
                      <a:pt x="459503" y="244768"/>
                    </a:moveTo>
                    <a:cubicBezTo>
                      <a:pt x="443675" y="249830"/>
                      <a:pt x="433178" y="263752"/>
                      <a:pt x="431778" y="279294"/>
                    </a:cubicBezTo>
                    <a:lnTo>
                      <a:pt x="370268" y="298768"/>
                    </a:lnTo>
                    <a:cubicBezTo>
                      <a:pt x="363012" y="295747"/>
                      <a:pt x="354878" y="294836"/>
                      <a:pt x="346745" y="296557"/>
                    </a:cubicBezTo>
                    <a:lnTo>
                      <a:pt x="297183" y="252446"/>
                    </a:lnTo>
                    <a:cubicBezTo>
                      <a:pt x="297250" y="248244"/>
                      <a:pt x="296693" y="243958"/>
                      <a:pt x="295360" y="239705"/>
                    </a:cubicBezTo>
                    <a:cubicBezTo>
                      <a:pt x="292897" y="231960"/>
                      <a:pt x="288273" y="225480"/>
                      <a:pt x="282350" y="220721"/>
                    </a:cubicBezTo>
                    <a:lnTo>
                      <a:pt x="298128" y="153390"/>
                    </a:lnTo>
                    <a:cubicBezTo>
                      <a:pt x="298769" y="153204"/>
                      <a:pt x="299393" y="153086"/>
                      <a:pt x="300018" y="152900"/>
                    </a:cubicBezTo>
                    <a:cubicBezTo>
                      <a:pt x="313433" y="148648"/>
                      <a:pt x="322985" y="137949"/>
                      <a:pt x="326410" y="125327"/>
                    </a:cubicBezTo>
                    <a:lnTo>
                      <a:pt x="374116" y="110207"/>
                    </a:lnTo>
                    <a:cubicBezTo>
                      <a:pt x="384292" y="121057"/>
                      <a:pt x="400087" y="125782"/>
                      <a:pt x="415240" y="120973"/>
                    </a:cubicBezTo>
                    <a:cubicBezTo>
                      <a:pt x="417687" y="120213"/>
                      <a:pt x="419982" y="119201"/>
                      <a:pt x="422159" y="118020"/>
                    </a:cubicBezTo>
                    <a:lnTo>
                      <a:pt x="460448" y="152090"/>
                    </a:lnTo>
                    <a:cubicBezTo>
                      <a:pt x="458120" y="159600"/>
                      <a:pt x="457985" y="167852"/>
                      <a:pt x="460533" y="175850"/>
                    </a:cubicBezTo>
                    <a:cubicBezTo>
                      <a:pt x="463165" y="184119"/>
                      <a:pt x="468245" y="190886"/>
                      <a:pt x="474691" y="195695"/>
                    </a:cubicBezTo>
                    <a:lnTo>
                      <a:pt x="463469" y="243722"/>
                    </a:lnTo>
                    <a:cubicBezTo>
                      <a:pt x="462187" y="244025"/>
                      <a:pt x="460837" y="244346"/>
                      <a:pt x="459503" y="244768"/>
                    </a:cubicBezTo>
                    <a:close/>
                    <a:moveTo>
                      <a:pt x="314294" y="421550"/>
                    </a:moveTo>
                    <a:cubicBezTo>
                      <a:pt x="313332" y="421770"/>
                      <a:pt x="312387" y="421955"/>
                      <a:pt x="311442" y="422310"/>
                    </a:cubicBezTo>
                    <a:cubicBezTo>
                      <a:pt x="297453" y="426731"/>
                      <a:pt x="287665" y="438138"/>
                      <a:pt x="284628" y="451503"/>
                    </a:cubicBezTo>
                    <a:lnTo>
                      <a:pt x="226814" y="469863"/>
                    </a:lnTo>
                    <a:cubicBezTo>
                      <a:pt x="217043" y="461055"/>
                      <a:pt x="203189" y="457275"/>
                      <a:pt x="189706" y="460937"/>
                    </a:cubicBezTo>
                    <a:lnTo>
                      <a:pt x="146017" y="422023"/>
                    </a:lnTo>
                    <a:cubicBezTo>
                      <a:pt x="147299" y="415610"/>
                      <a:pt x="147046" y="408810"/>
                      <a:pt x="144937" y="402127"/>
                    </a:cubicBezTo>
                    <a:cubicBezTo>
                      <a:pt x="142827" y="395445"/>
                      <a:pt x="139081" y="389758"/>
                      <a:pt x="134356" y="385218"/>
                    </a:cubicBezTo>
                    <a:lnTo>
                      <a:pt x="147670" y="328265"/>
                    </a:lnTo>
                    <a:cubicBezTo>
                      <a:pt x="160799" y="323456"/>
                      <a:pt x="169979" y="312437"/>
                      <a:pt x="172882" y="299612"/>
                    </a:cubicBezTo>
                    <a:lnTo>
                      <a:pt x="230678" y="281268"/>
                    </a:lnTo>
                    <a:cubicBezTo>
                      <a:pt x="240854" y="290482"/>
                      <a:pt x="255468" y="294245"/>
                      <a:pt x="269457" y="289773"/>
                    </a:cubicBezTo>
                    <a:cubicBezTo>
                      <a:pt x="270402" y="289453"/>
                      <a:pt x="271297" y="289098"/>
                      <a:pt x="272208" y="288727"/>
                    </a:cubicBezTo>
                    <a:lnTo>
                      <a:pt x="315982" y="327725"/>
                    </a:lnTo>
                    <a:cubicBezTo>
                      <a:pt x="314699" y="334188"/>
                      <a:pt x="314935" y="340922"/>
                      <a:pt x="317045" y="347638"/>
                    </a:cubicBezTo>
                    <a:cubicBezTo>
                      <a:pt x="319154" y="354320"/>
                      <a:pt x="322883" y="360007"/>
                      <a:pt x="327625" y="364513"/>
                    </a:cubicBezTo>
                    <a:lnTo>
                      <a:pt x="314294" y="421550"/>
                    </a:lnTo>
                    <a:close/>
                    <a:moveTo>
                      <a:pt x="77875" y="190312"/>
                    </a:moveTo>
                    <a:cubicBezTo>
                      <a:pt x="75344" y="182297"/>
                      <a:pt x="70518" y="175715"/>
                      <a:pt x="64342" y="170923"/>
                    </a:cubicBezTo>
                    <a:lnTo>
                      <a:pt x="75817" y="121833"/>
                    </a:lnTo>
                    <a:cubicBezTo>
                      <a:pt x="76930" y="121580"/>
                      <a:pt x="78010" y="121344"/>
                      <a:pt x="79107" y="120973"/>
                    </a:cubicBezTo>
                    <a:cubicBezTo>
                      <a:pt x="94700" y="116028"/>
                      <a:pt x="105112" y="102410"/>
                      <a:pt x="106698" y="87088"/>
                    </a:cubicBezTo>
                    <a:lnTo>
                      <a:pt x="160664" y="69993"/>
                    </a:lnTo>
                    <a:cubicBezTo>
                      <a:pt x="170789" y="78735"/>
                      <a:pt x="185048" y="82194"/>
                      <a:pt x="198734" y="77857"/>
                    </a:cubicBezTo>
                    <a:cubicBezTo>
                      <a:pt x="199443" y="77638"/>
                      <a:pt x="200118" y="77368"/>
                      <a:pt x="200793" y="77115"/>
                    </a:cubicBezTo>
                    <a:lnTo>
                      <a:pt x="248465" y="119555"/>
                    </a:lnTo>
                    <a:cubicBezTo>
                      <a:pt x="248768" y="122036"/>
                      <a:pt x="249275" y="124500"/>
                      <a:pt x="250034" y="126930"/>
                    </a:cubicBezTo>
                    <a:cubicBezTo>
                      <a:pt x="251722" y="132245"/>
                      <a:pt x="254422" y="136953"/>
                      <a:pt x="257847" y="140919"/>
                    </a:cubicBezTo>
                    <a:lnTo>
                      <a:pt x="240314" y="215810"/>
                    </a:lnTo>
                    <a:cubicBezTo>
                      <a:pt x="230493" y="220451"/>
                      <a:pt x="223287" y="228804"/>
                      <a:pt x="219845" y="238592"/>
                    </a:cubicBezTo>
                    <a:lnTo>
                      <a:pt x="157171" y="258437"/>
                    </a:lnTo>
                    <a:cubicBezTo>
                      <a:pt x="147350" y="251467"/>
                      <a:pt x="134558" y="248953"/>
                      <a:pt x="122206" y="252817"/>
                    </a:cubicBezTo>
                    <a:lnTo>
                      <a:pt x="78145" y="213583"/>
                    </a:lnTo>
                    <a:cubicBezTo>
                      <a:pt x="80305" y="206225"/>
                      <a:pt x="80373" y="198176"/>
                      <a:pt x="77875" y="19031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26A4BD8-9B43-4E70-AD67-DA34545DE212}"/>
              </a:ext>
            </a:extLst>
          </p:cNvPr>
          <p:cNvGrpSpPr/>
          <p:nvPr/>
        </p:nvGrpSpPr>
        <p:grpSpPr>
          <a:xfrm>
            <a:off x="7904707" y="1047680"/>
            <a:ext cx="3928340" cy="3974156"/>
            <a:chOff x="7904707" y="1231650"/>
            <a:chExt cx="3928340" cy="3974156"/>
          </a:xfrm>
        </p:grpSpPr>
        <p:sp>
          <p:nvSpPr>
            <p:cNvPr id="16" name="right-arrow_339913">
              <a:extLst>
                <a:ext uri="{FF2B5EF4-FFF2-40B4-BE49-F238E27FC236}">
                  <a16:creationId xmlns:a16="http://schemas.microsoft.com/office/drawing/2014/main" id="{F5C2586F-0B6C-44B8-B977-16C82087FB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04707" y="2820487"/>
              <a:ext cx="609685" cy="608513"/>
            </a:xfrm>
            <a:custGeom>
              <a:avLst/>
              <a:gdLst>
                <a:gd name="connsiteX0" fmla="*/ 312860 w 607729"/>
                <a:gd name="connsiteY0" fmla="*/ 3534 h 606561"/>
                <a:gd name="connsiteX1" fmla="*/ 603991 w 607729"/>
                <a:gd name="connsiteY1" fmla="*/ 294222 h 606561"/>
                <a:gd name="connsiteX2" fmla="*/ 603991 w 607729"/>
                <a:gd name="connsiteY2" fmla="*/ 312084 h 606561"/>
                <a:gd name="connsiteX3" fmla="*/ 312860 w 607729"/>
                <a:gd name="connsiteY3" fmla="*/ 602772 h 606561"/>
                <a:gd name="connsiteX4" fmla="*/ 312593 w 607729"/>
                <a:gd name="connsiteY4" fmla="*/ 602949 h 606561"/>
                <a:gd name="connsiteX5" fmla="*/ 294792 w 607729"/>
                <a:gd name="connsiteY5" fmla="*/ 602772 h 606561"/>
                <a:gd name="connsiteX6" fmla="*/ 295059 w 607729"/>
                <a:gd name="connsiteY6" fmla="*/ 584909 h 606561"/>
                <a:gd name="connsiteX7" fmla="*/ 577201 w 607729"/>
                <a:gd name="connsiteY7" fmla="*/ 303108 h 606561"/>
                <a:gd name="connsiteX8" fmla="*/ 295059 w 607729"/>
                <a:gd name="connsiteY8" fmla="*/ 21308 h 606561"/>
                <a:gd name="connsiteX9" fmla="*/ 295059 w 607729"/>
                <a:gd name="connsiteY9" fmla="*/ 3800 h 606561"/>
                <a:gd name="connsiteX10" fmla="*/ 312860 w 607729"/>
                <a:gd name="connsiteY10" fmla="*/ 3534 h 606561"/>
                <a:gd name="connsiteX11" fmla="*/ 21707 w 607729"/>
                <a:gd name="connsiteY11" fmla="*/ 3534 h 606561"/>
                <a:gd name="connsiteX12" fmla="*/ 312838 w 607729"/>
                <a:gd name="connsiteY12" fmla="*/ 294222 h 606561"/>
                <a:gd name="connsiteX13" fmla="*/ 312838 w 607729"/>
                <a:gd name="connsiteY13" fmla="*/ 312084 h 606561"/>
                <a:gd name="connsiteX14" fmla="*/ 21707 w 607729"/>
                <a:gd name="connsiteY14" fmla="*/ 602772 h 606561"/>
                <a:gd name="connsiteX15" fmla="*/ 21440 w 607729"/>
                <a:gd name="connsiteY15" fmla="*/ 602949 h 606561"/>
                <a:gd name="connsiteX16" fmla="*/ 3639 w 607729"/>
                <a:gd name="connsiteY16" fmla="*/ 602772 h 606561"/>
                <a:gd name="connsiteX17" fmla="*/ 3906 w 607729"/>
                <a:gd name="connsiteY17" fmla="*/ 584909 h 606561"/>
                <a:gd name="connsiteX18" fmla="*/ 286047 w 607729"/>
                <a:gd name="connsiteY18" fmla="*/ 303197 h 606561"/>
                <a:gd name="connsiteX19" fmla="*/ 3906 w 607729"/>
                <a:gd name="connsiteY19" fmla="*/ 21485 h 606561"/>
                <a:gd name="connsiteX20" fmla="*/ 3906 w 607729"/>
                <a:gd name="connsiteY20" fmla="*/ 3889 h 606561"/>
                <a:gd name="connsiteX21" fmla="*/ 21707 w 607729"/>
                <a:gd name="connsiteY21" fmla="*/ 3534 h 60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729" h="606561">
                  <a:moveTo>
                    <a:pt x="312860" y="3534"/>
                  </a:moveTo>
                  <a:lnTo>
                    <a:pt x="603991" y="294222"/>
                  </a:lnTo>
                  <a:cubicBezTo>
                    <a:pt x="608975" y="299109"/>
                    <a:pt x="608975" y="307107"/>
                    <a:pt x="603991" y="312084"/>
                  </a:cubicBezTo>
                  <a:lnTo>
                    <a:pt x="312860" y="602772"/>
                  </a:lnTo>
                  <a:lnTo>
                    <a:pt x="312593" y="602949"/>
                  </a:lnTo>
                  <a:cubicBezTo>
                    <a:pt x="307698" y="607926"/>
                    <a:pt x="299688" y="607659"/>
                    <a:pt x="294792" y="602772"/>
                  </a:cubicBezTo>
                  <a:cubicBezTo>
                    <a:pt x="289808" y="597795"/>
                    <a:pt x="289986" y="589708"/>
                    <a:pt x="295059" y="584909"/>
                  </a:cubicBezTo>
                  <a:lnTo>
                    <a:pt x="577201" y="303108"/>
                  </a:lnTo>
                  <a:lnTo>
                    <a:pt x="295059" y="21308"/>
                  </a:lnTo>
                  <a:cubicBezTo>
                    <a:pt x="290342" y="16420"/>
                    <a:pt x="290342" y="8688"/>
                    <a:pt x="295059" y="3800"/>
                  </a:cubicBezTo>
                  <a:cubicBezTo>
                    <a:pt x="299866" y="-1176"/>
                    <a:pt x="307787" y="-1265"/>
                    <a:pt x="312860" y="3534"/>
                  </a:cubicBezTo>
                  <a:close/>
                  <a:moveTo>
                    <a:pt x="21707" y="3534"/>
                  </a:moveTo>
                  <a:lnTo>
                    <a:pt x="312838" y="294222"/>
                  </a:lnTo>
                  <a:cubicBezTo>
                    <a:pt x="317822" y="299109"/>
                    <a:pt x="317822" y="307107"/>
                    <a:pt x="312838" y="312084"/>
                  </a:cubicBezTo>
                  <a:lnTo>
                    <a:pt x="21707" y="602772"/>
                  </a:lnTo>
                  <a:lnTo>
                    <a:pt x="21440" y="602949"/>
                  </a:lnTo>
                  <a:cubicBezTo>
                    <a:pt x="16544" y="607926"/>
                    <a:pt x="8534" y="607659"/>
                    <a:pt x="3639" y="602772"/>
                  </a:cubicBezTo>
                  <a:cubicBezTo>
                    <a:pt x="-1345" y="597795"/>
                    <a:pt x="-1167" y="589708"/>
                    <a:pt x="3906" y="584909"/>
                  </a:cubicBezTo>
                  <a:lnTo>
                    <a:pt x="286047" y="303197"/>
                  </a:lnTo>
                  <a:lnTo>
                    <a:pt x="3906" y="21485"/>
                  </a:lnTo>
                  <a:cubicBezTo>
                    <a:pt x="-811" y="16509"/>
                    <a:pt x="-811" y="8866"/>
                    <a:pt x="3906" y="3889"/>
                  </a:cubicBezTo>
                  <a:cubicBezTo>
                    <a:pt x="8712" y="-1176"/>
                    <a:pt x="16811" y="-1265"/>
                    <a:pt x="21707" y="35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ABCA358-C094-4D79-9FE9-5F9511A64987}"/>
                </a:ext>
              </a:extLst>
            </p:cNvPr>
            <p:cNvGrpSpPr/>
            <p:nvPr/>
          </p:nvGrpSpPr>
          <p:grpSpPr>
            <a:xfrm>
              <a:off x="8794147" y="1231650"/>
              <a:ext cx="3038900" cy="3974156"/>
              <a:chOff x="8794147" y="1231650"/>
              <a:chExt cx="3038900" cy="397415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F9CFB19-6186-49D2-AE7F-98CB275ECAA7}"/>
                  </a:ext>
                </a:extLst>
              </p:cNvPr>
              <p:cNvSpPr/>
              <p:nvPr/>
            </p:nvSpPr>
            <p:spPr>
              <a:xfrm>
                <a:off x="8855846" y="1920084"/>
                <a:ext cx="720000" cy="7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3" name="文本框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39EBC7F-AE1D-49FA-BD78-0DD7D6A1EB67}"/>
                  </a:ext>
                </a:extLst>
              </p:cNvPr>
              <p:cNvSpPr txBox="1"/>
              <p:nvPr/>
            </p:nvSpPr>
            <p:spPr>
              <a:xfrm>
                <a:off x="8794147" y="1231650"/>
                <a:ext cx="1695336" cy="461665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zh-CN" altLang="en-US" sz="2400" b="1" spc="100" dirty="0">
                    <a:solidFill>
                      <a:schemeClr val="accent1"/>
                    </a:solidFill>
                  </a:rPr>
                  <a:t>编码与测试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1861261-7387-407C-9592-54C8E6420876}"/>
                  </a:ext>
                </a:extLst>
              </p:cNvPr>
              <p:cNvSpPr txBox="1"/>
              <p:nvPr/>
            </p:nvSpPr>
            <p:spPr>
              <a:xfrm>
                <a:off x="8855847" y="2223460"/>
                <a:ext cx="2977200" cy="2982346"/>
              </a:xfrm>
              <a:prstGeom prst="rect">
                <a:avLst/>
              </a:prstGeom>
              <a:noFill/>
            </p:spPr>
            <p:txBody>
              <a:bodyPr wrap="square" lIns="0" rtlCol="0">
                <a:no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spc="1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编码</a:t>
                </a:r>
                <a:r>
                  <a:rPr lang="zh-CN" altLang="en-US" spc="100" dirty="0"/>
                  <a:t>：面向不同用户需求选择合适的编程语言及变异工具</a:t>
                </a:r>
                <a:endParaRPr lang="en-US" altLang="zh-CN" spc="100" dirty="0"/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spc="1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测试</a:t>
                </a:r>
                <a:r>
                  <a:rPr lang="zh-CN" altLang="en-US" spc="100" dirty="0"/>
                  <a:t>：正确性、吞吐量、资源占用、稳定性</a:t>
                </a:r>
                <a:r>
                  <a:rPr lang="en-US" altLang="zh-CN" spc="100" dirty="0"/>
                  <a:t>……</a:t>
                </a:r>
                <a:endParaRPr lang="zh-CN" altLang="en-US" spc="100" dirty="0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391A4FF5-CC73-4011-8AC1-D848041E3D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89484" y="1259354"/>
                <a:ext cx="483466" cy="385200"/>
                <a:chOff x="573768" y="1366045"/>
                <a:chExt cx="529496" cy="421875"/>
              </a:xfrm>
              <a:solidFill>
                <a:schemeClr val="accent4"/>
              </a:solidFill>
            </p:grpSpPr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9CCF0719-434B-4294-AE44-1C6169CE8684}"/>
                    </a:ext>
                  </a:extLst>
                </p:cNvPr>
                <p:cNvSpPr/>
                <p:nvPr/>
              </p:nvSpPr>
              <p:spPr>
                <a:xfrm>
                  <a:off x="573768" y="1429283"/>
                  <a:ext cx="185625" cy="270000"/>
                </a:xfrm>
                <a:custGeom>
                  <a:avLst/>
                  <a:gdLst>
                    <a:gd name="connsiteX0" fmla="*/ 180715 w 185625"/>
                    <a:gd name="connsiteY0" fmla="*/ 203599 h 270000"/>
                    <a:gd name="connsiteX1" fmla="*/ 102955 w 185625"/>
                    <a:gd name="connsiteY1" fmla="*/ 138208 h 270000"/>
                    <a:gd name="connsiteX2" fmla="*/ 181036 w 185625"/>
                    <a:gd name="connsiteY2" fmla="*/ 71147 h 270000"/>
                    <a:gd name="connsiteX3" fmla="*/ 185389 w 185625"/>
                    <a:gd name="connsiteY3" fmla="*/ 14092 h 270000"/>
                    <a:gd name="connsiteX4" fmla="*/ 128301 w 185625"/>
                    <a:gd name="connsiteY4" fmla="*/ 9772 h 270000"/>
                    <a:gd name="connsiteX5" fmla="*/ 14091 w 185625"/>
                    <a:gd name="connsiteY5" fmla="*/ 107850 h 270000"/>
                    <a:gd name="connsiteX6" fmla="*/ 1 w 185625"/>
                    <a:gd name="connsiteY6" fmla="*/ 138782 h 270000"/>
                    <a:gd name="connsiteX7" fmla="*/ 14412 w 185625"/>
                    <a:gd name="connsiteY7" fmla="*/ 169545 h 270000"/>
                    <a:gd name="connsiteX8" fmla="*/ 128639 w 185625"/>
                    <a:gd name="connsiteY8" fmla="*/ 265564 h 270000"/>
                    <a:gd name="connsiteX9" fmla="*/ 154643 w 185625"/>
                    <a:gd name="connsiteY9" fmla="*/ 275047 h 270000"/>
                    <a:gd name="connsiteX10" fmla="*/ 185626 w 185625"/>
                    <a:gd name="connsiteY10" fmla="*/ 260636 h 270000"/>
                    <a:gd name="connsiteX11" fmla="*/ 180715 w 185625"/>
                    <a:gd name="connsiteY11" fmla="*/ 203599 h 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5625" h="270000">
                      <a:moveTo>
                        <a:pt x="180715" y="203599"/>
                      </a:moveTo>
                      <a:lnTo>
                        <a:pt x="102955" y="138208"/>
                      </a:lnTo>
                      <a:lnTo>
                        <a:pt x="181036" y="71147"/>
                      </a:lnTo>
                      <a:cubicBezTo>
                        <a:pt x="197995" y="56584"/>
                        <a:pt x="199936" y="31035"/>
                        <a:pt x="185389" y="14092"/>
                      </a:cubicBezTo>
                      <a:cubicBezTo>
                        <a:pt x="170826" y="-2833"/>
                        <a:pt x="145244" y="-4808"/>
                        <a:pt x="128301" y="9772"/>
                      </a:cubicBezTo>
                      <a:lnTo>
                        <a:pt x="14091" y="107850"/>
                      </a:lnTo>
                      <a:cubicBezTo>
                        <a:pt x="5097" y="115612"/>
                        <a:pt x="-67" y="126919"/>
                        <a:pt x="1" y="138782"/>
                      </a:cubicBezTo>
                      <a:cubicBezTo>
                        <a:pt x="68" y="150662"/>
                        <a:pt x="5333" y="161900"/>
                        <a:pt x="14412" y="169545"/>
                      </a:cubicBezTo>
                      <a:lnTo>
                        <a:pt x="128639" y="265564"/>
                      </a:lnTo>
                      <a:cubicBezTo>
                        <a:pt x="136216" y="271925"/>
                        <a:pt x="145463" y="275047"/>
                        <a:pt x="154643" y="275047"/>
                      </a:cubicBezTo>
                      <a:cubicBezTo>
                        <a:pt x="166186" y="275047"/>
                        <a:pt x="177627" y="270137"/>
                        <a:pt x="185626" y="260636"/>
                      </a:cubicBezTo>
                      <a:cubicBezTo>
                        <a:pt x="200003" y="243525"/>
                        <a:pt x="197826" y="217993"/>
                        <a:pt x="180715" y="203599"/>
                      </a:cubicBezTo>
                      <a:close/>
                    </a:path>
                  </a:pathLst>
                </a:custGeom>
                <a:grpFill/>
                <a:ln w="16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ts val="1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E9532D4F-98FD-426C-9719-0CB1674310B4}"/>
                    </a:ext>
                  </a:extLst>
                </p:cNvPr>
                <p:cNvSpPr/>
                <p:nvPr/>
              </p:nvSpPr>
              <p:spPr>
                <a:xfrm>
                  <a:off x="917639" y="1429317"/>
                  <a:ext cx="185625" cy="270000"/>
                </a:xfrm>
                <a:custGeom>
                  <a:avLst/>
                  <a:gdLst>
                    <a:gd name="connsiteX0" fmla="*/ 181023 w 185625"/>
                    <a:gd name="connsiteY0" fmla="*/ 107834 h 270000"/>
                    <a:gd name="connsiteX1" fmla="*/ 66813 w 185625"/>
                    <a:gd name="connsiteY1" fmla="*/ 9757 h 270000"/>
                    <a:gd name="connsiteX2" fmla="*/ 9742 w 185625"/>
                    <a:gd name="connsiteY2" fmla="*/ 14110 h 270000"/>
                    <a:gd name="connsiteX3" fmla="*/ 14095 w 185625"/>
                    <a:gd name="connsiteY3" fmla="*/ 71165 h 270000"/>
                    <a:gd name="connsiteX4" fmla="*/ 92176 w 185625"/>
                    <a:gd name="connsiteY4" fmla="*/ 138226 h 270000"/>
                    <a:gd name="connsiteX5" fmla="*/ 14450 w 185625"/>
                    <a:gd name="connsiteY5" fmla="*/ 203617 h 270000"/>
                    <a:gd name="connsiteX6" fmla="*/ 9539 w 185625"/>
                    <a:gd name="connsiteY6" fmla="*/ 260637 h 270000"/>
                    <a:gd name="connsiteX7" fmla="*/ 40522 w 185625"/>
                    <a:gd name="connsiteY7" fmla="*/ 275049 h 270000"/>
                    <a:gd name="connsiteX8" fmla="*/ 66526 w 185625"/>
                    <a:gd name="connsiteY8" fmla="*/ 265565 h 270000"/>
                    <a:gd name="connsiteX9" fmla="*/ 180753 w 185625"/>
                    <a:gd name="connsiteY9" fmla="*/ 169546 h 270000"/>
                    <a:gd name="connsiteX10" fmla="*/ 195164 w 185625"/>
                    <a:gd name="connsiteY10" fmla="*/ 138783 h 270000"/>
                    <a:gd name="connsiteX11" fmla="*/ 181023 w 185625"/>
                    <a:gd name="connsiteY11" fmla="*/ 107834 h 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5625" h="270000">
                      <a:moveTo>
                        <a:pt x="181023" y="107834"/>
                      </a:moveTo>
                      <a:lnTo>
                        <a:pt x="66813" y="9757"/>
                      </a:lnTo>
                      <a:cubicBezTo>
                        <a:pt x="49854" y="-4806"/>
                        <a:pt x="24288" y="-2832"/>
                        <a:pt x="9742" y="14110"/>
                      </a:cubicBezTo>
                      <a:cubicBezTo>
                        <a:pt x="-4771" y="31053"/>
                        <a:pt x="-2864" y="56585"/>
                        <a:pt x="14095" y="71165"/>
                      </a:cubicBezTo>
                      <a:lnTo>
                        <a:pt x="92176" y="138226"/>
                      </a:lnTo>
                      <a:lnTo>
                        <a:pt x="14450" y="203617"/>
                      </a:lnTo>
                      <a:cubicBezTo>
                        <a:pt x="-2661" y="218011"/>
                        <a:pt x="-4889" y="243492"/>
                        <a:pt x="9539" y="260637"/>
                      </a:cubicBezTo>
                      <a:cubicBezTo>
                        <a:pt x="17538" y="270121"/>
                        <a:pt x="28929" y="275049"/>
                        <a:pt x="40522" y="275049"/>
                      </a:cubicBezTo>
                      <a:cubicBezTo>
                        <a:pt x="49702" y="275049"/>
                        <a:pt x="58949" y="271893"/>
                        <a:pt x="66526" y="265565"/>
                      </a:cubicBezTo>
                      <a:lnTo>
                        <a:pt x="180753" y="169546"/>
                      </a:lnTo>
                      <a:cubicBezTo>
                        <a:pt x="189832" y="161902"/>
                        <a:pt x="195114" y="150663"/>
                        <a:pt x="195164" y="138783"/>
                      </a:cubicBezTo>
                      <a:cubicBezTo>
                        <a:pt x="195198" y="126886"/>
                        <a:pt x="190068" y="115580"/>
                        <a:pt x="181023" y="107834"/>
                      </a:cubicBezTo>
                      <a:close/>
                    </a:path>
                  </a:pathLst>
                </a:custGeom>
                <a:grpFill/>
                <a:ln w="16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ts val="1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A817691C-D478-468E-B2F0-E9C6595BFD08}"/>
                    </a:ext>
                  </a:extLst>
                </p:cNvPr>
                <p:cNvSpPr/>
                <p:nvPr/>
              </p:nvSpPr>
              <p:spPr>
                <a:xfrm>
                  <a:off x="764433" y="1366045"/>
                  <a:ext cx="135000" cy="421875"/>
                </a:xfrm>
                <a:custGeom>
                  <a:avLst/>
                  <a:gdLst>
                    <a:gd name="connsiteX0" fmla="*/ 114839 w 135000"/>
                    <a:gd name="connsiteY0" fmla="*/ 736 h 421875"/>
                    <a:gd name="connsiteX1" fmla="*/ 67420 w 135000"/>
                    <a:gd name="connsiteY1" fmla="*/ 32782 h 421875"/>
                    <a:gd name="connsiteX2" fmla="*/ 747 w 135000"/>
                    <a:gd name="connsiteY2" fmla="*/ 377386 h 421875"/>
                    <a:gd name="connsiteX3" fmla="*/ 32775 w 135000"/>
                    <a:gd name="connsiteY3" fmla="*/ 424805 h 421875"/>
                    <a:gd name="connsiteX4" fmla="*/ 40504 w 135000"/>
                    <a:gd name="connsiteY4" fmla="*/ 425547 h 421875"/>
                    <a:gd name="connsiteX5" fmla="*/ 80194 w 135000"/>
                    <a:gd name="connsiteY5" fmla="*/ 392793 h 421875"/>
                    <a:gd name="connsiteX6" fmla="*/ 146867 w 135000"/>
                    <a:gd name="connsiteY6" fmla="*/ 48205 h 421875"/>
                    <a:gd name="connsiteX7" fmla="*/ 114839 w 135000"/>
                    <a:gd name="connsiteY7" fmla="*/ 736 h 421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5000" h="421875">
                      <a:moveTo>
                        <a:pt x="114839" y="736"/>
                      </a:moveTo>
                      <a:cubicBezTo>
                        <a:pt x="92918" y="-3483"/>
                        <a:pt x="71655" y="10861"/>
                        <a:pt x="67420" y="32782"/>
                      </a:cubicBezTo>
                      <a:lnTo>
                        <a:pt x="747" y="377386"/>
                      </a:lnTo>
                      <a:cubicBezTo>
                        <a:pt x="-3506" y="399324"/>
                        <a:pt x="10838" y="420569"/>
                        <a:pt x="32775" y="424805"/>
                      </a:cubicBezTo>
                      <a:cubicBezTo>
                        <a:pt x="35357" y="425294"/>
                        <a:pt x="37956" y="425547"/>
                        <a:pt x="40504" y="425547"/>
                      </a:cubicBezTo>
                      <a:cubicBezTo>
                        <a:pt x="59505" y="425547"/>
                        <a:pt x="76431" y="412115"/>
                        <a:pt x="80194" y="392793"/>
                      </a:cubicBezTo>
                      <a:lnTo>
                        <a:pt x="146867" y="48205"/>
                      </a:lnTo>
                      <a:cubicBezTo>
                        <a:pt x="151137" y="26234"/>
                        <a:pt x="136776" y="4989"/>
                        <a:pt x="114839" y="736"/>
                      </a:cubicBezTo>
                      <a:close/>
                    </a:path>
                  </a:pathLst>
                </a:custGeom>
                <a:grpFill/>
                <a:ln w="16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ts val="1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C0647ED-35DC-40ED-9B5E-E886A79ABB30}"/>
              </a:ext>
            </a:extLst>
          </p:cNvPr>
          <p:cNvGrpSpPr/>
          <p:nvPr/>
        </p:nvGrpSpPr>
        <p:grpSpPr>
          <a:xfrm>
            <a:off x="439399" y="4739384"/>
            <a:ext cx="10622301" cy="1528161"/>
            <a:chOff x="1765740" y="636409"/>
            <a:chExt cx="8939975" cy="1286136"/>
          </a:xfrm>
        </p:grpSpPr>
        <p:pic>
          <p:nvPicPr>
            <p:cNvPr id="2050" name="Picture 2" descr="小黄人：__表情包">
              <a:extLst>
                <a:ext uri="{FF2B5EF4-FFF2-40B4-BE49-F238E27FC236}">
                  <a16:creationId xmlns:a16="http://schemas.microsoft.com/office/drawing/2014/main" id="{40ED9D0C-A76A-4D9E-9BFE-C469B2092D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45" r="23037"/>
            <a:stretch/>
          </p:blipFill>
          <p:spPr bwMode="auto">
            <a:xfrm>
              <a:off x="1765740" y="636409"/>
              <a:ext cx="1345714" cy="128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ïṡḷiḑé">
              <a:extLst>
                <a:ext uri="{FF2B5EF4-FFF2-40B4-BE49-F238E27FC236}">
                  <a16:creationId xmlns:a16="http://schemas.microsoft.com/office/drawing/2014/main" id="{E3849250-D9D1-41FA-93EB-225392016F34}"/>
                </a:ext>
              </a:extLst>
            </p:cNvPr>
            <p:cNvSpPr/>
            <p:nvPr/>
          </p:nvSpPr>
          <p:spPr>
            <a:xfrm>
              <a:off x="3206595" y="1154693"/>
              <a:ext cx="7499120" cy="767852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/>
            <a:p>
              <a:pPr lvl="0"/>
              <a:r>
                <a:rPr lang="zh-CN" altLang="en-US" sz="2400" b="1" spc="100" dirty="0">
                  <a:solidFill>
                    <a:schemeClr val="accent4"/>
                  </a:solidFill>
                </a:rPr>
                <a:t>对标一下软件工程：</a:t>
              </a:r>
              <a:r>
                <a:rPr lang="zh-CN" altLang="en-US" sz="2400" spc="100" dirty="0"/>
                <a:t>问题定义、可行性研究、需求分析、总体设计、详细设计、编码与单元测试、综合测试、软件维护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44111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SAKURA">
            <a:extLst>
              <a:ext uri="{FF2B5EF4-FFF2-40B4-BE49-F238E27FC236}">
                <a16:creationId xmlns:a16="http://schemas.microsoft.com/office/drawing/2014/main" id="{998A578D-388E-4DE8-8D71-AD52BD0E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67"/>
          <a:stretch/>
        </p:blipFill>
        <p:spPr bwMode="auto">
          <a:xfrm>
            <a:off x="8516242" y="1022161"/>
            <a:ext cx="3002606" cy="153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8051单片机">
            <a:extLst>
              <a:ext uri="{FF2B5EF4-FFF2-40B4-BE49-F238E27FC236}">
                <a16:creationId xmlns:a16="http://schemas.microsoft.com/office/drawing/2014/main" id="{55E8DE93-CD2A-4BC9-871A-F29A35AED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33"/>
          <a:stretch/>
        </p:blipFill>
        <p:spPr bwMode="auto">
          <a:xfrm>
            <a:off x="4594696" y="1022163"/>
            <a:ext cx="3002608" cy="151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0099FED-AA11-4322-8740-3D159538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了解需求</a:t>
            </a:r>
          </a:p>
        </p:txBody>
      </p:sp>
      <p:sp>
        <p:nvSpPr>
          <p:cNvPr id="6" name="ïṥḻíďé">
            <a:extLst>
              <a:ext uri="{FF2B5EF4-FFF2-40B4-BE49-F238E27FC236}">
                <a16:creationId xmlns:a16="http://schemas.microsoft.com/office/drawing/2014/main" id="{7B23BE8B-50BF-411D-A3EE-070D37D92B6E}"/>
              </a:ext>
            </a:extLst>
          </p:cNvPr>
          <p:cNvSpPr txBox="1"/>
          <p:nvPr/>
        </p:nvSpPr>
        <p:spPr>
          <a:xfrm>
            <a:off x="673144" y="3204027"/>
            <a:ext cx="3002626" cy="204742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0" bIns="4572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资源配置一般不受限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系统运行环境复杂，内部物理环境噪声较大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最大数据处理位宽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32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位、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64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位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ïṡḷiḑé">
            <a:extLst>
              <a:ext uri="{FF2B5EF4-FFF2-40B4-BE49-F238E27FC236}">
                <a16:creationId xmlns:a16="http://schemas.microsoft.com/office/drawing/2014/main" id="{B11D7C13-E49F-4B05-BA50-AF9BEEC9981F}"/>
              </a:ext>
            </a:extLst>
          </p:cNvPr>
          <p:cNvSpPr/>
          <p:nvPr/>
        </p:nvSpPr>
        <p:spPr>
          <a:xfrm>
            <a:off x="673144" y="2732645"/>
            <a:ext cx="3002626" cy="44676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en-US" altLang="zh-CN" sz="2000" b="1" spc="100" dirty="0">
                <a:solidFill>
                  <a:schemeClr val="accent4"/>
                </a:solidFill>
              </a:rPr>
              <a:t>PC</a:t>
            </a:r>
            <a:r>
              <a:rPr lang="zh-CN" altLang="en-US" sz="2000" b="1" spc="100" dirty="0">
                <a:solidFill>
                  <a:schemeClr val="accent4"/>
                </a:solidFill>
              </a:rPr>
              <a:t>实现</a:t>
            </a:r>
          </a:p>
        </p:txBody>
      </p:sp>
      <p:sp>
        <p:nvSpPr>
          <p:cNvPr id="8" name="ïṣḷiďê">
            <a:extLst>
              <a:ext uri="{FF2B5EF4-FFF2-40B4-BE49-F238E27FC236}">
                <a16:creationId xmlns:a16="http://schemas.microsoft.com/office/drawing/2014/main" id="{0B345526-CC19-49D8-9BBB-4E02A684889C}"/>
              </a:ext>
            </a:extLst>
          </p:cNvPr>
          <p:cNvSpPr txBox="1"/>
          <p:nvPr/>
        </p:nvSpPr>
        <p:spPr>
          <a:xfrm>
            <a:off x="4594708" y="3207203"/>
            <a:ext cx="3002634" cy="2329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0" bIns="4572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内存空间受限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spc="100">
                <a:solidFill>
                  <a:schemeClr val="tx1">
                    <a:lumMod val="65000"/>
                    <a:lumOff val="35000"/>
                  </a:schemeClr>
                </a:solidFill>
              </a:rPr>
              <a:t>系统环境、内部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物理环境相对单纯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最大数据处理位宽 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8051 8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位、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STM32 32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位、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ARM 16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位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/32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位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îṣlîḍe">
            <a:extLst>
              <a:ext uri="{FF2B5EF4-FFF2-40B4-BE49-F238E27FC236}">
                <a16:creationId xmlns:a16="http://schemas.microsoft.com/office/drawing/2014/main" id="{75657AB9-E789-4FF9-8A92-590837BF94A5}"/>
              </a:ext>
            </a:extLst>
          </p:cNvPr>
          <p:cNvSpPr/>
          <p:nvPr/>
        </p:nvSpPr>
        <p:spPr>
          <a:xfrm>
            <a:off x="4594708" y="2735820"/>
            <a:ext cx="3002629" cy="44676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zh-CN" altLang="en-US" sz="2000" b="1" spc="100" dirty="0">
                <a:solidFill>
                  <a:schemeClr val="accent4"/>
                </a:solidFill>
              </a:rPr>
              <a:t>单片机</a:t>
            </a:r>
          </a:p>
        </p:txBody>
      </p:sp>
      <p:sp>
        <p:nvSpPr>
          <p:cNvPr id="10" name="îśḷídè">
            <a:extLst>
              <a:ext uri="{FF2B5EF4-FFF2-40B4-BE49-F238E27FC236}">
                <a16:creationId xmlns:a16="http://schemas.microsoft.com/office/drawing/2014/main" id="{A8C9A09F-8337-4F7A-9497-9A1DEA8B7B97}"/>
              </a:ext>
            </a:extLst>
          </p:cNvPr>
          <p:cNvSpPr txBox="1"/>
          <p:nvPr/>
        </p:nvSpPr>
        <p:spPr>
          <a:xfrm>
            <a:off x="8516303" y="3210378"/>
            <a:ext cx="3002635" cy="192042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0" bIns="4572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资源配置限制较小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系统环境单纯，内部物理环境单纯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硬件可编程，因此数据处理位宽不受限</a:t>
            </a:r>
          </a:p>
        </p:txBody>
      </p:sp>
      <p:sp>
        <p:nvSpPr>
          <p:cNvPr id="11" name="íšļîďé">
            <a:extLst>
              <a:ext uri="{FF2B5EF4-FFF2-40B4-BE49-F238E27FC236}">
                <a16:creationId xmlns:a16="http://schemas.microsoft.com/office/drawing/2014/main" id="{46DCE96E-0637-43AA-90CC-84548EB61208}"/>
              </a:ext>
            </a:extLst>
          </p:cNvPr>
          <p:cNvSpPr/>
          <p:nvPr/>
        </p:nvSpPr>
        <p:spPr>
          <a:xfrm>
            <a:off x="8516303" y="2738995"/>
            <a:ext cx="3002633" cy="44676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en-US" altLang="zh-CN" sz="2000" b="1" spc="100" dirty="0">
                <a:solidFill>
                  <a:schemeClr val="accent4"/>
                </a:solidFill>
              </a:rPr>
              <a:t>FPGA</a:t>
            </a:r>
            <a:endParaRPr lang="zh-CN" altLang="en-US" sz="2000" b="1" spc="100" dirty="0">
              <a:solidFill>
                <a:schemeClr val="accent4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E36F26D-C856-4BA5-BDAE-17449C299B84}"/>
              </a:ext>
            </a:extLst>
          </p:cNvPr>
          <p:cNvCxnSpPr>
            <a:cxnSpLocks/>
          </p:cNvCxnSpPr>
          <p:nvPr/>
        </p:nvCxnSpPr>
        <p:spPr>
          <a:xfrm>
            <a:off x="673144" y="2533535"/>
            <a:ext cx="0" cy="331259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F7FCCA6-68E4-49B2-9590-EB42EC1E55C3}"/>
              </a:ext>
            </a:extLst>
          </p:cNvPr>
          <p:cNvCxnSpPr>
            <a:cxnSpLocks/>
          </p:cNvCxnSpPr>
          <p:nvPr/>
        </p:nvCxnSpPr>
        <p:spPr>
          <a:xfrm>
            <a:off x="4594708" y="2533535"/>
            <a:ext cx="32678" cy="357516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40795E1-111B-4E98-8F6A-0E1006B29D8D}"/>
              </a:ext>
            </a:extLst>
          </p:cNvPr>
          <p:cNvCxnSpPr>
            <a:cxnSpLocks/>
          </p:cNvCxnSpPr>
          <p:nvPr/>
        </p:nvCxnSpPr>
        <p:spPr>
          <a:xfrm flipH="1">
            <a:off x="8516242" y="2533535"/>
            <a:ext cx="61" cy="351801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Windows Computers: Find Your New Windows PC | Microsoft">
            <a:extLst>
              <a:ext uri="{FF2B5EF4-FFF2-40B4-BE49-F238E27FC236}">
                <a16:creationId xmlns:a16="http://schemas.microsoft.com/office/drawing/2014/main" id="{A76460AD-255D-4EE0-8548-7A64E57A1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2"/>
          <a:stretch/>
        </p:blipFill>
        <p:spPr bwMode="auto">
          <a:xfrm>
            <a:off x="673114" y="1033595"/>
            <a:ext cx="3002626" cy="149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CD4E5F48-0C54-4799-B833-7D3D7F81ACC6}"/>
              </a:ext>
            </a:extLst>
          </p:cNvPr>
          <p:cNvGrpSpPr>
            <a:grpSpLocks noChangeAspect="1"/>
          </p:cNvGrpSpPr>
          <p:nvPr/>
        </p:nvGrpSpPr>
        <p:grpSpPr>
          <a:xfrm>
            <a:off x="722339" y="5649831"/>
            <a:ext cx="942791" cy="518400"/>
            <a:chOff x="4684888" y="1505924"/>
            <a:chExt cx="525808" cy="289119"/>
          </a:xfrm>
          <a:solidFill>
            <a:schemeClr val="accent1"/>
          </a:solidFill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40A163D-3FBB-401E-B866-546D9F5F6E30}"/>
                </a:ext>
              </a:extLst>
            </p:cNvPr>
            <p:cNvSpPr/>
            <p:nvPr/>
          </p:nvSpPr>
          <p:spPr>
            <a:xfrm>
              <a:off x="4684888" y="1508168"/>
              <a:ext cx="320625" cy="286875"/>
            </a:xfrm>
            <a:custGeom>
              <a:avLst/>
              <a:gdLst>
                <a:gd name="connsiteX0" fmla="*/ 314145 w 320625"/>
                <a:gd name="connsiteY0" fmla="*/ 0 h 286875"/>
                <a:gd name="connsiteX1" fmla="*/ 14732 w 320625"/>
                <a:gd name="connsiteY1" fmla="*/ 0 h 286875"/>
                <a:gd name="connsiteX2" fmla="*/ 0 w 320625"/>
                <a:gd name="connsiteY2" fmla="*/ 16132 h 286875"/>
                <a:gd name="connsiteX3" fmla="*/ 0 w 320625"/>
                <a:gd name="connsiteY3" fmla="*/ 215730 h 286875"/>
                <a:gd name="connsiteX4" fmla="*/ 14732 w 320625"/>
                <a:gd name="connsiteY4" fmla="*/ 232858 h 286875"/>
                <a:gd name="connsiteX5" fmla="*/ 144636 w 320625"/>
                <a:gd name="connsiteY5" fmla="*/ 232858 h 286875"/>
                <a:gd name="connsiteX6" fmla="*/ 144636 w 320625"/>
                <a:gd name="connsiteY6" fmla="*/ 256635 h 286875"/>
                <a:gd name="connsiteX7" fmla="*/ 144636 w 320625"/>
                <a:gd name="connsiteY7" fmla="*/ 257681 h 286875"/>
                <a:gd name="connsiteX8" fmla="*/ 98753 w 320625"/>
                <a:gd name="connsiteY8" fmla="*/ 257681 h 286875"/>
                <a:gd name="connsiteX9" fmla="*/ 72309 w 320625"/>
                <a:gd name="connsiteY9" fmla="*/ 284108 h 286875"/>
                <a:gd name="connsiteX10" fmla="*/ 72309 w 320625"/>
                <a:gd name="connsiteY10" fmla="*/ 289339 h 286875"/>
                <a:gd name="connsiteX11" fmla="*/ 250864 w 320625"/>
                <a:gd name="connsiteY11" fmla="*/ 289339 h 286875"/>
                <a:gd name="connsiteX12" fmla="*/ 250864 w 320625"/>
                <a:gd name="connsiteY12" fmla="*/ 284108 h 286875"/>
                <a:gd name="connsiteX13" fmla="*/ 224421 w 320625"/>
                <a:gd name="connsiteY13" fmla="*/ 257681 h 286875"/>
                <a:gd name="connsiteX14" fmla="*/ 178538 w 320625"/>
                <a:gd name="connsiteY14" fmla="*/ 257681 h 286875"/>
                <a:gd name="connsiteX15" fmla="*/ 178538 w 320625"/>
                <a:gd name="connsiteY15" fmla="*/ 256635 h 286875"/>
                <a:gd name="connsiteX16" fmla="*/ 178538 w 320625"/>
                <a:gd name="connsiteY16" fmla="*/ 232858 h 286875"/>
                <a:gd name="connsiteX17" fmla="*/ 314145 w 320625"/>
                <a:gd name="connsiteY17" fmla="*/ 232858 h 286875"/>
                <a:gd name="connsiteX18" fmla="*/ 329957 w 320625"/>
                <a:gd name="connsiteY18" fmla="*/ 215730 h 286875"/>
                <a:gd name="connsiteX19" fmla="*/ 329957 w 320625"/>
                <a:gd name="connsiteY19" fmla="*/ 16116 h 286875"/>
                <a:gd name="connsiteX20" fmla="*/ 314145 w 320625"/>
                <a:gd name="connsiteY20" fmla="*/ 0 h 286875"/>
                <a:gd name="connsiteX21" fmla="*/ 296038 w 320625"/>
                <a:gd name="connsiteY21" fmla="*/ 179769 h 286875"/>
                <a:gd name="connsiteX22" fmla="*/ 274641 w 320625"/>
                <a:gd name="connsiteY22" fmla="*/ 201167 h 286875"/>
                <a:gd name="connsiteX23" fmla="*/ 53021 w 320625"/>
                <a:gd name="connsiteY23" fmla="*/ 201167 h 286875"/>
                <a:gd name="connsiteX24" fmla="*/ 31624 w 320625"/>
                <a:gd name="connsiteY24" fmla="*/ 179769 h 286875"/>
                <a:gd name="connsiteX25" fmla="*/ 31624 w 320625"/>
                <a:gd name="connsiteY25" fmla="*/ 55299 h 286875"/>
                <a:gd name="connsiteX26" fmla="*/ 53021 w 320625"/>
                <a:gd name="connsiteY26" fmla="*/ 33919 h 286875"/>
                <a:gd name="connsiteX27" fmla="*/ 274658 w 320625"/>
                <a:gd name="connsiteY27" fmla="*/ 33919 h 286875"/>
                <a:gd name="connsiteX28" fmla="*/ 296072 w 320625"/>
                <a:gd name="connsiteY28" fmla="*/ 55299 h 286875"/>
                <a:gd name="connsiteX29" fmla="*/ 296072 w 320625"/>
                <a:gd name="connsiteY29" fmla="*/ 179769 h 286875"/>
                <a:gd name="connsiteX30" fmla="*/ 296038 w 320625"/>
                <a:gd name="connsiteY30" fmla="*/ 179769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0625" h="286875">
                  <a:moveTo>
                    <a:pt x="314145" y="0"/>
                  </a:moveTo>
                  <a:lnTo>
                    <a:pt x="14732" y="0"/>
                  </a:lnTo>
                  <a:cubicBezTo>
                    <a:pt x="5569" y="0"/>
                    <a:pt x="0" y="6936"/>
                    <a:pt x="0" y="16132"/>
                  </a:cubicBezTo>
                  <a:lnTo>
                    <a:pt x="0" y="215730"/>
                  </a:lnTo>
                  <a:cubicBezTo>
                    <a:pt x="0" y="224927"/>
                    <a:pt x="5569" y="232858"/>
                    <a:pt x="14732" y="232858"/>
                  </a:cubicBezTo>
                  <a:lnTo>
                    <a:pt x="144636" y="232858"/>
                  </a:lnTo>
                  <a:lnTo>
                    <a:pt x="144636" y="256635"/>
                  </a:lnTo>
                  <a:lnTo>
                    <a:pt x="144636" y="257681"/>
                  </a:lnTo>
                  <a:lnTo>
                    <a:pt x="98753" y="257681"/>
                  </a:lnTo>
                  <a:cubicBezTo>
                    <a:pt x="84156" y="257681"/>
                    <a:pt x="72309" y="269528"/>
                    <a:pt x="72309" y="284108"/>
                  </a:cubicBezTo>
                  <a:lnTo>
                    <a:pt x="72309" y="289339"/>
                  </a:lnTo>
                  <a:lnTo>
                    <a:pt x="250864" y="289339"/>
                  </a:lnTo>
                  <a:lnTo>
                    <a:pt x="250864" y="284108"/>
                  </a:lnTo>
                  <a:cubicBezTo>
                    <a:pt x="250864" y="269511"/>
                    <a:pt x="239018" y="257681"/>
                    <a:pt x="224421" y="257681"/>
                  </a:cubicBezTo>
                  <a:lnTo>
                    <a:pt x="178538" y="257681"/>
                  </a:lnTo>
                  <a:lnTo>
                    <a:pt x="178538" y="256635"/>
                  </a:lnTo>
                  <a:lnTo>
                    <a:pt x="178538" y="232858"/>
                  </a:lnTo>
                  <a:lnTo>
                    <a:pt x="314145" y="232858"/>
                  </a:lnTo>
                  <a:cubicBezTo>
                    <a:pt x="323325" y="232858"/>
                    <a:pt x="329957" y="224961"/>
                    <a:pt x="329957" y="215730"/>
                  </a:cubicBezTo>
                  <a:lnTo>
                    <a:pt x="329957" y="16116"/>
                  </a:lnTo>
                  <a:cubicBezTo>
                    <a:pt x="329940" y="6936"/>
                    <a:pt x="323325" y="0"/>
                    <a:pt x="314145" y="0"/>
                  </a:cubicBezTo>
                  <a:close/>
                  <a:moveTo>
                    <a:pt x="296038" y="179769"/>
                  </a:moveTo>
                  <a:cubicBezTo>
                    <a:pt x="296038" y="191582"/>
                    <a:pt x="286504" y="201167"/>
                    <a:pt x="274641" y="201167"/>
                  </a:cubicBezTo>
                  <a:lnTo>
                    <a:pt x="53021" y="201167"/>
                  </a:lnTo>
                  <a:cubicBezTo>
                    <a:pt x="41209" y="201167"/>
                    <a:pt x="31624" y="191616"/>
                    <a:pt x="31624" y="179769"/>
                  </a:cubicBezTo>
                  <a:lnTo>
                    <a:pt x="31624" y="55299"/>
                  </a:lnTo>
                  <a:cubicBezTo>
                    <a:pt x="31624" y="43487"/>
                    <a:pt x="41192" y="33919"/>
                    <a:pt x="53021" y="33919"/>
                  </a:cubicBezTo>
                  <a:lnTo>
                    <a:pt x="274658" y="33919"/>
                  </a:lnTo>
                  <a:cubicBezTo>
                    <a:pt x="286470" y="33919"/>
                    <a:pt x="296072" y="43487"/>
                    <a:pt x="296072" y="55299"/>
                  </a:cubicBezTo>
                  <a:lnTo>
                    <a:pt x="296072" y="179769"/>
                  </a:lnTo>
                  <a:lnTo>
                    <a:pt x="296038" y="17976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94CDD37-C664-4A9D-AD10-4CC70B5BB103}"/>
                </a:ext>
              </a:extLst>
            </p:cNvPr>
            <p:cNvSpPr/>
            <p:nvPr/>
          </p:nvSpPr>
          <p:spPr>
            <a:xfrm>
              <a:off x="5041946" y="1505924"/>
              <a:ext cx="168750" cy="286875"/>
            </a:xfrm>
            <a:custGeom>
              <a:avLst/>
              <a:gdLst>
                <a:gd name="connsiteX0" fmla="*/ 33953 w 168750"/>
                <a:gd name="connsiteY0" fmla="*/ 0 h 286875"/>
                <a:gd name="connsiteX1" fmla="*/ 0 w 168750"/>
                <a:gd name="connsiteY1" fmla="*/ 33936 h 286875"/>
                <a:gd name="connsiteX2" fmla="*/ 0 w 168750"/>
                <a:gd name="connsiteY2" fmla="*/ 293794 h 286875"/>
                <a:gd name="connsiteX3" fmla="*/ 176259 w 168750"/>
                <a:gd name="connsiteY3" fmla="*/ 293794 h 286875"/>
                <a:gd name="connsiteX4" fmla="*/ 176259 w 168750"/>
                <a:gd name="connsiteY4" fmla="*/ 26443 h 286875"/>
                <a:gd name="connsiteX5" fmla="*/ 149833 w 168750"/>
                <a:gd name="connsiteY5" fmla="*/ 0 h 286875"/>
                <a:gd name="connsiteX6" fmla="*/ 33953 w 168750"/>
                <a:gd name="connsiteY6" fmla="*/ 0 h 286875"/>
                <a:gd name="connsiteX7" fmla="*/ 88611 w 168750"/>
                <a:gd name="connsiteY7" fmla="*/ 261664 h 286875"/>
                <a:gd name="connsiteX8" fmla="*/ 74115 w 168750"/>
                <a:gd name="connsiteY8" fmla="*/ 247556 h 286875"/>
                <a:gd name="connsiteX9" fmla="*/ 88611 w 168750"/>
                <a:gd name="connsiteY9" fmla="*/ 233449 h 286875"/>
                <a:gd name="connsiteX10" fmla="*/ 103089 w 168750"/>
                <a:gd name="connsiteY10" fmla="*/ 247556 h 286875"/>
                <a:gd name="connsiteX11" fmla="*/ 88611 w 168750"/>
                <a:gd name="connsiteY11" fmla="*/ 261664 h 286875"/>
                <a:gd name="connsiteX12" fmla="*/ 137919 w 168750"/>
                <a:gd name="connsiteY12" fmla="*/ 101706 h 286875"/>
                <a:gd name="connsiteX13" fmla="*/ 38458 w 168750"/>
                <a:gd name="connsiteY13" fmla="*/ 101706 h 286875"/>
                <a:gd name="connsiteX14" fmla="*/ 38458 w 168750"/>
                <a:gd name="connsiteY14" fmla="*/ 85877 h 286875"/>
                <a:gd name="connsiteX15" fmla="*/ 137919 w 168750"/>
                <a:gd name="connsiteY15" fmla="*/ 85877 h 286875"/>
                <a:gd name="connsiteX16" fmla="*/ 137919 w 168750"/>
                <a:gd name="connsiteY16" fmla="*/ 101706 h 286875"/>
                <a:gd name="connsiteX17" fmla="*/ 137919 w 168750"/>
                <a:gd name="connsiteY17" fmla="*/ 67804 h 286875"/>
                <a:gd name="connsiteX18" fmla="*/ 38458 w 168750"/>
                <a:gd name="connsiteY18" fmla="*/ 67804 h 286875"/>
                <a:gd name="connsiteX19" fmla="*/ 38458 w 168750"/>
                <a:gd name="connsiteY19" fmla="*/ 51975 h 286875"/>
                <a:gd name="connsiteX20" fmla="*/ 137919 w 168750"/>
                <a:gd name="connsiteY20" fmla="*/ 51975 h 286875"/>
                <a:gd name="connsiteX21" fmla="*/ 137919 w 168750"/>
                <a:gd name="connsiteY21" fmla="*/ 67804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750" h="286875">
                  <a:moveTo>
                    <a:pt x="33953" y="0"/>
                  </a:moveTo>
                  <a:cubicBezTo>
                    <a:pt x="15221" y="0"/>
                    <a:pt x="0" y="15188"/>
                    <a:pt x="0" y="33936"/>
                  </a:cubicBezTo>
                  <a:lnTo>
                    <a:pt x="0" y="293794"/>
                  </a:lnTo>
                  <a:lnTo>
                    <a:pt x="176259" y="293794"/>
                  </a:lnTo>
                  <a:lnTo>
                    <a:pt x="176259" y="26443"/>
                  </a:lnTo>
                  <a:cubicBezTo>
                    <a:pt x="176259" y="11829"/>
                    <a:pt x="164413" y="0"/>
                    <a:pt x="149833" y="0"/>
                  </a:cubicBezTo>
                  <a:lnTo>
                    <a:pt x="33953" y="0"/>
                  </a:lnTo>
                  <a:close/>
                  <a:moveTo>
                    <a:pt x="88611" y="261664"/>
                  </a:moveTo>
                  <a:cubicBezTo>
                    <a:pt x="80578" y="261664"/>
                    <a:pt x="74115" y="255336"/>
                    <a:pt x="74115" y="247556"/>
                  </a:cubicBezTo>
                  <a:cubicBezTo>
                    <a:pt x="74115" y="239777"/>
                    <a:pt x="80629" y="233449"/>
                    <a:pt x="88611" y="233449"/>
                  </a:cubicBezTo>
                  <a:cubicBezTo>
                    <a:pt x="96593" y="233449"/>
                    <a:pt x="103089" y="239777"/>
                    <a:pt x="103089" y="247556"/>
                  </a:cubicBezTo>
                  <a:cubicBezTo>
                    <a:pt x="103089" y="255336"/>
                    <a:pt x="96576" y="261664"/>
                    <a:pt x="88611" y="261664"/>
                  </a:cubicBezTo>
                  <a:close/>
                  <a:moveTo>
                    <a:pt x="137919" y="101706"/>
                  </a:moveTo>
                  <a:lnTo>
                    <a:pt x="38458" y="101706"/>
                  </a:lnTo>
                  <a:lnTo>
                    <a:pt x="38458" y="85877"/>
                  </a:lnTo>
                  <a:lnTo>
                    <a:pt x="137919" y="85877"/>
                  </a:lnTo>
                  <a:lnTo>
                    <a:pt x="137919" y="101706"/>
                  </a:lnTo>
                  <a:close/>
                  <a:moveTo>
                    <a:pt x="137919" y="67804"/>
                  </a:moveTo>
                  <a:lnTo>
                    <a:pt x="38458" y="67804"/>
                  </a:lnTo>
                  <a:lnTo>
                    <a:pt x="38458" y="51975"/>
                  </a:lnTo>
                  <a:lnTo>
                    <a:pt x="137919" y="51975"/>
                  </a:lnTo>
                  <a:lnTo>
                    <a:pt x="137919" y="67804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2121BC03-2CB1-42CF-9F3E-9087846B38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86" y="5533031"/>
            <a:ext cx="656922" cy="656922"/>
          </a:xfrm>
          <a:prstGeom prst="rect">
            <a:avLst/>
          </a:prstGeom>
          <a:noFill/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E22E425-72F0-476E-83C7-4B4FE9FDF35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8" b="18836"/>
          <a:stretch/>
        </p:blipFill>
        <p:spPr>
          <a:xfrm>
            <a:off x="8516242" y="5577285"/>
            <a:ext cx="982854" cy="586922"/>
          </a:xfrm>
          <a:prstGeom prst="rect">
            <a:avLst/>
          </a:prstGeom>
        </p:spPr>
      </p:pic>
      <p:sp>
        <p:nvSpPr>
          <p:cNvPr id="53" name="动作按钮: 后退或前一项 5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3A51C5A7-FEF5-4408-9A3F-6C8FA0A21D0C}"/>
              </a:ext>
            </a:extLst>
          </p:cNvPr>
          <p:cNvSpPr/>
          <p:nvPr/>
        </p:nvSpPr>
        <p:spPr>
          <a:xfrm>
            <a:off x="11204652" y="5733641"/>
            <a:ext cx="549668" cy="51370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241440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 w="12700" cap="flat" cmpd="sng" algn="ctr">
          <a:noFill/>
          <a:prstDash val="solid"/>
          <a:miter lim="800000"/>
        </a:ln>
        <a:effectLst>
          <a:outerShdw blurRad="165100" sx="101000" sy="101000" algn="ctr" rotWithShape="0">
            <a:prstClr val="black">
              <a:alpha val="15000"/>
            </a:prstClr>
          </a:outerShdw>
        </a:effectLst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>
            <a:ln>
              <a:noFill/>
            </a:ln>
            <a:solidFill>
              <a:schemeClr val="tx2"/>
            </a:solidFill>
            <a:effectLst/>
            <a:uLnTx/>
            <a:uFillTx/>
            <a:latin typeface="Arial" panose="020B0604020202020204"/>
            <a:ea typeface="微软雅黑" panose="020B0503020204020204" pitchFamily="34" charset="-122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6987</TotalTime>
  <Words>4832</Words>
  <Application>Microsoft Office PowerPoint</Application>
  <PresentationFormat>宽屏</PresentationFormat>
  <Paragraphs>1105</Paragraphs>
  <Slides>49</Slides>
  <Notes>38</Notes>
  <HiddenSlides>2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49</vt:i4>
      </vt:variant>
    </vt:vector>
  </HeadingPairs>
  <TitlesOfParts>
    <vt:vector size="79" baseType="lpstr">
      <vt:lpstr>Comic Sans MS</vt:lpstr>
      <vt:lpstr>华文新魏</vt:lpstr>
      <vt:lpstr>Wingdings</vt:lpstr>
      <vt:lpstr>华文行楷</vt:lpstr>
      <vt:lpstr>黑体</vt:lpstr>
      <vt:lpstr>Century Gothic</vt:lpstr>
      <vt:lpstr>arial</vt:lpstr>
      <vt:lpstr>arial</vt:lpstr>
      <vt:lpstr>Times New Roman</vt:lpstr>
      <vt:lpstr>微软雅黑 Light</vt:lpstr>
      <vt:lpstr>华文琥珀</vt:lpstr>
      <vt:lpstr>宋体</vt:lpstr>
      <vt:lpstr>微软雅黑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PowerPoint 演示文稿</vt:lpstr>
      <vt:lpstr>认识一下</vt:lpstr>
      <vt:lpstr>几个小Tips</vt:lpstr>
      <vt:lpstr>什么是加密？</vt:lpstr>
      <vt:lpstr>密码工程要做什么？</vt:lpstr>
      <vt:lpstr>PowerPoint 演示文稿</vt:lpstr>
      <vt:lpstr>PowerPoint 演示文稿</vt:lpstr>
      <vt:lpstr>密码算法实现的思路</vt:lpstr>
      <vt:lpstr>了解需求</vt:lpstr>
      <vt:lpstr>设计总体框架和数据结构</vt:lpstr>
      <vt:lpstr>编程</vt:lpstr>
      <vt:lpstr>测试</vt:lpstr>
      <vt:lpstr>PowerPoint 演示文稿</vt:lpstr>
      <vt:lpstr>回顾分组密码算法</vt:lpstr>
      <vt:lpstr>回顾AES算法标准</vt:lpstr>
      <vt:lpstr>AES算法总体框架</vt:lpstr>
      <vt:lpstr>AES算法数据结构</vt:lpstr>
      <vt:lpstr>AES加密程序流程图</vt:lpstr>
      <vt:lpstr>S盒置换</vt:lpstr>
      <vt:lpstr>行移位</vt:lpstr>
      <vt:lpstr>列混合</vt:lpstr>
      <vt:lpstr>GF(28)上的乘法</vt:lpstr>
      <vt:lpstr>密钥加（白话密钥、轮密钥）</vt:lpstr>
      <vt:lpstr>密钥扩展</vt:lpstr>
      <vt:lpstr>随轮密钥扩展</vt:lpstr>
      <vt:lpstr>独立密钥扩展</vt:lpstr>
      <vt:lpstr>还有解密呢</vt:lpstr>
      <vt:lpstr>S盒逆置换</vt:lpstr>
      <vt:lpstr>行移位逆变换</vt:lpstr>
      <vt:lpstr>列混合逆变换</vt:lpstr>
      <vt:lpstr>GF28(byte m, byte s) </vt:lpstr>
      <vt:lpstr>调整顺序</vt:lpstr>
      <vt:lpstr>密钥扩展逆变换</vt:lpstr>
      <vt:lpstr>AES解密程序流程图</vt:lpstr>
      <vt:lpstr>PowerPoint 演示文稿</vt:lpstr>
      <vt:lpstr>查表替换域上点乘</vt:lpstr>
      <vt:lpstr>查表实现列混合（逆变换）</vt:lpstr>
      <vt:lpstr>查T表完成三个操作</vt:lpstr>
      <vt:lpstr>AES加密程序流程图</vt:lpstr>
      <vt:lpstr>PowerPoint 演示文稿</vt:lpstr>
      <vt:lpstr>分组密码算法工作模式</vt:lpstr>
      <vt:lpstr>Electronic codebook (ECB) </vt:lpstr>
      <vt:lpstr>Cipher block chaining (CBC) </vt:lpstr>
      <vt:lpstr>Counter (CTR) </vt:lpstr>
      <vt:lpstr>PowerPoint 演示文稿</vt:lpstr>
      <vt:lpstr>小结</vt:lpstr>
      <vt:lpstr>PowerPoint 演示文稿</vt:lpstr>
      <vt:lpstr>PowerPoint 演示文稿</vt:lpstr>
      <vt:lpstr>调整顺序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Ding Yaoling</cp:lastModifiedBy>
  <cp:revision>868</cp:revision>
  <dcterms:created xsi:type="dcterms:W3CDTF">2016-11-28T11:30:00Z</dcterms:created>
  <dcterms:modified xsi:type="dcterms:W3CDTF">2024-03-11T03:15:21Z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2052-11.3.0.9228</vt:lpwstr>
  </property>
</Properties>
</file>